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6.xml" ContentType="application/vnd.openxmlformats-officedocument.drawingml.chart+xml"/>
  <Override PartName="/ppt/drawings/drawing1.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7.xml" ContentType="application/vnd.openxmlformats-officedocument.drawingml.chart+xml"/>
  <Override PartName="/ppt/drawings/drawing2.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8.xml" ContentType="application/vnd.openxmlformats-officedocument.drawingml.chart+xml"/>
  <Override PartName="/ppt/drawings/drawing3.xml" ContentType="application/vnd.openxmlformats-officedocument.drawingml.chartshape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62"/>
  </p:notesMasterIdLst>
  <p:sldIdLst>
    <p:sldId id="285" r:id="rId2"/>
    <p:sldId id="443" r:id="rId3"/>
    <p:sldId id="442" r:id="rId4"/>
    <p:sldId id="441" r:id="rId5"/>
    <p:sldId id="288" r:id="rId6"/>
    <p:sldId id="444" r:id="rId7"/>
    <p:sldId id="313" r:id="rId8"/>
    <p:sldId id="354" r:id="rId9"/>
    <p:sldId id="379" r:id="rId10"/>
    <p:sldId id="384" r:id="rId11"/>
    <p:sldId id="348" r:id="rId12"/>
    <p:sldId id="314" r:id="rId13"/>
    <p:sldId id="312" r:id="rId14"/>
    <p:sldId id="289" r:id="rId15"/>
    <p:sldId id="322" r:id="rId16"/>
    <p:sldId id="323" r:id="rId17"/>
    <p:sldId id="391" r:id="rId18"/>
    <p:sldId id="318" r:id="rId19"/>
    <p:sldId id="392" r:id="rId20"/>
    <p:sldId id="390" r:id="rId21"/>
    <p:sldId id="320" r:id="rId22"/>
    <p:sldId id="389" r:id="rId23"/>
    <p:sldId id="393" r:id="rId24"/>
    <p:sldId id="350" r:id="rId25"/>
    <p:sldId id="317" r:id="rId26"/>
    <p:sldId id="372" r:id="rId27"/>
    <p:sldId id="437" r:id="rId28"/>
    <p:sldId id="445" r:id="rId29"/>
    <p:sldId id="327" r:id="rId30"/>
    <p:sldId id="387" r:id="rId31"/>
    <p:sldId id="329" r:id="rId32"/>
    <p:sldId id="336" r:id="rId33"/>
    <p:sldId id="369" r:id="rId34"/>
    <p:sldId id="375" r:id="rId35"/>
    <p:sldId id="446" r:id="rId36"/>
    <p:sldId id="428" r:id="rId37"/>
    <p:sldId id="409" r:id="rId38"/>
    <p:sldId id="434" r:id="rId39"/>
    <p:sldId id="438" r:id="rId40"/>
    <p:sldId id="304" r:id="rId41"/>
    <p:sldId id="451" r:id="rId42"/>
    <p:sldId id="368" r:id="rId43"/>
    <p:sldId id="449" r:id="rId44"/>
    <p:sldId id="450" r:id="rId45"/>
    <p:sldId id="398" r:id="rId46"/>
    <p:sldId id="447" r:id="rId47"/>
    <p:sldId id="406" r:id="rId48"/>
    <p:sldId id="436" r:id="rId49"/>
    <p:sldId id="414" r:id="rId50"/>
    <p:sldId id="426" r:id="rId51"/>
    <p:sldId id="439" r:id="rId52"/>
    <p:sldId id="448" r:id="rId53"/>
    <p:sldId id="365" r:id="rId54"/>
    <p:sldId id="366" r:id="rId55"/>
    <p:sldId id="373" r:id="rId56"/>
    <p:sldId id="415" r:id="rId57"/>
    <p:sldId id="416" r:id="rId58"/>
    <p:sldId id="417" r:id="rId59"/>
    <p:sldId id="422" r:id="rId60"/>
    <p:sldId id="418" r:id="rId61"/>
  </p:sldIdLst>
  <p:sldSz cx="12192000" cy="6858000"/>
  <p:notesSz cx="6858000" cy="9144000"/>
  <p:embeddedFontLst>
    <p:embeddedFont>
      <p:font typeface="Hind" panose="02000000000000000000" pitchFamily="2" charset="0"/>
      <p:regular r:id="rId63"/>
      <p:bold r:id="rId64"/>
    </p:embeddedFont>
    <p:embeddedFont>
      <p:font typeface="Poppins" panose="00000500000000000000" pitchFamily="2" charset="0"/>
      <p:regular r:id="rId65"/>
      <p:bold r:id="rId66"/>
      <p:italic r:id="rId67"/>
      <p:boldItalic r:id="rId68"/>
    </p:embeddedFont>
    <p:embeddedFont>
      <p:font typeface="Poppins Light" panose="00000400000000000000" pitchFamily="2" charset="0"/>
      <p:regular r:id="rId69"/>
      <p:italic r:id="rId70"/>
    </p:embeddedFont>
    <p:embeddedFont>
      <p:font typeface="Raleway" pitchFamily="2" charset="0"/>
      <p:regular r:id="rId71"/>
      <p:bold r:id="rId72"/>
      <p:italic r:id="rId73"/>
      <p:boldItalic r:id="rId74"/>
    </p:embeddedFont>
    <p:embeddedFont>
      <p:font typeface="Raleway Light" pitchFamily="2" charset="0"/>
      <p:regular r:id="rId75"/>
      <p:italic r:id="rId76"/>
    </p:embeddedFont>
    <p:embeddedFont>
      <p:font typeface="Raleway Medium" pitchFamily="2" charset="0"/>
      <p:regular r:id="rId77"/>
      <p:italic r:id="rId7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632B1CBE-7847-452D-BADB-01F098BD83A7}">
          <p14:sldIdLst>
            <p14:sldId id="285"/>
            <p14:sldId id="443"/>
            <p14:sldId id="442"/>
            <p14:sldId id="441"/>
            <p14:sldId id="288"/>
            <p14:sldId id="444"/>
            <p14:sldId id="313"/>
            <p14:sldId id="354"/>
            <p14:sldId id="379"/>
            <p14:sldId id="384"/>
            <p14:sldId id="348"/>
            <p14:sldId id="314"/>
            <p14:sldId id="312"/>
            <p14:sldId id="289"/>
            <p14:sldId id="322"/>
            <p14:sldId id="323"/>
            <p14:sldId id="391"/>
            <p14:sldId id="318"/>
            <p14:sldId id="392"/>
            <p14:sldId id="390"/>
            <p14:sldId id="320"/>
            <p14:sldId id="389"/>
            <p14:sldId id="393"/>
            <p14:sldId id="350"/>
            <p14:sldId id="317"/>
            <p14:sldId id="372"/>
            <p14:sldId id="437"/>
            <p14:sldId id="445"/>
            <p14:sldId id="327"/>
            <p14:sldId id="387"/>
            <p14:sldId id="329"/>
            <p14:sldId id="336"/>
            <p14:sldId id="369"/>
            <p14:sldId id="375"/>
            <p14:sldId id="446"/>
            <p14:sldId id="428"/>
            <p14:sldId id="409"/>
            <p14:sldId id="434"/>
            <p14:sldId id="438"/>
            <p14:sldId id="304"/>
            <p14:sldId id="451"/>
            <p14:sldId id="368"/>
            <p14:sldId id="449"/>
            <p14:sldId id="450"/>
            <p14:sldId id="398"/>
            <p14:sldId id="447"/>
            <p14:sldId id="406"/>
            <p14:sldId id="436"/>
            <p14:sldId id="414"/>
            <p14:sldId id="426"/>
            <p14:sldId id="439"/>
            <p14:sldId id="448"/>
            <p14:sldId id="365"/>
            <p14:sldId id="366"/>
            <p14:sldId id="373"/>
            <p14:sldId id="415"/>
            <p14:sldId id="416"/>
            <p14:sldId id="417"/>
            <p14:sldId id="422"/>
            <p14:sldId id="418"/>
          </p14:sldIdLst>
        </p14:section>
      </p14:sectionLst>
    </p:ext>
    <p:ext uri="{EFAFB233-063F-42B5-8137-9DF3F51BA10A}">
      <p15:sldGuideLst xmlns:p15="http://schemas.microsoft.com/office/powerpoint/2012/main">
        <p15:guide id="1" orient="horz" pos="3589"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9715F5-E10C-BBF4-55FF-7CA803550320}" name="Elvira Radaca" initials="ER" userId="S::elvira.radaca@vivamind.de::093863eb-e76d-4ab3-8894-3b7e20abea4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daca, Elvira" initials="RE" lastIdx="5" clrIdx="0">
    <p:extLst>
      <p:ext uri="{19B8F6BF-5375-455C-9EA6-DF929625EA0E}">
        <p15:presenceInfo xmlns:p15="http://schemas.microsoft.com/office/powerpoint/2012/main" userId="S-1-5-21-2729399182-1264461319-306369170-6288" providerId="AD"/>
      </p:ext>
    </p:extLst>
  </p:cmAuthor>
  <p:cmAuthor id="2" name="Diestel, Stefan" initials="DS" lastIdx="3" clrIdx="1">
    <p:extLst>
      <p:ext uri="{19B8F6BF-5375-455C-9EA6-DF929625EA0E}">
        <p15:presenceInfo xmlns:p15="http://schemas.microsoft.com/office/powerpoint/2012/main" userId="S-1-5-21-2729399182-1264461319-306369170-67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85"/>
    <a:srgbClr val="BDCEE0"/>
    <a:srgbClr val="FEA121"/>
    <a:srgbClr val="99CC33"/>
    <a:srgbClr val="E74C3C"/>
    <a:srgbClr val="C00000"/>
    <a:srgbClr val="E2BE26"/>
    <a:srgbClr val="FF0000"/>
    <a:srgbClr val="71A20E"/>
    <a:srgbClr val="C039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85" autoAdjust="0"/>
    <p:restoredTop sz="81361" autoAdjust="0"/>
  </p:normalViewPr>
  <p:slideViewPr>
    <p:cSldViewPr snapToGrid="0">
      <p:cViewPr varScale="1">
        <p:scale>
          <a:sx n="93" d="100"/>
          <a:sy n="93" d="100"/>
        </p:scale>
        <p:origin x="912" y="84"/>
      </p:cViewPr>
      <p:guideLst>
        <p:guide orient="horz" pos="358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microsoft.com/office/2018/10/relationships/authors" Target="authors.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iestel\Documents\3%20Praxis\01%20vivamind\04%20Unternehmensanalysen\5%20BIG\2%20Pr&#228;sentation\Finale%20Fassung\SV_Schlaf_MET_BIG.xlsx" TargetMode="Externa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Diestel\Documents\3%20Praxis\01%20vivamind\04%20Unternehmensanalysen\5%20BIG\2%20Pr&#228;sentation\Finale%20Fassung\Fehlzeiten_MET_Ausdauer_Kraft_BIG.xlsx" TargetMode="Externa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Diestel\Documents\3%20Praxis\01%20vivamind\04%20Unternehmensanalysen\5%20BIG\2%20Pr&#228;sentation\Finale%20Fassung\SV_WorkLife_Achtsamkeit_Laeng_BIG.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Untergewicht</c:v>
                </c:pt>
              </c:strCache>
            </c:strRef>
          </c:tx>
          <c:spPr>
            <a:solidFill>
              <a:schemeClr val="accent4">
                <a:lumMod val="40000"/>
                <a:lumOff val="60000"/>
              </a:schemeClr>
            </a:solidFill>
            <a:ln>
              <a:noFill/>
            </a:ln>
            <a:effectLst/>
          </c:spPr>
          <c:invertIfNegative val="0"/>
          <c:cat>
            <c:strRef>
              <c:f>Tabelle1!$A$2:$A$4</c:f>
              <c:strCache>
                <c:ptCount val="3"/>
                <c:pt idx="0">
                  <c:v>Gesamt</c:v>
                </c:pt>
                <c:pt idx="1">
                  <c:v>Männlich </c:v>
                </c:pt>
                <c:pt idx="2">
                  <c:v>Weiblich</c:v>
                </c:pt>
              </c:strCache>
            </c:strRef>
          </c:cat>
          <c:val>
            <c:numRef>
              <c:f>Tabelle1!$B$2:$B$4</c:f>
              <c:numCache>
                <c:formatCode>General</c:formatCode>
                <c:ptCount val="3"/>
                <c:pt idx="0">
                  <c:v>1.4</c:v>
                </c:pt>
                <c:pt idx="1">
                  <c:v>1</c:v>
                </c:pt>
                <c:pt idx="2">
                  <c:v>1.5</c:v>
                </c:pt>
              </c:numCache>
            </c:numRef>
          </c:val>
          <c:extLst>
            <c:ext xmlns:c16="http://schemas.microsoft.com/office/drawing/2014/chart" uri="{C3380CC4-5D6E-409C-BE32-E72D297353CC}">
              <c16:uniqueId val="{00000000-C044-4A07-8219-14D9DD3F75E8}"/>
            </c:ext>
          </c:extLst>
        </c:ser>
        <c:ser>
          <c:idx val="1"/>
          <c:order val="1"/>
          <c:tx>
            <c:strRef>
              <c:f>Tabelle1!$C$1</c:f>
              <c:strCache>
                <c:ptCount val="1"/>
                <c:pt idx="0">
                  <c:v>Normalgewicht</c:v>
                </c:pt>
              </c:strCache>
            </c:strRef>
          </c:tx>
          <c:spPr>
            <a:solidFill>
              <a:srgbClr val="BDCEE0"/>
            </a:solidFill>
            <a:ln>
              <a:noFill/>
            </a:ln>
            <a:effectLst/>
          </c:spPr>
          <c:invertIfNegative val="0"/>
          <c:cat>
            <c:strRef>
              <c:f>Tabelle1!$A$2:$A$4</c:f>
              <c:strCache>
                <c:ptCount val="3"/>
                <c:pt idx="0">
                  <c:v>Gesamt</c:v>
                </c:pt>
                <c:pt idx="1">
                  <c:v>Männlich </c:v>
                </c:pt>
                <c:pt idx="2">
                  <c:v>Weiblich</c:v>
                </c:pt>
              </c:strCache>
            </c:strRef>
          </c:cat>
          <c:val>
            <c:numRef>
              <c:f>Tabelle1!$C$2:$C$4</c:f>
              <c:numCache>
                <c:formatCode>General</c:formatCode>
                <c:ptCount val="3"/>
                <c:pt idx="0">
                  <c:v>45.4</c:v>
                </c:pt>
                <c:pt idx="1">
                  <c:v>33.700000000000003</c:v>
                </c:pt>
                <c:pt idx="2">
                  <c:v>48.5</c:v>
                </c:pt>
              </c:numCache>
            </c:numRef>
          </c:val>
          <c:extLst>
            <c:ext xmlns:c16="http://schemas.microsoft.com/office/drawing/2014/chart" uri="{C3380CC4-5D6E-409C-BE32-E72D297353CC}">
              <c16:uniqueId val="{00000001-C044-4A07-8219-14D9DD3F75E8}"/>
            </c:ext>
          </c:extLst>
        </c:ser>
        <c:ser>
          <c:idx val="2"/>
          <c:order val="2"/>
          <c:tx>
            <c:strRef>
              <c:f>Tabelle1!$D$1</c:f>
              <c:strCache>
                <c:ptCount val="1"/>
                <c:pt idx="0">
                  <c:v>Übergewicht</c:v>
                </c:pt>
              </c:strCache>
            </c:strRef>
          </c:tx>
          <c:spPr>
            <a:solidFill>
              <a:srgbClr val="FEA121"/>
            </a:solidFill>
            <a:ln>
              <a:noFill/>
            </a:ln>
            <a:effectLst/>
          </c:spPr>
          <c:invertIfNegative val="0"/>
          <c:cat>
            <c:strRef>
              <c:f>Tabelle1!$A$2:$A$4</c:f>
              <c:strCache>
                <c:ptCount val="3"/>
                <c:pt idx="0">
                  <c:v>Gesamt</c:v>
                </c:pt>
                <c:pt idx="1">
                  <c:v>Männlich </c:v>
                </c:pt>
                <c:pt idx="2">
                  <c:v>Weiblich</c:v>
                </c:pt>
              </c:strCache>
            </c:strRef>
          </c:cat>
          <c:val>
            <c:numRef>
              <c:f>Tabelle1!$D$2:$D$4</c:f>
              <c:numCache>
                <c:formatCode>General</c:formatCode>
                <c:ptCount val="3"/>
                <c:pt idx="0">
                  <c:v>30.5</c:v>
                </c:pt>
                <c:pt idx="1">
                  <c:v>40.6</c:v>
                </c:pt>
                <c:pt idx="2">
                  <c:v>27.8</c:v>
                </c:pt>
              </c:numCache>
            </c:numRef>
          </c:val>
          <c:extLst>
            <c:ext xmlns:c16="http://schemas.microsoft.com/office/drawing/2014/chart" uri="{C3380CC4-5D6E-409C-BE32-E72D297353CC}">
              <c16:uniqueId val="{00000002-C044-4A07-8219-14D9DD3F75E8}"/>
            </c:ext>
          </c:extLst>
        </c:ser>
        <c:ser>
          <c:idx val="3"/>
          <c:order val="3"/>
          <c:tx>
            <c:strRef>
              <c:f>Tabelle1!$E$1</c:f>
              <c:strCache>
                <c:ptCount val="1"/>
                <c:pt idx="0">
                  <c:v>Adipositas</c:v>
                </c:pt>
              </c:strCache>
            </c:strRef>
          </c:tx>
          <c:spPr>
            <a:solidFill>
              <a:srgbClr val="004785"/>
            </a:solidFill>
            <a:ln>
              <a:noFill/>
            </a:ln>
            <a:effectLst/>
          </c:spPr>
          <c:invertIfNegative val="0"/>
          <c:cat>
            <c:strRef>
              <c:f>Tabelle1!$A$2:$A$4</c:f>
              <c:strCache>
                <c:ptCount val="3"/>
                <c:pt idx="0">
                  <c:v>Gesamt</c:v>
                </c:pt>
                <c:pt idx="1">
                  <c:v>Männlich </c:v>
                </c:pt>
                <c:pt idx="2">
                  <c:v>Weiblich</c:v>
                </c:pt>
              </c:strCache>
            </c:strRef>
          </c:cat>
          <c:val>
            <c:numRef>
              <c:f>Tabelle1!$E$2:$E$4</c:f>
              <c:numCache>
                <c:formatCode>General</c:formatCode>
                <c:ptCount val="3"/>
                <c:pt idx="0">
                  <c:v>22.7</c:v>
                </c:pt>
                <c:pt idx="1">
                  <c:v>24.7</c:v>
                </c:pt>
                <c:pt idx="2">
                  <c:v>22.2</c:v>
                </c:pt>
              </c:numCache>
            </c:numRef>
          </c:val>
          <c:extLst>
            <c:ext xmlns:c16="http://schemas.microsoft.com/office/drawing/2014/chart" uri="{C3380CC4-5D6E-409C-BE32-E72D297353CC}">
              <c16:uniqueId val="{00000003-C044-4A07-8219-14D9DD3F75E8}"/>
            </c:ext>
          </c:extLst>
        </c:ser>
        <c:dLbls>
          <c:showLegendKey val="0"/>
          <c:showVal val="0"/>
          <c:showCatName val="0"/>
          <c:showSerName val="0"/>
          <c:showPercent val="0"/>
          <c:showBubbleSize val="0"/>
        </c:dLbls>
        <c:gapWidth val="182"/>
        <c:axId val="1353678719"/>
        <c:axId val="1254613119"/>
      </c:barChart>
      <c:catAx>
        <c:axId val="1353678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aleway Medium" pitchFamily="2" charset="0"/>
                <a:ea typeface="+mn-ea"/>
                <a:cs typeface="+mn-cs"/>
              </a:defRPr>
            </a:pPr>
            <a:endParaRPr lang="de-DE"/>
          </a:p>
        </c:txPr>
        <c:crossAx val="1254613119"/>
        <c:crosses val="autoZero"/>
        <c:auto val="1"/>
        <c:lblAlgn val="ctr"/>
        <c:lblOffset val="100"/>
        <c:noMultiLvlLbl val="0"/>
      </c:catAx>
      <c:valAx>
        <c:axId val="12546131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aleway Medium" pitchFamily="2" charset="0"/>
                <a:ea typeface="+mn-ea"/>
                <a:cs typeface="+mn-cs"/>
              </a:defRPr>
            </a:pPr>
            <a:endParaRPr lang="de-DE"/>
          </a:p>
        </c:txPr>
        <c:crossAx val="1353678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Raleway Medium" pitchFamily="2" charset="0"/>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Raleway Medium" pitchFamily="2" charset="0"/>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Raleway Medium" pitchFamily="2" charset="0"/>
                <a:ea typeface="+mn-ea"/>
                <a:cs typeface="+mn-cs"/>
              </a:defRPr>
            </a:pPr>
            <a:r>
              <a:rPr lang="en-GB" sz="1200" b="1" dirty="0" err="1">
                <a:solidFill>
                  <a:schemeClr val="bg1"/>
                </a:solidFill>
                <a:latin typeface="Hind" panose="02000000000000000000" pitchFamily="2" charset="77"/>
                <a:cs typeface="Hind" panose="02000000000000000000" pitchFamily="2" charset="77"/>
              </a:rPr>
              <a:t>Ausdauersport</a:t>
            </a:r>
            <a:r>
              <a:rPr lang="en-GB" sz="1200" b="1" dirty="0">
                <a:solidFill>
                  <a:schemeClr val="bg1"/>
                </a:solidFill>
                <a:latin typeface="Hind" panose="02000000000000000000" pitchFamily="2" charset="77"/>
                <a:cs typeface="Hind" panose="02000000000000000000" pitchFamily="2" charset="77"/>
              </a:rPr>
              <a:t> N=</a:t>
            </a:r>
            <a:r>
              <a:rPr lang="de-DE" sz="1200" b="1" i="1" u="none" strike="noStrike" kern="1200" spc="0" baseline="0" dirty="0">
                <a:solidFill>
                  <a:schemeClr val="bg1"/>
                </a:solidFill>
                <a:latin typeface="Hind" panose="02000000000000000000" pitchFamily="2" charset="77"/>
                <a:cs typeface="Hind" panose="02000000000000000000" pitchFamily="2" charset="77"/>
              </a:rPr>
              <a:t>5268</a:t>
            </a:r>
            <a:r>
              <a:rPr lang="en-GB" sz="1200" b="1" dirty="0">
                <a:solidFill>
                  <a:schemeClr val="bg1"/>
                </a:solidFill>
                <a:latin typeface="Hind" panose="02000000000000000000" pitchFamily="2" charset="77"/>
                <a:cs typeface="Hind" panose="02000000000000000000" pitchFamily="2" charset="77"/>
              </a:rPr>
              <a:t> </a:t>
            </a:r>
            <a:r>
              <a:rPr lang="de-DE" sz="1200" b="1" dirty="0">
                <a:solidFill>
                  <a:schemeClr val="bg1"/>
                </a:solidFill>
                <a:latin typeface="Hind" panose="02000000000000000000" pitchFamily="2" charset="77"/>
                <a:cs typeface="Hind" panose="02000000000000000000" pitchFamily="2" charset="77"/>
              </a:rPr>
              <a:t>[in %]</a:t>
            </a:r>
            <a:endParaRPr lang="en-GB" sz="1200" b="1" dirty="0">
              <a:solidFill>
                <a:schemeClr val="bg1"/>
              </a:solidFill>
              <a:latin typeface="Hind" panose="02000000000000000000" pitchFamily="2" charset="77"/>
              <a:cs typeface="Hind" panose="02000000000000000000" pitchFamily="2" charset="77"/>
            </a:endParaRPr>
          </a:p>
        </c:rich>
      </c:tx>
      <c:layout>
        <c:manualLayout>
          <c:xMode val="edge"/>
          <c:yMode val="edge"/>
          <c:x val="0.2157173949908163"/>
          <c:y val="1.820049327636108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Raleway Medium" pitchFamily="2" charset="0"/>
              <a:ea typeface="+mn-ea"/>
              <a:cs typeface="+mn-cs"/>
            </a:defRPr>
          </a:pPr>
          <a:endParaRPr lang="en-GB"/>
        </a:p>
      </c:txPr>
    </c:title>
    <c:autoTitleDeleted val="0"/>
    <c:plotArea>
      <c:layout/>
      <c:barChart>
        <c:barDir val="col"/>
        <c:grouping val="stacked"/>
        <c:varyColors val="0"/>
        <c:ser>
          <c:idx val="0"/>
          <c:order val="0"/>
          <c:tx>
            <c:strRef>
              <c:f>Tabelle1!$B$1</c:f>
              <c:strCache>
                <c:ptCount val="1"/>
                <c:pt idx="0">
                  <c:v>ungenügender Ausdauersport</c:v>
                </c:pt>
              </c:strCache>
            </c:strRef>
          </c:tx>
          <c:spPr>
            <a:solidFill>
              <a:srgbClr val="FEA121"/>
            </a:solidFill>
            <a:ln>
              <a:noFill/>
            </a:ln>
            <a:effectLst/>
          </c:spPr>
          <c:invertIfNegative val="0"/>
          <c:cat>
            <c:strRef>
              <c:f>Tabelle1!$A$2:$A$4</c:f>
              <c:strCache>
                <c:ptCount val="3"/>
                <c:pt idx="0">
                  <c:v>weiblich</c:v>
                </c:pt>
                <c:pt idx="1">
                  <c:v>männlich</c:v>
                </c:pt>
                <c:pt idx="2">
                  <c:v>gesamt</c:v>
                </c:pt>
              </c:strCache>
            </c:strRef>
          </c:cat>
          <c:val>
            <c:numRef>
              <c:f>Tabelle1!$B$2:$B$4</c:f>
              <c:numCache>
                <c:formatCode>General</c:formatCode>
                <c:ptCount val="3"/>
                <c:pt idx="0">
                  <c:v>28.6</c:v>
                </c:pt>
                <c:pt idx="1">
                  <c:v>22.8</c:v>
                </c:pt>
                <c:pt idx="2">
                  <c:v>27.3</c:v>
                </c:pt>
              </c:numCache>
            </c:numRef>
          </c:val>
          <c:extLst>
            <c:ext xmlns:c16="http://schemas.microsoft.com/office/drawing/2014/chart" uri="{C3380CC4-5D6E-409C-BE32-E72D297353CC}">
              <c16:uniqueId val="{00000000-AE55-41DB-97F9-4BD1C1DDA931}"/>
            </c:ext>
          </c:extLst>
        </c:ser>
        <c:ser>
          <c:idx val="1"/>
          <c:order val="1"/>
          <c:tx>
            <c:strRef>
              <c:f>Tabelle1!$C$1</c:f>
              <c:strCache>
                <c:ptCount val="1"/>
                <c:pt idx="0">
                  <c:v>niedriger Ausdauersport</c:v>
                </c:pt>
              </c:strCache>
            </c:strRef>
          </c:tx>
          <c:spPr>
            <a:solidFill>
              <a:schemeClr val="accent4">
                <a:lumMod val="60000"/>
                <a:lumOff val="40000"/>
              </a:schemeClr>
            </a:solidFill>
            <a:ln>
              <a:noFill/>
            </a:ln>
            <a:effectLst/>
          </c:spPr>
          <c:invertIfNegative val="0"/>
          <c:cat>
            <c:strRef>
              <c:f>Tabelle1!$A$2:$A$4</c:f>
              <c:strCache>
                <c:ptCount val="3"/>
                <c:pt idx="0">
                  <c:v>weiblich</c:v>
                </c:pt>
                <c:pt idx="1">
                  <c:v>männlich</c:v>
                </c:pt>
                <c:pt idx="2">
                  <c:v>gesamt</c:v>
                </c:pt>
              </c:strCache>
            </c:strRef>
          </c:cat>
          <c:val>
            <c:numRef>
              <c:f>Tabelle1!$C$2:$C$4</c:f>
              <c:numCache>
                <c:formatCode>General</c:formatCode>
                <c:ptCount val="3"/>
                <c:pt idx="0">
                  <c:v>11.7</c:v>
                </c:pt>
                <c:pt idx="1">
                  <c:v>6.9</c:v>
                </c:pt>
                <c:pt idx="2">
                  <c:v>10.6</c:v>
                </c:pt>
              </c:numCache>
            </c:numRef>
          </c:val>
          <c:extLst>
            <c:ext xmlns:c16="http://schemas.microsoft.com/office/drawing/2014/chart" uri="{C3380CC4-5D6E-409C-BE32-E72D297353CC}">
              <c16:uniqueId val="{00000001-AE55-41DB-97F9-4BD1C1DDA931}"/>
            </c:ext>
          </c:extLst>
        </c:ser>
        <c:ser>
          <c:idx val="2"/>
          <c:order val="2"/>
          <c:tx>
            <c:strRef>
              <c:f>Tabelle1!$D$1</c:f>
              <c:strCache>
                <c:ptCount val="1"/>
                <c:pt idx="0">
                  <c:v>mittlerer Ausdauersport</c:v>
                </c:pt>
              </c:strCache>
            </c:strRef>
          </c:tx>
          <c:spPr>
            <a:solidFill>
              <a:schemeClr val="accent4">
                <a:lumMod val="40000"/>
                <a:lumOff val="60000"/>
              </a:schemeClr>
            </a:solidFill>
            <a:ln>
              <a:noFill/>
            </a:ln>
            <a:effectLst/>
          </c:spPr>
          <c:invertIfNegative val="0"/>
          <c:cat>
            <c:strRef>
              <c:f>Tabelle1!$A$2:$A$4</c:f>
              <c:strCache>
                <c:ptCount val="3"/>
                <c:pt idx="0">
                  <c:v>weiblich</c:v>
                </c:pt>
                <c:pt idx="1">
                  <c:v>männlich</c:v>
                </c:pt>
                <c:pt idx="2">
                  <c:v>gesamt</c:v>
                </c:pt>
              </c:strCache>
            </c:strRef>
          </c:cat>
          <c:val>
            <c:numRef>
              <c:f>Tabelle1!$D$2:$D$4</c:f>
              <c:numCache>
                <c:formatCode>General</c:formatCode>
                <c:ptCount val="3"/>
                <c:pt idx="0">
                  <c:v>11.6</c:v>
                </c:pt>
                <c:pt idx="1">
                  <c:v>10.199999999999999</c:v>
                </c:pt>
                <c:pt idx="2">
                  <c:v>11.3</c:v>
                </c:pt>
              </c:numCache>
            </c:numRef>
          </c:val>
          <c:extLst>
            <c:ext xmlns:c16="http://schemas.microsoft.com/office/drawing/2014/chart" uri="{C3380CC4-5D6E-409C-BE32-E72D297353CC}">
              <c16:uniqueId val="{00000002-AE55-41DB-97F9-4BD1C1DDA931}"/>
            </c:ext>
          </c:extLst>
        </c:ser>
        <c:ser>
          <c:idx val="3"/>
          <c:order val="3"/>
          <c:tx>
            <c:strRef>
              <c:f>Tabelle1!$E$1</c:f>
              <c:strCache>
                <c:ptCount val="1"/>
                <c:pt idx="0">
                  <c:v>guter Ausdauersport</c:v>
                </c:pt>
              </c:strCache>
            </c:strRef>
          </c:tx>
          <c:spPr>
            <a:solidFill>
              <a:srgbClr val="BDCEE0"/>
            </a:solidFill>
            <a:ln>
              <a:noFill/>
            </a:ln>
            <a:effectLst/>
          </c:spPr>
          <c:invertIfNegative val="0"/>
          <c:cat>
            <c:strRef>
              <c:f>Tabelle1!$A$2:$A$4</c:f>
              <c:strCache>
                <c:ptCount val="3"/>
                <c:pt idx="0">
                  <c:v>weiblich</c:v>
                </c:pt>
                <c:pt idx="1">
                  <c:v>männlich</c:v>
                </c:pt>
                <c:pt idx="2">
                  <c:v>gesamt</c:v>
                </c:pt>
              </c:strCache>
            </c:strRef>
          </c:cat>
          <c:val>
            <c:numRef>
              <c:f>Tabelle1!$E$2:$E$4</c:f>
              <c:numCache>
                <c:formatCode>General</c:formatCode>
                <c:ptCount val="3"/>
                <c:pt idx="0">
                  <c:v>13.7</c:v>
                </c:pt>
                <c:pt idx="1">
                  <c:v>12.2</c:v>
                </c:pt>
                <c:pt idx="2">
                  <c:v>13.4</c:v>
                </c:pt>
              </c:numCache>
            </c:numRef>
          </c:val>
          <c:extLst>
            <c:ext xmlns:c16="http://schemas.microsoft.com/office/drawing/2014/chart" uri="{C3380CC4-5D6E-409C-BE32-E72D297353CC}">
              <c16:uniqueId val="{00000003-AE55-41DB-97F9-4BD1C1DDA931}"/>
            </c:ext>
          </c:extLst>
        </c:ser>
        <c:ser>
          <c:idx val="4"/>
          <c:order val="4"/>
          <c:tx>
            <c:strRef>
              <c:f>Tabelle1!$F$1</c:f>
              <c:strCache>
                <c:ptCount val="1"/>
                <c:pt idx="0">
                  <c:v>sehr guter Ausdauersport</c:v>
                </c:pt>
              </c:strCache>
            </c:strRef>
          </c:tx>
          <c:spPr>
            <a:solidFill>
              <a:schemeClr val="bg1"/>
            </a:solidFill>
            <a:ln>
              <a:noFill/>
            </a:ln>
            <a:effectLst/>
          </c:spPr>
          <c:invertIfNegative val="0"/>
          <c:cat>
            <c:strRef>
              <c:f>Tabelle1!$A$2:$A$4</c:f>
              <c:strCache>
                <c:ptCount val="3"/>
                <c:pt idx="0">
                  <c:v>weiblich</c:v>
                </c:pt>
                <c:pt idx="1">
                  <c:v>männlich</c:v>
                </c:pt>
                <c:pt idx="2">
                  <c:v>gesamt</c:v>
                </c:pt>
              </c:strCache>
            </c:strRef>
          </c:cat>
          <c:val>
            <c:numRef>
              <c:f>Tabelle1!$F$2:$F$4</c:f>
              <c:numCache>
                <c:formatCode>General</c:formatCode>
                <c:ptCount val="3"/>
                <c:pt idx="0">
                  <c:v>34.4</c:v>
                </c:pt>
                <c:pt idx="1">
                  <c:v>47.9</c:v>
                </c:pt>
                <c:pt idx="2">
                  <c:v>37.4</c:v>
                </c:pt>
              </c:numCache>
            </c:numRef>
          </c:val>
          <c:extLst>
            <c:ext xmlns:c16="http://schemas.microsoft.com/office/drawing/2014/chart" uri="{C3380CC4-5D6E-409C-BE32-E72D297353CC}">
              <c16:uniqueId val="{00000001-C1CE-468C-935C-8DB3622A5D9A}"/>
            </c:ext>
          </c:extLst>
        </c:ser>
        <c:dLbls>
          <c:showLegendKey val="0"/>
          <c:showVal val="0"/>
          <c:showCatName val="0"/>
          <c:showSerName val="0"/>
          <c:showPercent val="0"/>
          <c:showBubbleSize val="0"/>
        </c:dLbls>
        <c:gapWidth val="300"/>
        <c:overlap val="100"/>
        <c:serLines>
          <c:spPr>
            <a:ln w="9525" cap="flat" cmpd="sng" algn="ctr">
              <a:solidFill>
                <a:schemeClr val="tx1">
                  <a:lumMod val="35000"/>
                  <a:lumOff val="65000"/>
                </a:schemeClr>
              </a:solidFill>
              <a:round/>
            </a:ln>
            <a:effectLst/>
          </c:spPr>
        </c:serLines>
        <c:axId val="927564191"/>
        <c:axId val="943120527"/>
      </c:barChart>
      <c:catAx>
        <c:axId val="927564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Raleway Medium" pitchFamily="2" charset="0"/>
                <a:ea typeface="+mn-ea"/>
                <a:cs typeface="+mn-cs"/>
              </a:defRPr>
            </a:pPr>
            <a:endParaRPr lang="de-DE"/>
          </a:p>
        </c:txPr>
        <c:crossAx val="943120527"/>
        <c:crosses val="autoZero"/>
        <c:auto val="1"/>
        <c:lblAlgn val="ctr"/>
        <c:lblOffset val="100"/>
        <c:noMultiLvlLbl val="0"/>
      </c:catAx>
      <c:valAx>
        <c:axId val="943120527"/>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crossAx val="927564191"/>
        <c:crosses val="autoZero"/>
        <c:crossBetween val="between"/>
      </c:valAx>
      <c:spPr>
        <a:noFill/>
        <a:ln>
          <a:noFill/>
        </a:ln>
        <a:effectLst/>
      </c:spPr>
    </c:plotArea>
    <c:legend>
      <c:legendPos val="r"/>
      <c:legendEntry>
        <c:idx val="4"/>
        <c:txPr>
          <a:bodyPr rot="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Raleway Medium" pitchFamily="2" charset="0"/>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Raleway Medium" pitchFamily="2" charset="0"/>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85249057722547"/>
          <c:y val="4.897772582780946E-2"/>
          <c:w val="0.81987733192559853"/>
          <c:h val="0.60486053969457121"/>
        </c:manualLayout>
      </c:layout>
      <c:barChart>
        <c:barDir val="bar"/>
        <c:grouping val="clustered"/>
        <c:varyColors val="0"/>
        <c:ser>
          <c:idx val="0"/>
          <c:order val="0"/>
          <c:tx>
            <c:strRef>
              <c:f>Tabelle1!$B$1</c:f>
              <c:strCache>
                <c:ptCount val="1"/>
                <c:pt idx="0">
                  <c:v>Ungenügender Ausdauersport</c:v>
                </c:pt>
              </c:strCache>
            </c:strRef>
          </c:tx>
          <c:spPr>
            <a:solidFill>
              <a:srgbClr val="FEA121"/>
            </a:solidFill>
            <a:ln>
              <a:noFill/>
            </a:ln>
            <a:effectLst/>
          </c:spPr>
          <c:invertIfNegative val="0"/>
          <c:cat>
            <c:strRef>
              <c:f>Tabelle1!$A$2:$A$4</c:f>
              <c:strCache>
                <c:ptCount val="3"/>
                <c:pt idx="0">
                  <c:v>AK 1</c:v>
                </c:pt>
                <c:pt idx="1">
                  <c:v>AK 2</c:v>
                </c:pt>
                <c:pt idx="2">
                  <c:v>AK 3</c:v>
                </c:pt>
              </c:strCache>
            </c:strRef>
          </c:cat>
          <c:val>
            <c:numRef>
              <c:f>Tabelle1!$B$2:$B$4</c:f>
              <c:numCache>
                <c:formatCode>General</c:formatCode>
                <c:ptCount val="3"/>
                <c:pt idx="0">
                  <c:v>30.7</c:v>
                </c:pt>
                <c:pt idx="1">
                  <c:v>30.5</c:v>
                </c:pt>
                <c:pt idx="2">
                  <c:v>26.7</c:v>
                </c:pt>
              </c:numCache>
            </c:numRef>
          </c:val>
          <c:extLst>
            <c:ext xmlns:c16="http://schemas.microsoft.com/office/drawing/2014/chart" uri="{C3380CC4-5D6E-409C-BE32-E72D297353CC}">
              <c16:uniqueId val="{00000000-605B-405C-A7C9-4CA393421FCB}"/>
            </c:ext>
          </c:extLst>
        </c:ser>
        <c:ser>
          <c:idx val="1"/>
          <c:order val="1"/>
          <c:tx>
            <c:strRef>
              <c:f>Tabelle1!$C$1</c:f>
              <c:strCache>
                <c:ptCount val="1"/>
                <c:pt idx="0">
                  <c:v>Niedriger Ausdauersport</c:v>
                </c:pt>
              </c:strCache>
            </c:strRef>
          </c:tx>
          <c:spPr>
            <a:solidFill>
              <a:schemeClr val="accent4">
                <a:lumMod val="60000"/>
                <a:lumOff val="40000"/>
              </a:schemeClr>
            </a:solidFill>
            <a:ln>
              <a:noFill/>
            </a:ln>
            <a:effectLst/>
          </c:spPr>
          <c:invertIfNegative val="0"/>
          <c:cat>
            <c:strRef>
              <c:f>Tabelle1!$A$2:$A$4</c:f>
              <c:strCache>
                <c:ptCount val="3"/>
                <c:pt idx="0">
                  <c:v>AK 1</c:v>
                </c:pt>
                <c:pt idx="1">
                  <c:v>AK 2</c:v>
                </c:pt>
                <c:pt idx="2">
                  <c:v>AK 3</c:v>
                </c:pt>
              </c:strCache>
            </c:strRef>
          </c:cat>
          <c:val>
            <c:numRef>
              <c:f>Tabelle1!$C$2:$C$4</c:f>
              <c:numCache>
                <c:formatCode>General</c:formatCode>
                <c:ptCount val="3"/>
                <c:pt idx="0">
                  <c:v>11.2</c:v>
                </c:pt>
                <c:pt idx="1">
                  <c:v>12.9</c:v>
                </c:pt>
                <c:pt idx="2">
                  <c:v>9.6</c:v>
                </c:pt>
              </c:numCache>
            </c:numRef>
          </c:val>
          <c:extLst>
            <c:ext xmlns:c16="http://schemas.microsoft.com/office/drawing/2014/chart" uri="{C3380CC4-5D6E-409C-BE32-E72D297353CC}">
              <c16:uniqueId val="{00000001-605B-405C-A7C9-4CA393421FCB}"/>
            </c:ext>
          </c:extLst>
        </c:ser>
        <c:ser>
          <c:idx val="2"/>
          <c:order val="2"/>
          <c:tx>
            <c:strRef>
              <c:f>Tabelle1!$D$1</c:f>
              <c:strCache>
                <c:ptCount val="1"/>
                <c:pt idx="0">
                  <c:v>Mittlerer Ausdauersport</c:v>
                </c:pt>
              </c:strCache>
            </c:strRef>
          </c:tx>
          <c:spPr>
            <a:solidFill>
              <a:schemeClr val="accent4">
                <a:lumMod val="20000"/>
                <a:lumOff val="80000"/>
              </a:schemeClr>
            </a:solidFill>
            <a:ln>
              <a:noFill/>
            </a:ln>
            <a:effectLst/>
          </c:spPr>
          <c:invertIfNegative val="0"/>
          <c:cat>
            <c:strRef>
              <c:f>Tabelle1!$A$2:$A$4</c:f>
              <c:strCache>
                <c:ptCount val="3"/>
                <c:pt idx="0">
                  <c:v>AK 1</c:v>
                </c:pt>
                <c:pt idx="1">
                  <c:v>AK 2</c:v>
                </c:pt>
                <c:pt idx="2">
                  <c:v>AK 3</c:v>
                </c:pt>
              </c:strCache>
            </c:strRef>
          </c:cat>
          <c:val>
            <c:numRef>
              <c:f>Tabelle1!$D$2:$D$4</c:f>
              <c:numCache>
                <c:formatCode>General</c:formatCode>
                <c:ptCount val="3"/>
                <c:pt idx="0">
                  <c:v>10.199999999999999</c:v>
                </c:pt>
                <c:pt idx="1">
                  <c:v>12.5</c:v>
                </c:pt>
                <c:pt idx="2">
                  <c:v>11</c:v>
                </c:pt>
              </c:numCache>
            </c:numRef>
          </c:val>
          <c:extLst>
            <c:ext xmlns:c16="http://schemas.microsoft.com/office/drawing/2014/chart" uri="{C3380CC4-5D6E-409C-BE32-E72D297353CC}">
              <c16:uniqueId val="{00000002-605B-405C-A7C9-4CA393421FCB}"/>
            </c:ext>
          </c:extLst>
        </c:ser>
        <c:ser>
          <c:idx val="3"/>
          <c:order val="3"/>
          <c:tx>
            <c:strRef>
              <c:f>Tabelle1!$E$1</c:f>
              <c:strCache>
                <c:ptCount val="1"/>
                <c:pt idx="0">
                  <c:v>Guter Ausdauersport</c:v>
                </c:pt>
              </c:strCache>
            </c:strRef>
          </c:tx>
          <c:spPr>
            <a:solidFill>
              <a:srgbClr val="BDCEE0"/>
            </a:solidFill>
            <a:ln>
              <a:noFill/>
            </a:ln>
            <a:effectLst/>
          </c:spPr>
          <c:invertIfNegative val="0"/>
          <c:cat>
            <c:strRef>
              <c:f>Tabelle1!$A$2:$A$4</c:f>
              <c:strCache>
                <c:ptCount val="3"/>
                <c:pt idx="0">
                  <c:v>AK 1</c:v>
                </c:pt>
                <c:pt idx="1">
                  <c:v>AK 2</c:v>
                </c:pt>
                <c:pt idx="2">
                  <c:v>AK 3</c:v>
                </c:pt>
              </c:strCache>
            </c:strRef>
          </c:cat>
          <c:val>
            <c:numRef>
              <c:f>Tabelle1!$E$2:$E$4</c:f>
              <c:numCache>
                <c:formatCode>General</c:formatCode>
                <c:ptCount val="3"/>
                <c:pt idx="0">
                  <c:v>14.7</c:v>
                </c:pt>
                <c:pt idx="1">
                  <c:v>12</c:v>
                </c:pt>
                <c:pt idx="2">
                  <c:v>13.7</c:v>
                </c:pt>
              </c:numCache>
            </c:numRef>
          </c:val>
          <c:extLst>
            <c:ext xmlns:c16="http://schemas.microsoft.com/office/drawing/2014/chart" uri="{C3380CC4-5D6E-409C-BE32-E72D297353CC}">
              <c16:uniqueId val="{00000003-605B-405C-A7C9-4CA393421FCB}"/>
            </c:ext>
          </c:extLst>
        </c:ser>
        <c:ser>
          <c:idx val="4"/>
          <c:order val="4"/>
          <c:tx>
            <c:strRef>
              <c:f>Tabelle1!$F$1</c:f>
              <c:strCache>
                <c:ptCount val="1"/>
                <c:pt idx="0">
                  <c:v>Sehr guter Ausdauersport</c:v>
                </c:pt>
              </c:strCache>
            </c:strRef>
          </c:tx>
          <c:spPr>
            <a:solidFill>
              <a:srgbClr val="004785"/>
            </a:solidFill>
            <a:ln>
              <a:noFill/>
            </a:ln>
            <a:effectLst/>
          </c:spPr>
          <c:invertIfNegative val="0"/>
          <c:cat>
            <c:strRef>
              <c:f>Tabelle1!$A$2:$A$4</c:f>
              <c:strCache>
                <c:ptCount val="3"/>
                <c:pt idx="0">
                  <c:v>AK 1</c:v>
                </c:pt>
                <c:pt idx="1">
                  <c:v>AK 2</c:v>
                </c:pt>
                <c:pt idx="2">
                  <c:v>AK 3</c:v>
                </c:pt>
              </c:strCache>
            </c:strRef>
          </c:cat>
          <c:val>
            <c:numRef>
              <c:f>Tabelle1!$F$2:$F$4</c:f>
              <c:numCache>
                <c:formatCode>General</c:formatCode>
                <c:ptCount val="3"/>
                <c:pt idx="0">
                  <c:v>33.200000000000003</c:v>
                </c:pt>
                <c:pt idx="1">
                  <c:v>32.1</c:v>
                </c:pt>
                <c:pt idx="2">
                  <c:v>39</c:v>
                </c:pt>
              </c:numCache>
            </c:numRef>
          </c:val>
          <c:extLst>
            <c:ext xmlns:c16="http://schemas.microsoft.com/office/drawing/2014/chart" uri="{C3380CC4-5D6E-409C-BE32-E72D297353CC}">
              <c16:uniqueId val="{00000001-A524-4FFD-B465-65C99358383B}"/>
            </c:ext>
          </c:extLst>
        </c:ser>
        <c:dLbls>
          <c:showLegendKey val="0"/>
          <c:showVal val="0"/>
          <c:showCatName val="0"/>
          <c:showSerName val="0"/>
          <c:showPercent val="0"/>
          <c:showBubbleSize val="0"/>
        </c:dLbls>
        <c:gapWidth val="182"/>
        <c:axId val="1353678719"/>
        <c:axId val="1254613119"/>
      </c:barChart>
      <c:catAx>
        <c:axId val="1353678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Hind" panose="02000000000000000000" pitchFamily="2" charset="77"/>
                <a:ea typeface="+mn-ea"/>
                <a:cs typeface="Hind" panose="02000000000000000000" pitchFamily="2" charset="77"/>
              </a:defRPr>
            </a:pPr>
            <a:endParaRPr lang="de-DE"/>
          </a:p>
        </c:txPr>
        <c:crossAx val="1254613119"/>
        <c:crosses val="autoZero"/>
        <c:auto val="1"/>
        <c:lblAlgn val="ctr"/>
        <c:lblOffset val="100"/>
        <c:noMultiLvlLbl val="0"/>
      </c:catAx>
      <c:valAx>
        <c:axId val="12546131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Hind" panose="02000000000000000000" pitchFamily="2" charset="77"/>
                <a:ea typeface="+mn-ea"/>
                <a:cs typeface="Hind" panose="02000000000000000000" pitchFamily="2" charset="77"/>
              </a:defRPr>
            </a:pPr>
            <a:endParaRPr lang="de-DE"/>
          </a:p>
        </c:txPr>
        <c:crossAx val="1353678719"/>
        <c:crosses val="autoZero"/>
        <c:crossBetween val="between"/>
      </c:valAx>
      <c:spPr>
        <a:noFill/>
        <a:ln>
          <a:noFill/>
        </a:ln>
        <a:effectLst/>
      </c:spPr>
    </c:plotArea>
    <c:legend>
      <c:legendPos val="b"/>
      <c:layout>
        <c:manualLayout>
          <c:xMode val="edge"/>
          <c:yMode val="edge"/>
          <c:x val="0"/>
          <c:y val="0.74465128643397782"/>
          <c:w val="1"/>
          <c:h val="0.2492447368227304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ind" panose="02000000000000000000" pitchFamily="2" charset="77"/>
              <a:ea typeface="+mn-ea"/>
              <a:cs typeface="Hind" panose="02000000000000000000" pitchFamily="2" charset="77"/>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bg1"/>
                </a:solidFill>
                <a:latin typeface="Hind" panose="02000000000000000000" pitchFamily="2" charset="77"/>
                <a:ea typeface="+mn-ea"/>
                <a:cs typeface="Hind" panose="02000000000000000000" pitchFamily="2" charset="77"/>
              </a:defRPr>
            </a:pPr>
            <a:r>
              <a:rPr lang="de-DE" sz="1200" b="1" dirty="0">
                <a:solidFill>
                  <a:schemeClr val="bg1"/>
                </a:solidFill>
                <a:latin typeface="Hind" panose="02000000000000000000" pitchFamily="2" charset="77"/>
                <a:cs typeface="Hind" panose="02000000000000000000" pitchFamily="2" charset="77"/>
              </a:rPr>
              <a:t>Kraft- und Beweglichkeit </a:t>
            </a:r>
            <a:r>
              <a:rPr lang="en-GB" sz="1200" b="1" i="0" u="none" strike="noStrike" baseline="0" dirty="0">
                <a:solidFill>
                  <a:schemeClr val="bg1"/>
                </a:solidFill>
                <a:effectLst/>
                <a:latin typeface="Hind" panose="02000000000000000000" pitchFamily="2" charset="77"/>
                <a:cs typeface="Hind" panose="02000000000000000000" pitchFamily="2" charset="77"/>
              </a:rPr>
              <a:t>N=4660 </a:t>
            </a:r>
            <a:r>
              <a:rPr lang="de-DE" sz="1200" b="1" i="0" u="none" strike="noStrike" baseline="0" dirty="0">
                <a:solidFill>
                  <a:schemeClr val="bg1"/>
                </a:solidFill>
                <a:effectLst/>
                <a:latin typeface="Hind" panose="02000000000000000000" pitchFamily="2" charset="77"/>
                <a:cs typeface="Hind" panose="02000000000000000000" pitchFamily="2" charset="77"/>
              </a:rPr>
              <a:t>[in %]</a:t>
            </a:r>
            <a:endParaRPr lang="en-GB" sz="1200" b="1" dirty="0">
              <a:solidFill>
                <a:schemeClr val="bg1"/>
              </a:solidFill>
              <a:latin typeface="Hind" panose="02000000000000000000" pitchFamily="2" charset="77"/>
              <a:cs typeface="Hind" panose="02000000000000000000" pitchFamily="2" charset="77"/>
            </a:endParaRPr>
          </a:p>
        </c:rich>
      </c:tx>
      <c:layout>
        <c:manualLayout>
          <c:xMode val="edge"/>
          <c:yMode val="edge"/>
          <c:x val="0.16306502604645134"/>
          <c:y val="2.3400634212464248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Hind" panose="02000000000000000000" pitchFamily="2" charset="77"/>
              <a:ea typeface="+mn-ea"/>
              <a:cs typeface="Hind" panose="02000000000000000000" pitchFamily="2" charset="77"/>
            </a:defRPr>
          </a:pPr>
          <a:endParaRPr lang="en-GB"/>
        </a:p>
      </c:txPr>
    </c:title>
    <c:autoTitleDeleted val="0"/>
    <c:plotArea>
      <c:layout/>
      <c:barChart>
        <c:barDir val="col"/>
        <c:grouping val="stacked"/>
        <c:varyColors val="0"/>
        <c:ser>
          <c:idx val="0"/>
          <c:order val="0"/>
          <c:tx>
            <c:strRef>
              <c:f>Tabelle1!$B$1</c:f>
              <c:strCache>
                <c:ptCount val="1"/>
                <c:pt idx="0">
                  <c:v>ungenügende Kraft und Beweglichkeit</c:v>
                </c:pt>
              </c:strCache>
            </c:strRef>
          </c:tx>
          <c:spPr>
            <a:solidFill>
              <a:srgbClr val="FEA121"/>
            </a:solidFill>
            <a:ln>
              <a:noFill/>
            </a:ln>
            <a:effectLst/>
          </c:spPr>
          <c:invertIfNegative val="0"/>
          <c:cat>
            <c:strRef>
              <c:f>Tabelle1!$A$2:$A$4</c:f>
              <c:strCache>
                <c:ptCount val="3"/>
                <c:pt idx="0">
                  <c:v>weiblich</c:v>
                </c:pt>
                <c:pt idx="1">
                  <c:v>männlich</c:v>
                </c:pt>
                <c:pt idx="2">
                  <c:v>gesamt</c:v>
                </c:pt>
              </c:strCache>
            </c:strRef>
          </c:cat>
          <c:val>
            <c:numRef>
              <c:f>Tabelle1!$B$2:$B$4</c:f>
              <c:numCache>
                <c:formatCode>General</c:formatCode>
                <c:ptCount val="3"/>
                <c:pt idx="0">
                  <c:v>30.2</c:v>
                </c:pt>
                <c:pt idx="1">
                  <c:v>34</c:v>
                </c:pt>
                <c:pt idx="2">
                  <c:v>31</c:v>
                </c:pt>
              </c:numCache>
            </c:numRef>
          </c:val>
          <c:extLst>
            <c:ext xmlns:c16="http://schemas.microsoft.com/office/drawing/2014/chart" uri="{C3380CC4-5D6E-409C-BE32-E72D297353CC}">
              <c16:uniqueId val="{00000000-EA49-4873-A06F-2B20201DF6A9}"/>
            </c:ext>
          </c:extLst>
        </c:ser>
        <c:ser>
          <c:idx val="1"/>
          <c:order val="1"/>
          <c:tx>
            <c:strRef>
              <c:f>Tabelle1!$C$1</c:f>
              <c:strCache>
                <c:ptCount val="1"/>
                <c:pt idx="0">
                  <c:v>niedrige Kraft und Beweglichkeit</c:v>
                </c:pt>
              </c:strCache>
            </c:strRef>
          </c:tx>
          <c:spPr>
            <a:solidFill>
              <a:schemeClr val="accent4">
                <a:lumMod val="60000"/>
                <a:lumOff val="40000"/>
              </a:schemeClr>
            </a:solidFill>
            <a:ln>
              <a:noFill/>
            </a:ln>
            <a:effectLst/>
          </c:spPr>
          <c:invertIfNegative val="0"/>
          <c:cat>
            <c:strRef>
              <c:f>Tabelle1!$A$2:$A$4</c:f>
              <c:strCache>
                <c:ptCount val="3"/>
                <c:pt idx="0">
                  <c:v>weiblich</c:v>
                </c:pt>
                <c:pt idx="1">
                  <c:v>männlich</c:v>
                </c:pt>
                <c:pt idx="2">
                  <c:v>gesamt</c:v>
                </c:pt>
              </c:strCache>
            </c:strRef>
          </c:cat>
          <c:val>
            <c:numRef>
              <c:f>Tabelle1!$C$2:$C$4</c:f>
              <c:numCache>
                <c:formatCode>General</c:formatCode>
                <c:ptCount val="3"/>
                <c:pt idx="0">
                  <c:v>49.8</c:v>
                </c:pt>
                <c:pt idx="1">
                  <c:v>45.6</c:v>
                </c:pt>
                <c:pt idx="2">
                  <c:v>48.9</c:v>
                </c:pt>
              </c:numCache>
            </c:numRef>
          </c:val>
          <c:extLst>
            <c:ext xmlns:c16="http://schemas.microsoft.com/office/drawing/2014/chart" uri="{C3380CC4-5D6E-409C-BE32-E72D297353CC}">
              <c16:uniqueId val="{00000001-EA49-4873-A06F-2B20201DF6A9}"/>
            </c:ext>
          </c:extLst>
        </c:ser>
        <c:ser>
          <c:idx val="2"/>
          <c:order val="2"/>
          <c:tx>
            <c:strRef>
              <c:f>Tabelle1!$D$1</c:f>
              <c:strCache>
                <c:ptCount val="1"/>
                <c:pt idx="0">
                  <c:v>mittlere Kraft und Beweglichkeit</c:v>
                </c:pt>
              </c:strCache>
            </c:strRef>
          </c:tx>
          <c:spPr>
            <a:solidFill>
              <a:schemeClr val="accent4">
                <a:lumMod val="20000"/>
                <a:lumOff val="80000"/>
              </a:schemeClr>
            </a:solidFill>
            <a:ln>
              <a:noFill/>
            </a:ln>
            <a:effectLst/>
          </c:spPr>
          <c:invertIfNegative val="0"/>
          <c:cat>
            <c:strRef>
              <c:f>Tabelle1!$A$2:$A$4</c:f>
              <c:strCache>
                <c:ptCount val="3"/>
                <c:pt idx="0">
                  <c:v>weiblich</c:v>
                </c:pt>
                <c:pt idx="1">
                  <c:v>männlich</c:v>
                </c:pt>
                <c:pt idx="2">
                  <c:v>gesamt</c:v>
                </c:pt>
              </c:strCache>
            </c:strRef>
          </c:cat>
          <c:val>
            <c:numRef>
              <c:f>Tabelle1!$D$2:$D$4</c:f>
              <c:numCache>
                <c:formatCode>General</c:formatCode>
                <c:ptCount val="3"/>
                <c:pt idx="0">
                  <c:v>5</c:v>
                </c:pt>
                <c:pt idx="1">
                  <c:v>4.2</c:v>
                </c:pt>
                <c:pt idx="2">
                  <c:v>4.8</c:v>
                </c:pt>
              </c:numCache>
            </c:numRef>
          </c:val>
          <c:extLst>
            <c:ext xmlns:c16="http://schemas.microsoft.com/office/drawing/2014/chart" uri="{C3380CC4-5D6E-409C-BE32-E72D297353CC}">
              <c16:uniqueId val="{00000002-EA49-4873-A06F-2B20201DF6A9}"/>
            </c:ext>
          </c:extLst>
        </c:ser>
        <c:ser>
          <c:idx val="3"/>
          <c:order val="3"/>
          <c:tx>
            <c:strRef>
              <c:f>Tabelle1!$E$1</c:f>
              <c:strCache>
                <c:ptCount val="1"/>
                <c:pt idx="0">
                  <c:v>gute Kraft und Beweglichkeit</c:v>
                </c:pt>
              </c:strCache>
            </c:strRef>
          </c:tx>
          <c:spPr>
            <a:solidFill>
              <a:srgbClr val="BDCEE0"/>
            </a:solidFill>
            <a:ln>
              <a:noFill/>
            </a:ln>
            <a:effectLst/>
          </c:spPr>
          <c:invertIfNegative val="0"/>
          <c:cat>
            <c:strRef>
              <c:f>Tabelle1!$A$2:$A$4</c:f>
              <c:strCache>
                <c:ptCount val="3"/>
                <c:pt idx="0">
                  <c:v>weiblich</c:v>
                </c:pt>
                <c:pt idx="1">
                  <c:v>männlich</c:v>
                </c:pt>
                <c:pt idx="2">
                  <c:v>gesamt</c:v>
                </c:pt>
              </c:strCache>
            </c:strRef>
          </c:cat>
          <c:val>
            <c:numRef>
              <c:f>Tabelle1!$E$2:$E$4</c:f>
              <c:numCache>
                <c:formatCode>General</c:formatCode>
                <c:ptCount val="3"/>
                <c:pt idx="0">
                  <c:v>12.8</c:v>
                </c:pt>
                <c:pt idx="1">
                  <c:v>13.6</c:v>
                </c:pt>
                <c:pt idx="2">
                  <c:v>13</c:v>
                </c:pt>
              </c:numCache>
            </c:numRef>
          </c:val>
          <c:extLst>
            <c:ext xmlns:c16="http://schemas.microsoft.com/office/drawing/2014/chart" uri="{C3380CC4-5D6E-409C-BE32-E72D297353CC}">
              <c16:uniqueId val="{00000003-EA49-4873-A06F-2B20201DF6A9}"/>
            </c:ext>
          </c:extLst>
        </c:ser>
        <c:ser>
          <c:idx val="4"/>
          <c:order val="4"/>
          <c:tx>
            <c:strRef>
              <c:f>Tabelle1!$F$1</c:f>
              <c:strCache>
                <c:ptCount val="1"/>
                <c:pt idx="0">
                  <c:v>sehr gute Kraft und Beweglichkeit</c:v>
                </c:pt>
              </c:strCache>
            </c:strRef>
          </c:tx>
          <c:spPr>
            <a:solidFill>
              <a:schemeClr val="bg1"/>
            </a:solidFill>
            <a:ln>
              <a:noFill/>
            </a:ln>
            <a:effectLst/>
          </c:spPr>
          <c:invertIfNegative val="0"/>
          <c:cat>
            <c:strRef>
              <c:f>Tabelle1!$A$2:$A$4</c:f>
              <c:strCache>
                <c:ptCount val="3"/>
                <c:pt idx="0">
                  <c:v>weiblich</c:v>
                </c:pt>
                <c:pt idx="1">
                  <c:v>männlich</c:v>
                </c:pt>
                <c:pt idx="2">
                  <c:v>gesamt</c:v>
                </c:pt>
              </c:strCache>
            </c:strRef>
          </c:cat>
          <c:val>
            <c:numRef>
              <c:f>Tabelle1!$F$2:$F$4</c:f>
              <c:numCache>
                <c:formatCode>General</c:formatCode>
                <c:ptCount val="3"/>
                <c:pt idx="0">
                  <c:v>2.2000000000000002</c:v>
                </c:pt>
                <c:pt idx="1">
                  <c:v>2.6</c:v>
                </c:pt>
                <c:pt idx="2">
                  <c:v>2.2999999999999998</c:v>
                </c:pt>
              </c:numCache>
            </c:numRef>
          </c:val>
          <c:extLst>
            <c:ext xmlns:c16="http://schemas.microsoft.com/office/drawing/2014/chart" uri="{C3380CC4-5D6E-409C-BE32-E72D297353CC}">
              <c16:uniqueId val="{00000000-6A03-4CA4-A56F-AF908C255E7C}"/>
            </c:ext>
          </c:extLst>
        </c:ser>
        <c:dLbls>
          <c:showLegendKey val="0"/>
          <c:showVal val="0"/>
          <c:showCatName val="0"/>
          <c:showSerName val="0"/>
          <c:showPercent val="0"/>
          <c:showBubbleSize val="0"/>
        </c:dLbls>
        <c:gapWidth val="300"/>
        <c:overlap val="100"/>
        <c:serLines>
          <c:spPr>
            <a:ln w="9525" cap="flat" cmpd="sng" algn="ctr">
              <a:solidFill>
                <a:schemeClr val="tx1">
                  <a:lumMod val="35000"/>
                  <a:lumOff val="65000"/>
                </a:schemeClr>
              </a:solidFill>
              <a:round/>
            </a:ln>
            <a:effectLst/>
          </c:spPr>
        </c:serLines>
        <c:axId val="927564191"/>
        <c:axId val="943120527"/>
      </c:barChart>
      <c:catAx>
        <c:axId val="927564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crossAx val="943120527"/>
        <c:crosses val="autoZero"/>
        <c:auto val="1"/>
        <c:lblAlgn val="ctr"/>
        <c:lblOffset val="100"/>
        <c:noMultiLvlLbl val="0"/>
      </c:catAx>
      <c:valAx>
        <c:axId val="943120527"/>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crossAx val="927564191"/>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legendEntry>
      <c:legendEntry>
        <c:idx val="1"/>
        <c:txPr>
          <a:bodyPr rot="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legendEntry>
      <c:legendEntry>
        <c:idx val="2"/>
        <c:txPr>
          <a:bodyPr rot="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legendEntry>
      <c:legendEntry>
        <c:idx val="3"/>
        <c:txPr>
          <a:bodyPr rot="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legendEntry>
      <c:legendEntry>
        <c:idx val="4"/>
        <c:txPr>
          <a:bodyPr rot="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Raleway Medium" pitchFamily="2" charset="0"/>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Raleway Medium" pitchFamily="2" charset="0"/>
        </a:defRPr>
      </a:pPr>
      <a:endParaRPr lang="de-D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85249057722547"/>
          <c:y val="4.897772582780946E-2"/>
          <c:w val="0.81987733192559853"/>
          <c:h val="0.60486053969457121"/>
        </c:manualLayout>
      </c:layout>
      <c:barChart>
        <c:barDir val="bar"/>
        <c:grouping val="clustered"/>
        <c:varyColors val="0"/>
        <c:ser>
          <c:idx val="0"/>
          <c:order val="0"/>
          <c:tx>
            <c:strRef>
              <c:f>Tabelle1!$B$1</c:f>
              <c:strCache>
                <c:ptCount val="1"/>
                <c:pt idx="0">
                  <c:v>Ungenügende Kraft und Beweglichkeit</c:v>
                </c:pt>
              </c:strCache>
            </c:strRef>
          </c:tx>
          <c:spPr>
            <a:solidFill>
              <a:srgbClr val="FEA121"/>
            </a:solidFill>
            <a:ln>
              <a:noFill/>
            </a:ln>
            <a:effectLst/>
          </c:spPr>
          <c:invertIfNegative val="0"/>
          <c:cat>
            <c:strRef>
              <c:f>Tabelle1!$A$2:$A$4</c:f>
              <c:strCache>
                <c:ptCount val="3"/>
                <c:pt idx="0">
                  <c:v>AK 1</c:v>
                </c:pt>
                <c:pt idx="1">
                  <c:v>AK 2</c:v>
                </c:pt>
                <c:pt idx="2">
                  <c:v>AK 3</c:v>
                </c:pt>
              </c:strCache>
            </c:strRef>
          </c:cat>
          <c:val>
            <c:numRef>
              <c:f>Tabelle1!$B$2:$B$4</c:f>
              <c:numCache>
                <c:formatCode>General</c:formatCode>
                <c:ptCount val="3"/>
                <c:pt idx="0">
                  <c:v>11.2</c:v>
                </c:pt>
                <c:pt idx="1">
                  <c:v>15.2</c:v>
                </c:pt>
                <c:pt idx="2">
                  <c:v>18.2</c:v>
                </c:pt>
              </c:numCache>
            </c:numRef>
          </c:val>
          <c:extLst>
            <c:ext xmlns:c16="http://schemas.microsoft.com/office/drawing/2014/chart" uri="{C3380CC4-5D6E-409C-BE32-E72D297353CC}">
              <c16:uniqueId val="{00000000-605B-405C-A7C9-4CA393421FCB}"/>
            </c:ext>
          </c:extLst>
        </c:ser>
        <c:ser>
          <c:idx val="1"/>
          <c:order val="1"/>
          <c:tx>
            <c:strRef>
              <c:f>Tabelle1!$C$1</c:f>
              <c:strCache>
                <c:ptCount val="1"/>
                <c:pt idx="0">
                  <c:v>Niedrige Kraft und Beweglichkeit</c:v>
                </c:pt>
              </c:strCache>
            </c:strRef>
          </c:tx>
          <c:spPr>
            <a:solidFill>
              <a:schemeClr val="accent4">
                <a:lumMod val="40000"/>
                <a:lumOff val="60000"/>
              </a:schemeClr>
            </a:solidFill>
            <a:ln>
              <a:noFill/>
            </a:ln>
            <a:effectLst/>
          </c:spPr>
          <c:invertIfNegative val="0"/>
          <c:cat>
            <c:strRef>
              <c:f>Tabelle1!$A$2:$A$4</c:f>
              <c:strCache>
                <c:ptCount val="3"/>
                <c:pt idx="0">
                  <c:v>AK 1</c:v>
                </c:pt>
                <c:pt idx="1">
                  <c:v>AK 2</c:v>
                </c:pt>
                <c:pt idx="2">
                  <c:v>AK 3</c:v>
                </c:pt>
              </c:strCache>
            </c:strRef>
          </c:cat>
          <c:val>
            <c:numRef>
              <c:f>Tabelle1!$C$2:$C$4</c:f>
              <c:numCache>
                <c:formatCode>General</c:formatCode>
                <c:ptCount val="3"/>
                <c:pt idx="0">
                  <c:v>14</c:v>
                </c:pt>
                <c:pt idx="1">
                  <c:v>23</c:v>
                </c:pt>
                <c:pt idx="2">
                  <c:v>9.1</c:v>
                </c:pt>
              </c:numCache>
            </c:numRef>
          </c:val>
          <c:extLst>
            <c:ext xmlns:c16="http://schemas.microsoft.com/office/drawing/2014/chart" uri="{C3380CC4-5D6E-409C-BE32-E72D297353CC}">
              <c16:uniqueId val="{00000001-605B-405C-A7C9-4CA393421FCB}"/>
            </c:ext>
          </c:extLst>
        </c:ser>
        <c:ser>
          <c:idx val="2"/>
          <c:order val="2"/>
          <c:tx>
            <c:strRef>
              <c:f>Tabelle1!$D$1</c:f>
              <c:strCache>
                <c:ptCount val="1"/>
                <c:pt idx="0">
                  <c:v>Mittlere Kraft und Beweglichkeit</c:v>
                </c:pt>
              </c:strCache>
            </c:strRef>
          </c:tx>
          <c:spPr>
            <a:solidFill>
              <a:schemeClr val="accent4">
                <a:lumMod val="20000"/>
                <a:lumOff val="80000"/>
              </a:schemeClr>
            </a:solidFill>
            <a:ln>
              <a:noFill/>
            </a:ln>
            <a:effectLst/>
          </c:spPr>
          <c:invertIfNegative val="0"/>
          <c:cat>
            <c:strRef>
              <c:f>Tabelle1!$A$2:$A$4</c:f>
              <c:strCache>
                <c:ptCount val="3"/>
                <c:pt idx="0">
                  <c:v>AK 1</c:v>
                </c:pt>
                <c:pt idx="1">
                  <c:v>AK 2</c:v>
                </c:pt>
                <c:pt idx="2">
                  <c:v>AK 3</c:v>
                </c:pt>
              </c:strCache>
            </c:strRef>
          </c:cat>
          <c:val>
            <c:numRef>
              <c:f>Tabelle1!$D$2:$D$4</c:f>
              <c:numCache>
                <c:formatCode>General</c:formatCode>
                <c:ptCount val="3"/>
                <c:pt idx="0">
                  <c:v>17.2</c:v>
                </c:pt>
                <c:pt idx="1">
                  <c:v>18.5</c:v>
                </c:pt>
                <c:pt idx="2">
                  <c:v>18.2</c:v>
                </c:pt>
              </c:numCache>
            </c:numRef>
          </c:val>
          <c:extLst>
            <c:ext xmlns:c16="http://schemas.microsoft.com/office/drawing/2014/chart" uri="{C3380CC4-5D6E-409C-BE32-E72D297353CC}">
              <c16:uniqueId val="{00000002-605B-405C-A7C9-4CA393421FCB}"/>
            </c:ext>
          </c:extLst>
        </c:ser>
        <c:ser>
          <c:idx val="3"/>
          <c:order val="3"/>
          <c:tx>
            <c:strRef>
              <c:f>Tabelle1!$E$1</c:f>
              <c:strCache>
                <c:ptCount val="1"/>
                <c:pt idx="0">
                  <c:v>Gute Kraft und Beweglichkeit</c:v>
                </c:pt>
              </c:strCache>
            </c:strRef>
          </c:tx>
          <c:spPr>
            <a:solidFill>
              <a:srgbClr val="BDCEE0"/>
            </a:solidFill>
            <a:ln>
              <a:noFill/>
            </a:ln>
            <a:effectLst/>
          </c:spPr>
          <c:invertIfNegative val="0"/>
          <c:cat>
            <c:strRef>
              <c:f>Tabelle1!$A$2:$A$4</c:f>
              <c:strCache>
                <c:ptCount val="3"/>
                <c:pt idx="0">
                  <c:v>AK 1</c:v>
                </c:pt>
                <c:pt idx="1">
                  <c:v>AK 2</c:v>
                </c:pt>
                <c:pt idx="2">
                  <c:v>AK 3</c:v>
                </c:pt>
              </c:strCache>
            </c:strRef>
          </c:cat>
          <c:val>
            <c:numRef>
              <c:f>Tabelle1!$E$2:$E$4</c:f>
              <c:numCache>
                <c:formatCode>General</c:formatCode>
                <c:ptCount val="3"/>
                <c:pt idx="0">
                  <c:v>50.7</c:v>
                </c:pt>
                <c:pt idx="1">
                  <c:v>40.200000000000003</c:v>
                </c:pt>
                <c:pt idx="2">
                  <c:v>36.4</c:v>
                </c:pt>
              </c:numCache>
            </c:numRef>
          </c:val>
          <c:extLst>
            <c:ext xmlns:c16="http://schemas.microsoft.com/office/drawing/2014/chart" uri="{C3380CC4-5D6E-409C-BE32-E72D297353CC}">
              <c16:uniqueId val="{00000003-605B-405C-A7C9-4CA393421FCB}"/>
            </c:ext>
          </c:extLst>
        </c:ser>
        <c:ser>
          <c:idx val="4"/>
          <c:order val="4"/>
          <c:tx>
            <c:strRef>
              <c:f>Tabelle1!$F$1</c:f>
              <c:strCache>
                <c:ptCount val="1"/>
                <c:pt idx="0">
                  <c:v>Sehr gute Kraft und Beweglichkeit</c:v>
                </c:pt>
              </c:strCache>
            </c:strRef>
          </c:tx>
          <c:spPr>
            <a:solidFill>
              <a:srgbClr val="004785"/>
            </a:solidFill>
            <a:ln>
              <a:noFill/>
            </a:ln>
            <a:effectLst/>
          </c:spPr>
          <c:invertIfNegative val="0"/>
          <c:cat>
            <c:strRef>
              <c:f>Tabelle1!$A$2:$A$4</c:f>
              <c:strCache>
                <c:ptCount val="3"/>
                <c:pt idx="0">
                  <c:v>AK 1</c:v>
                </c:pt>
                <c:pt idx="1">
                  <c:v>AK 2</c:v>
                </c:pt>
                <c:pt idx="2">
                  <c:v>AK 3</c:v>
                </c:pt>
              </c:strCache>
            </c:strRef>
          </c:cat>
          <c:val>
            <c:numRef>
              <c:f>Tabelle1!$F$2:$F$4</c:f>
              <c:numCache>
                <c:formatCode>General</c:formatCode>
                <c:ptCount val="3"/>
                <c:pt idx="0">
                  <c:v>6.9</c:v>
                </c:pt>
                <c:pt idx="1">
                  <c:v>3.1</c:v>
                </c:pt>
                <c:pt idx="2">
                  <c:v>18.2</c:v>
                </c:pt>
              </c:numCache>
            </c:numRef>
          </c:val>
          <c:extLst>
            <c:ext xmlns:c16="http://schemas.microsoft.com/office/drawing/2014/chart" uri="{C3380CC4-5D6E-409C-BE32-E72D297353CC}">
              <c16:uniqueId val="{00000001-A524-4FFD-B465-65C99358383B}"/>
            </c:ext>
          </c:extLst>
        </c:ser>
        <c:dLbls>
          <c:showLegendKey val="0"/>
          <c:showVal val="0"/>
          <c:showCatName val="0"/>
          <c:showSerName val="0"/>
          <c:showPercent val="0"/>
          <c:showBubbleSize val="0"/>
        </c:dLbls>
        <c:gapWidth val="182"/>
        <c:axId val="1353678719"/>
        <c:axId val="1254613119"/>
      </c:barChart>
      <c:catAx>
        <c:axId val="1353678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254613119"/>
        <c:crosses val="autoZero"/>
        <c:auto val="1"/>
        <c:lblAlgn val="ctr"/>
        <c:lblOffset val="100"/>
        <c:noMultiLvlLbl val="0"/>
      </c:catAx>
      <c:valAx>
        <c:axId val="12546131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353678719"/>
        <c:crosses val="autoZero"/>
        <c:crossBetween val="between"/>
      </c:valAx>
      <c:spPr>
        <a:noFill/>
        <a:ln>
          <a:noFill/>
        </a:ln>
        <a:effectLst/>
      </c:spPr>
    </c:plotArea>
    <c:legend>
      <c:legendPos val="b"/>
      <c:layout>
        <c:manualLayout>
          <c:xMode val="edge"/>
          <c:yMode val="edge"/>
          <c:x val="0"/>
          <c:y val="0.74465128643397782"/>
          <c:w val="1"/>
          <c:h val="0.2492447368227304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Hind" panose="02000000000000000000" pitchFamily="2" charset="77"/>
              <a:ea typeface="+mn-ea"/>
              <a:cs typeface="Hind" panose="02000000000000000000" pitchFamily="2" charset="77"/>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de-D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Raleway Medium" pitchFamily="2" charset="0"/>
                <a:ea typeface="+mn-ea"/>
                <a:cs typeface="+mn-cs"/>
              </a:defRPr>
            </a:pPr>
            <a:r>
              <a:rPr lang="en-GB" sz="1200" b="1" dirty="0" err="1">
                <a:solidFill>
                  <a:schemeClr val="bg1"/>
                </a:solidFill>
                <a:latin typeface="Hind" panose="02000000000000000000" pitchFamily="2" charset="77"/>
                <a:cs typeface="Hind" panose="02000000000000000000" pitchFamily="2" charset="77"/>
              </a:rPr>
              <a:t>Rauchverhalten</a:t>
            </a:r>
            <a:r>
              <a:rPr lang="en-GB" sz="1200" b="1" dirty="0">
                <a:solidFill>
                  <a:schemeClr val="bg1"/>
                </a:solidFill>
                <a:latin typeface="Hind" panose="02000000000000000000" pitchFamily="2" charset="77"/>
                <a:cs typeface="Hind" panose="02000000000000000000" pitchFamily="2" charset="77"/>
              </a:rPr>
              <a:t> N=5947 </a:t>
            </a:r>
            <a:r>
              <a:rPr lang="de-DE" sz="1200" b="1" dirty="0">
                <a:solidFill>
                  <a:schemeClr val="bg1"/>
                </a:solidFill>
                <a:latin typeface="Hind" panose="02000000000000000000" pitchFamily="2" charset="77"/>
                <a:cs typeface="Hind" panose="02000000000000000000" pitchFamily="2" charset="77"/>
              </a:rPr>
              <a:t>[in %]</a:t>
            </a:r>
            <a:endParaRPr lang="en-GB" sz="1200" b="1" dirty="0">
              <a:solidFill>
                <a:schemeClr val="bg1"/>
              </a:solidFill>
              <a:latin typeface="Hind" panose="02000000000000000000" pitchFamily="2" charset="77"/>
              <a:cs typeface="Hind" panose="02000000000000000000" pitchFamily="2" charset="77"/>
            </a:endParaRPr>
          </a:p>
        </c:rich>
      </c:tx>
      <c:layout>
        <c:manualLayout>
          <c:xMode val="edge"/>
          <c:yMode val="edge"/>
          <c:x val="0.27268546762126805"/>
          <c:y val="1.5600422808309498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Raleway Medium" pitchFamily="2" charset="0"/>
              <a:ea typeface="+mn-ea"/>
              <a:cs typeface="+mn-cs"/>
            </a:defRPr>
          </a:pPr>
          <a:endParaRPr lang="en-GB"/>
        </a:p>
      </c:txPr>
    </c:title>
    <c:autoTitleDeleted val="0"/>
    <c:plotArea>
      <c:layout/>
      <c:barChart>
        <c:barDir val="col"/>
        <c:grouping val="stacked"/>
        <c:varyColors val="0"/>
        <c:ser>
          <c:idx val="0"/>
          <c:order val="0"/>
          <c:tx>
            <c:strRef>
              <c:f>Tabelle1!$B$1</c:f>
              <c:strCache>
                <c:ptCount val="1"/>
                <c:pt idx="0">
                  <c:v>Exraucher</c:v>
                </c:pt>
              </c:strCache>
            </c:strRef>
          </c:tx>
          <c:spPr>
            <a:solidFill>
              <a:schemeClr val="accent4">
                <a:lumMod val="40000"/>
                <a:lumOff val="60000"/>
              </a:schemeClr>
            </a:solidFill>
            <a:ln>
              <a:noFill/>
            </a:ln>
            <a:effectLst/>
          </c:spPr>
          <c:invertIfNegative val="0"/>
          <c:cat>
            <c:strRef>
              <c:f>Tabelle1!$A$2:$A$4</c:f>
              <c:strCache>
                <c:ptCount val="3"/>
                <c:pt idx="0">
                  <c:v>weiblich</c:v>
                </c:pt>
                <c:pt idx="1">
                  <c:v>männlich</c:v>
                </c:pt>
                <c:pt idx="2">
                  <c:v>gesamt</c:v>
                </c:pt>
              </c:strCache>
            </c:strRef>
          </c:cat>
          <c:val>
            <c:numRef>
              <c:f>Tabelle1!$B$2:$B$4</c:f>
              <c:numCache>
                <c:formatCode>General</c:formatCode>
                <c:ptCount val="3"/>
                <c:pt idx="0">
                  <c:v>33.5</c:v>
                </c:pt>
                <c:pt idx="1">
                  <c:v>36.299999999999997</c:v>
                </c:pt>
                <c:pt idx="2">
                  <c:v>34</c:v>
                </c:pt>
              </c:numCache>
            </c:numRef>
          </c:val>
          <c:extLst>
            <c:ext xmlns:c16="http://schemas.microsoft.com/office/drawing/2014/chart" uri="{C3380CC4-5D6E-409C-BE32-E72D297353CC}">
              <c16:uniqueId val="{00000000-2B16-4C13-8931-DDA608FA6C58}"/>
            </c:ext>
          </c:extLst>
        </c:ser>
        <c:ser>
          <c:idx val="1"/>
          <c:order val="1"/>
          <c:tx>
            <c:strRef>
              <c:f>Tabelle1!$C$1</c:f>
              <c:strCache>
                <c:ptCount val="1"/>
                <c:pt idx="0">
                  <c:v>Raucher</c:v>
                </c:pt>
              </c:strCache>
            </c:strRef>
          </c:tx>
          <c:spPr>
            <a:solidFill>
              <a:srgbClr val="FEA121"/>
            </a:solidFill>
            <a:ln>
              <a:noFill/>
            </a:ln>
            <a:effectLst/>
          </c:spPr>
          <c:invertIfNegative val="0"/>
          <c:cat>
            <c:strRef>
              <c:f>Tabelle1!$A$2:$A$4</c:f>
              <c:strCache>
                <c:ptCount val="3"/>
                <c:pt idx="0">
                  <c:v>weiblich</c:v>
                </c:pt>
                <c:pt idx="1">
                  <c:v>männlich</c:v>
                </c:pt>
                <c:pt idx="2">
                  <c:v>gesamt</c:v>
                </c:pt>
              </c:strCache>
            </c:strRef>
          </c:cat>
          <c:val>
            <c:numRef>
              <c:f>Tabelle1!$C$2:$C$4</c:f>
              <c:numCache>
                <c:formatCode>General</c:formatCode>
                <c:ptCount val="3"/>
                <c:pt idx="0">
                  <c:v>9.9</c:v>
                </c:pt>
                <c:pt idx="1">
                  <c:v>8.6999999999999993</c:v>
                </c:pt>
                <c:pt idx="2">
                  <c:v>9.6999999999999993</c:v>
                </c:pt>
              </c:numCache>
            </c:numRef>
          </c:val>
          <c:extLst>
            <c:ext xmlns:c16="http://schemas.microsoft.com/office/drawing/2014/chart" uri="{C3380CC4-5D6E-409C-BE32-E72D297353CC}">
              <c16:uniqueId val="{00000001-2B16-4C13-8931-DDA608FA6C58}"/>
            </c:ext>
          </c:extLst>
        </c:ser>
        <c:ser>
          <c:idx val="2"/>
          <c:order val="2"/>
          <c:tx>
            <c:strRef>
              <c:f>Tabelle1!$D$1</c:f>
              <c:strCache>
                <c:ptCount val="1"/>
                <c:pt idx="0">
                  <c:v>Kein Raucher</c:v>
                </c:pt>
              </c:strCache>
            </c:strRef>
          </c:tx>
          <c:spPr>
            <a:solidFill>
              <a:srgbClr val="BDCEE0"/>
            </a:solidFill>
            <a:ln>
              <a:noFill/>
            </a:ln>
            <a:effectLst/>
          </c:spPr>
          <c:invertIfNegative val="0"/>
          <c:cat>
            <c:strRef>
              <c:f>Tabelle1!$A$2:$A$4</c:f>
              <c:strCache>
                <c:ptCount val="3"/>
                <c:pt idx="0">
                  <c:v>weiblich</c:v>
                </c:pt>
                <c:pt idx="1">
                  <c:v>männlich</c:v>
                </c:pt>
                <c:pt idx="2">
                  <c:v>gesamt</c:v>
                </c:pt>
              </c:strCache>
            </c:strRef>
          </c:cat>
          <c:val>
            <c:numRef>
              <c:f>Tabelle1!$D$2:$D$4</c:f>
              <c:numCache>
                <c:formatCode>General</c:formatCode>
                <c:ptCount val="3"/>
                <c:pt idx="0">
                  <c:v>56.6</c:v>
                </c:pt>
                <c:pt idx="1">
                  <c:v>55</c:v>
                </c:pt>
                <c:pt idx="2">
                  <c:v>56.3</c:v>
                </c:pt>
              </c:numCache>
            </c:numRef>
          </c:val>
          <c:extLst>
            <c:ext xmlns:c16="http://schemas.microsoft.com/office/drawing/2014/chart" uri="{C3380CC4-5D6E-409C-BE32-E72D297353CC}">
              <c16:uniqueId val="{00000002-2B16-4C13-8931-DDA608FA6C58}"/>
            </c:ext>
          </c:extLst>
        </c:ser>
        <c:dLbls>
          <c:showLegendKey val="0"/>
          <c:showVal val="0"/>
          <c:showCatName val="0"/>
          <c:showSerName val="0"/>
          <c:showPercent val="0"/>
          <c:showBubbleSize val="0"/>
        </c:dLbls>
        <c:gapWidth val="300"/>
        <c:overlap val="100"/>
        <c:serLines>
          <c:spPr>
            <a:ln w="9525" cap="flat" cmpd="sng" algn="ctr">
              <a:solidFill>
                <a:schemeClr val="tx1">
                  <a:lumMod val="35000"/>
                  <a:lumOff val="65000"/>
                </a:schemeClr>
              </a:solidFill>
              <a:round/>
            </a:ln>
            <a:effectLst/>
          </c:spPr>
        </c:serLines>
        <c:axId val="927564191"/>
        <c:axId val="943120527"/>
      </c:barChart>
      <c:catAx>
        <c:axId val="927564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crossAx val="943120527"/>
        <c:crosses val="autoZero"/>
        <c:auto val="1"/>
        <c:lblAlgn val="ctr"/>
        <c:lblOffset val="100"/>
        <c:noMultiLvlLbl val="0"/>
      </c:catAx>
      <c:valAx>
        <c:axId val="943120527"/>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crossAx val="92756419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Raleway Medium" pitchFamily="2" charset="0"/>
        </a:defRPr>
      </a:pPr>
      <a:endParaRPr lang="de-D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bg1"/>
                </a:solidFill>
                <a:latin typeface="Raleway Light" panose="020B0403030101060003" pitchFamily="34" charset="77"/>
                <a:ea typeface="+mn-ea"/>
                <a:cs typeface="+mn-cs"/>
              </a:defRPr>
            </a:pPr>
            <a:r>
              <a:rPr lang="de-DE" b="1" dirty="0" err="1">
                <a:solidFill>
                  <a:schemeClr val="bg1"/>
                </a:solidFill>
                <a:latin typeface="Hind" panose="02000000000000000000" pitchFamily="2" charset="77"/>
                <a:cs typeface="Hind" panose="02000000000000000000" pitchFamily="2" charset="77"/>
              </a:rPr>
              <a:t>Activity</a:t>
            </a:r>
            <a:r>
              <a:rPr lang="de-DE" b="1" dirty="0">
                <a:solidFill>
                  <a:schemeClr val="bg1"/>
                </a:solidFill>
                <a:latin typeface="Hind" panose="02000000000000000000" pitchFamily="2" charset="77"/>
                <a:cs typeface="Hind" panose="02000000000000000000" pitchFamily="2" charset="77"/>
              </a:rPr>
              <a:t> Score (in %)</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bg1"/>
              </a:solidFill>
              <a:latin typeface="Raleway Light" panose="020B0403030101060003" pitchFamily="34" charset="77"/>
              <a:ea typeface="+mn-ea"/>
              <a:cs typeface="+mn-cs"/>
            </a:defRPr>
          </a:pPr>
          <a:endParaRPr lang="de-DE"/>
        </a:p>
      </c:txPr>
    </c:title>
    <c:autoTitleDeleted val="0"/>
    <c:plotArea>
      <c:layout/>
      <c:barChart>
        <c:barDir val="col"/>
        <c:grouping val="stacked"/>
        <c:varyColors val="0"/>
        <c:ser>
          <c:idx val="0"/>
          <c:order val="0"/>
          <c:tx>
            <c:strRef>
              <c:f>Tabelle1!$B$1</c:f>
              <c:strCache>
                <c:ptCount val="1"/>
                <c:pt idx="0">
                  <c:v>Sehr schwacher Activity Score</c:v>
                </c:pt>
              </c:strCache>
            </c:strRef>
          </c:tx>
          <c:spPr>
            <a:solidFill>
              <a:srgbClr val="FEA12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Light" panose="020B0403030101060003" pitchFamily="34" charset="77"/>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weiblich</c:v>
                </c:pt>
                <c:pt idx="1">
                  <c:v>männlich</c:v>
                </c:pt>
                <c:pt idx="2">
                  <c:v>gesamt</c:v>
                </c:pt>
              </c:strCache>
            </c:strRef>
          </c:cat>
          <c:val>
            <c:numRef>
              <c:f>Tabelle1!$B$2:$B$4</c:f>
              <c:numCache>
                <c:formatCode>General</c:formatCode>
                <c:ptCount val="3"/>
                <c:pt idx="0">
                  <c:v>7</c:v>
                </c:pt>
                <c:pt idx="1">
                  <c:v>12.3</c:v>
                </c:pt>
                <c:pt idx="2">
                  <c:v>7.9</c:v>
                </c:pt>
              </c:numCache>
            </c:numRef>
          </c:val>
          <c:extLst>
            <c:ext xmlns:c16="http://schemas.microsoft.com/office/drawing/2014/chart" uri="{C3380CC4-5D6E-409C-BE32-E72D297353CC}">
              <c16:uniqueId val="{00000000-65BF-A448-AA8D-D677F35A166D}"/>
            </c:ext>
          </c:extLst>
        </c:ser>
        <c:ser>
          <c:idx val="1"/>
          <c:order val="1"/>
          <c:tx>
            <c:strRef>
              <c:f>Tabelle1!$C$1</c:f>
              <c:strCache>
                <c:ptCount val="1"/>
                <c:pt idx="0">
                  <c:v>Schwacher Activity Score</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Light" panose="020B0403030101060003" pitchFamily="34" charset="77"/>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weiblich</c:v>
                </c:pt>
                <c:pt idx="1">
                  <c:v>männlich</c:v>
                </c:pt>
                <c:pt idx="2">
                  <c:v>gesamt</c:v>
                </c:pt>
              </c:strCache>
            </c:strRef>
          </c:cat>
          <c:val>
            <c:numRef>
              <c:f>Tabelle1!$C$2:$C$4</c:f>
              <c:numCache>
                <c:formatCode>General</c:formatCode>
                <c:ptCount val="3"/>
                <c:pt idx="0">
                  <c:v>29.1</c:v>
                </c:pt>
                <c:pt idx="1">
                  <c:v>24.4</c:v>
                </c:pt>
                <c:pt idx="2">
                  <c:v>28.3</c:v>
                </c:pt>
              </c:numCache>
            </c:numRef>
          </c:val>
          <c:extLst>
            <c:ext xmlns:c16="http://schemas.microsoft.com/office/drawing/2014/chart" uri="{C3380CC4-5D6E-409C-BE32-E72D297353CC}">
              <c16:uniqueId val="{00000001-65BF-A448-AA8D-D677F35A166D}"/>
            </c:ext>
          </c:extLst>
        </c:ser>
        <c:ser>
          <c:idx val="2"/>
          <c:order val="2"/>
          <c:tx>
            <c:strRef>
              <c:f>Tabelle1!$D$1</c:f>
              <c:strCache>
                <c:ptCount val="1"/>
                <c:pt idx="0">
                  <c:v>Mittlerer Activity Score</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Light" panose="020B0403030101060003" pitchFamily="34" charset="77"/>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weiblich</c:v>
                </c:pt>
                <c:pt idx="1">
                  <c:v>männlich</c:v>
                </c:pt>
                <c:pt idx="2">
                  <c:v>gesamt</c:v>
                </c:pt>
              </c:strCache>
            </c:strRef>
          </c:cat>
          <c:val>
            <c:numRef>
              <c:f>Tabelle1!$D$2:$D$4</c:f>
              <c:numCache>
                <c:formatCode>General</c:formatCode>
                <c:ptCount val="3"/>
                <c:pt idx="0">
                  <c:v>28.3</c:v>
                </c:pt>
                <c:pt idx="1">
                  <c:v>16.3</c:v>
                </c:pt>
                <c:pt idx="2">
                  <c:v>26.2</c:v>
                </c:pt>
              </c:numCache>
            </c:numRef>
          </c:val>
          <c:extLst>
            <c:ext xmlns:c16="http://schemas.microsoft.com/office/drawing/2014/chart" uri="{C3380CC4-5D6E-409C-BE32-E72D297353CC}">
              <c16:uniqueId val="{00000002-65BF-A448-AA8D-D677F35A166D}"/>
            </c:ext>
          </c:extLst>
        </c:ser>
        <c:ser>
          <c:idx val="3"/>
          <c:order val="3"/>
          <c:tx>
            <c:strRef>
              <c:f>Tabelle1!$E$1</c:f>
              <c:strCache>
                <c:ptCount val="1"/>
                <c:pt idx="0">
                  <c:v>Guter Activity Score</c:v>
                </c:pt>
              </c:strCache>
            </c:strRef>
          </c:tx>
          <c:spPr>
            <a:solidFill>
              <a:srgbClr val="BDCEE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Light" panose="020B0403030101060003" pitchFamily="34" charset="77"/>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weiblich</c:v>
                </c:pt>
                <c:pt idx="1">
                  <c:v>männlich</c:v>
                </c:pt>
                <c:pt idx="2">
                  <c:v>gesamt</c:v>
                </c:pt>
              </c:strCache>
            </c:strRef>
          </c:cat>
          <c:val>
            <c:numRef>
              <c:f>Tabelle1!$E$2:$E$4</c:f>
              <c:numCache>
                <c:formatCode>General</c:formatCode>
                <c:ptCount val="3"/>
                <c:pt idx="0">
                  <c:v>30</c:v>
                </c:pt>
                <c:pt idx="1">
                  <c:v>44.9</c:v>
                </c:pt>
                <c:pt idx="2">
                  <c:v>32.6</c:v>
                </c:pt>
              </c:numCache>
            </c:numRef>
          </c:val>
          <c:extLst>
            <c:ext xmlns:c16="http://schemas.microsoft.com/office/drawing/2014/chart" uri="{C3380CC4-5D6E-409C-BE32-E72D297353CC}">
              <c16:uniqueId val="{00000003-65BF-A448-AA8D-D677F35A166D}"/>
            </c:ext>
          </c:extLst>
        </c:ser>
        <c:ser>
          <c:idx val="4"/>
          <c:order val="4"/>
          <c:tx>
            <c:strRef>
              <c:f>Tabelle1!$F$1</c:f>
              <c:strCache>
                <c:ptCount val="1"/>
                <c:pt idx="0">
                  <c:v>Sehr guter Activity Score</c:v>
                </c:pt>
              </c:strCache>
            </c:strRef>
          </c:tx>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Raleway Light" panose="020B0403030101060003" pitchFamily="34" charset="77"/>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weiblich</c:v>
                </c:pt>
                <c:pt idx="1">
                  <c:v>männlich</c:v>
                </c:pt>
                <c:pt idx="2">
                  <c:v>gesamt</c:v>
                </c:pt>
              </c:strCache>
            </c:strRef>
          </c:cat>
          <c:val>
            <c:numRef>
              <c:f>Tabelle1!$F$2:$F$4</c:f>
              <c:numCache>
                <c:formatCode>General</c:formatCode>
                <c:ptCount val="3"/>
                <c:pt idx="0">
                  <c:v>5.7</c:v>
                </c:pt>
                <c:pt idx="1">
                  <c:v>2</c:v>
                </c:pt>
                <c:pt idx="2">
                  <c:v>5</c:v>
                </c:pt>
              </c:numCache>
            </c:numRef>
          </c:val>
          <c:extLst>
            <c:ext xmlns:c16="http://schemas.microsoft.com/office/drawing/2014/chart" uri="{C3380CC4-5D6E-409C-BE32-E72D297353CC}">
              <c16:uniqueId val="{00000004-65BF-A448-AA8D-D677F35A166D}"/>
            </c:ext>
          </c:extLst>
        </c:ser>
        <c:dLbls>
          <c:showLegendKey val="0"/>
          <c:showVal val="0"/>
          <c:showCatName val="0"/>
          <c:showSerName val="0"/>
          <c:showPercent val="0"/>
          <c:showBubbleSize val="0"/>
        </c:dLbls>
        <c:gapWidth val="150"/>
        <c:overlap val="100"/>
        <c:axId val="1483136607"/>
        <c:axId val="1483138319"/>
      </c:barChart>
      <c:catAx>
        <c:axId val="1483136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Raleway Light" panose="020B0403030101060003" pitchFamily="34" charset="77"/>
                <a:ea typeface="+mn-ea"/>
                <a:cs typeface="+mn-cs"/>
              </a:defRPr>
            </a:pPr>
            <a:endParaRPr lang="de-DE"/>
          </a:p>
        </c:txPr>
        <c:crossAx val="1483138319"/>
        <c:crosses val="autoZero"/>
        <c:auto val="1"/>
        <c:lblAlgn val="ctr"/>
        <c:lblOffset val="100"/>
        <c:noMultiLvlLbl val="0"/>
      </c:catAx>
      <c:valAx>
        <c:axId val="1483138319"/>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Raleway Light" panose="020B0403030101060003" pitchFamily="34" charset="77"/>
                <a:ea typeface="+mn-ea"/>
                <a:cs typeface="+mn-cs"/>
              </a:defRPr>
            </a:pPr>
            <a:endParaRPr lang="de-DE"/>
          </a:p>
        </c:txPr>
        <c:crossAx val="14831366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Raleway Light" panose="020B0403030101060003" pitchFamily="34" charset="77"/>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aleway Light" panose="020B0403030101060003" pitchFamily="34" charset="77"/>
        </a:defRPr>
      </a:pPr>
      <a:endParaRPr lang="de-D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59414995805936"/>
          <c:y val="6.0498220640569395E-2"/>
          <c:w val="0.84984739021024436"/>
          <c:h val="0.80832198466294913"/>
        </c:manualLayout>
      </c:layout>
      <c:lineChart>
        <c:grouping val="standard"/>
        <c:varyColors val="0"/>
        <c:ser>
          <c:idx val="0"/>
          <c:order val="0"/>
          <c:tx>
            <c:strRef>
              <c:f>'2-way-lines'!$C$32</c:f>
              <c:strCache>
                <c:ptCount val="1"/>
                <c:pt idx="0">
                  <c:v>geringe Schlafqualität</c:v>
                </c:pt>
              </c:strCache>
            </c:strRef>
          </c:tx>
          <c:spPr>
            <a:ln>
              <a:solidFill>
                <a:schemeClr val="bg1"/>
              </a:solidFill>
            </a:ln>
          </c:spPr>
          <c:marker>
            <c:symbol val="none"/>
          </c:marker>
          <c:cat>
            <c:strRef>
              <c:f>'2-way-lines'!$D$31:$E$31</c:f>
              <c:strCache>
                <c:ptCount val="2"/>
                <c:pt idx="0">
                  <c:v>wenig sportliche Aktivität (MET)</c:v>
                </c:pt>
                <c:pt idx="1">
                  <c:v>viel sportliche Aktivität (MET)</c:v>
                </c:pt>
              </c:strCache>
            </c:strRef>
          </c:cat>
          <c:val>
            <c:numRef>
              <c:f>'2-way-lines'!$D$32:$E$32</c:f>
              <c:numCache>
                <c:formatCode>General</c:formatCode>
                <c:ptCount val="2"/>
                <c:pt idx="0">
                  <c:v>3.6856704000000007</c:v>
                </c:pt>
                <c:pt idx="1">
                  <c:v>4.2712896000000002</c:v>
                </c:pt>
              </c:numCache>
            </c:numRef>
          </c:val>
          <c:smooth val="0"/>
          <c:extLst>
            <c:ext xmlns:c16="http://schemas.microsoft.com/office/drawing/2014/chart" uri="{C3380CC4-5D6E-409C-BE32-E72D297353CC}">
              <c16:uniqueId val="{00000000-DFAD-42A0-BA82-7946AEBE6554}"/>
            </c:ext>
          </c:extLst>
        </c:ser>
        <c:ser>
          <c:idx val="1"/>
          <c:order val="1"/>
          <c:tx>
            <c:strRef>
              <c:f>'2-way-lines'!$C$33</c:f>
              <c:strCache>
                <c:ptCount val="1"/>
                <c:pt idx="0">
                  <c:v>hohe Schlafqualität</c:v>
                </c:pt>
              </c:strCache>
            </c:strRef>
          </c:tx>
          <c:spPr>
            <a:ln w="28575">
              <a:solidFill>
                <a:srgbClr val="92D050"/>
              </a:solidFill>
              <a:prstDash val="solid"/>
            </a:ln>
          </c:spPr>
          <c:marker>
            <c:symbol val="none"/>
          </c:marker>
          <c:cat>
            <c:strRef>
              <c:f>'2-way-lines'!$D$31:$E$31</c:f>
              <c:strCache>
                <c:ptCount val="2"/>
                <c:pt idx="0">
                  <c:v>wenig sportliche Aktivität (MET)</c:v>
                </c:pt>
                <c:pt idx="1">
                  <c:v>viel sportliche Aktivität (MET)</c:v>
                </c:pt>
              </c:strCache>
            </c:strRef>
          </c:cat>
          <c:val>
            <c:numRef>
              <c:f>'2-way-lines'!$D$33:$E$33</c:f>
              <c:numCache>
                <c:formatCode>General</c:formatCode>
                <c:ptCount val="2"/>
                <c:pt idx="0">
                  <c:v>5.3343296000000011</c:v>
                </c:pt>
                <c:pt idx="1">
                  <c:v>5.6287104000000001</c:v>
                </c:pt>
              </c:numCache>
            </c:numRef>
          </c:val>
          <c:smooth val="0"/>
          <c:extLst>
            <c:ext xmlns:c16="http://schemas.microsoft.com/office/drawing/2014/chart" uri="{C3380CC4-5D6E-409C-BE32-E72D297353CC}">
              <c16:uniqueId val="{00000001-DFAD-42A0-BA82-7946AEBE6554}"/>
            </c:ext>
          </c:extLst>
        </c:ser>
        <c:dLbls>
          <c:showLegendKey val="0"/>
          <c:showVal val="0"/>
          <c:showCatName val="0"/>
          <c:showSerName val="0"/>
          <c:showPercent val="0"/>
          <c:showBubbleSize val="0"/>
        </c:dLbls>
        <c:smooth val="0"/>
        <c:axId val="44307200"/>
        <c:axId val="44309120"/>
      </c:lineChart>
      <c:catAx>
        <c:axId val="44307200"/>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a:solidFill>
                  <a:schemeClr val="bg1"/>
                </a:solidFill>
                <a:latin typeface="Hind" panose="02000000000000000000" pitchFamily="2" charset="77"/>
                <a:cs typeface="Hind" panose="02000000000000000000" pitchFamily="2" charset="77"/>
              </a:defRPr>
            </a:pPr>
            <a:endParaRPr lang="de-DE"/>
          </a:p>
        </c:txPr>
        <c:crossAx val="44309120"/>
        <c:crosses val="autoZero"/>
        <c:auto val="1"/>
        <c:lblAlgn val="ctr"/>
        <c:lblOffset val="0"/>
        <c:tickLblSkip val="1"/>
        <c:tickMarkSkip val="1"/>
        <c:noMultiLvlLbl val="0"/>
      </c:catAx>
      <c:valAx>
        <c:axId val="44309120"/>
        <c:scaling>
          <c:orientation val="minMax"/>
          <c:max val="6"/>
          <c:min val="0"/>
        </c:scaling>
        <c:delete val="0"/>
        <c:axPos val="l"/>
        <c:majorGridlines>
          <c:spPr>
            <a:ln w="3175">
              <a:solidFill>
                <a:schemeClr val="bg1"/>
              </a:solidFill>
              <a:prstDash val="sysDot"/>
            </a:ln>
          </c:spPr>
        </c:majorGridlines>
        <c:numFmt formatCode="General" sourceLinked="1"/>
        <c:majorTickMark val="out"/>
        <c:minorTickMark val="none"/>
        <c:tickLblPos val="nextTo"/>
        <c:spPr>
          <a:ln w="3175">
            <a:solidFill>
              <a:srgbClr val="000000"/>
            </a:solidFill>
            <a:prstDash val="solid"/>
          </a:ln>
        </c:spPr>
        <c:txPr>
          <a:bodyPr rot="0" vert="horz"/>
          <a:lstStyle/>
          <a:p>
            <a:pPr>
              <a:defRPr>
                <a:solidFill>
                  <a:schemeClr val="bg1"/>
                </a:solidFill>
              </a:defRPr>
            </a:pPr>
            <a:endParaRPr lang="de-DE"/>
          </a:p>
        </c:txPr>
        <c:crossAx val="44307200"/>
        <c:crosses val="autoZero"/>
        <c:crossBetween val="between"/>
        <c:majorUnit val="2"/>
      </c:valAx>
      <c:spPr>
        <a:noFill/>
        <a:ln w="12700">
          <a:solidFill>
            <a:schemeClr val="bg1"/>
          </a:solidFill>
          <a:prstDash val="solid"/>
        </a:ln>
      </c:spPr>
    </c:plotArea>
    <c:legend>
      <c:legendPos val="b"/>
      <c:layout>
        <c:manualLayout>
          <c:xMode val="edge"/>
          <c:yMode val="edge"/>
          <c:x val="0.17850471661339362"/>
          <c:y val="0.64110258123158803"/>
          <c:w val="0.77532970749790298"/>
          <c:h val="0.1924790539972539"/>
        </c:manualLayout>
      </c:layout>
      <c:overlay val="0"/>
      <c:spPr>
        <a:noFill/>
        <a:ln w="3175">
          <a:noFill/>
          <a:prstDash val="solid"/>
        </a:ln>
      </c:spPr>
      <c:txPr>
        <a:bodyPr/>
        <a:lstStyle/>
        <a:p>
          <a:pPr>
            <a:defRPr>
              <a:solidFill>
                <a:schemeClr val="bg1"/>
              </a:solidFill>
              <a:latin typeface="Hind" panose="02000000000000000000" pitchFamily="2" charset="77"/>
              <a:cs typeface="Hind" panose="02000000000000000000" pitchFamily="2" charset="77"/>
            </a:defRPr>
          </a:pPr>
          <a:endParaRPr lang="de-DE"/>
        </a:p>
      </c:txPr>
    </c:legend>
    <c:plotVisOnly val="1"/>
    <c:dispBlanksAs val="gap"/>
    <c:showDLblsOverMax val="0"/>
  </c:chart>
  <c:spPr>
    <a:noFill/>
    <a:ln w="3175">
      <a:noFill/>
      <a:prstDash val="solid"/>
    </a:ln>
  </c:spPr>
  <c:txPr>
    <a:bodyPr/>
    <a:lstStyle/>
    <a:p>
      <a:pPr>
        <a:defRPr sz="1200" b="0" i="0" u="none" strike="noStrike" baseline="0">
          <a:solidFill>
            <a:srgbClr val="000000"/>
          </a:solidFill>
          <a:latin typeface="Raleway Light" pitchFamily="2" charset="0"/>
          <a:ea typeface="Arial"/>
          <a:cs typeface="Arial"/>
        </a:defRPr>
      </a:pPr>
      <a:endParaRPr lang="de-DE"/>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59414995805936"/>
          <c:y val="6.0498220640569395E-2"/>
          <c:w val="0.84984739021024436"/>
          <c:h val="0.80832198466294913"/>
        </c:manualLayout>
      </c:layout>
      <c:lineChart>
        <c:grouping val="standard"/>
        <c:varyColors val="0"/>
        <c:ser>
          <c:idx val="0"/>
          <c:order val="0"/>
          <c:tx>
            <c:strRef>
              <c:f>'2-way-lines'!$C$32</c:f>
              <c:strCache>
                <c:ptCount val="1"/>
                <c:pt idx="0">
                  <c:v>wenig Ausdauersport (MET)</c:v>
                </c:pt>
              </c:strCache>
            </c:strRef>
          </c:tx>
          <c:spPr>
            <a:ln>
              <a:solidFill>
                <a:srgbClr val="FEA121"/>
              </a:solidFill>
            </a:ln>
          </c:spPr>
          <c:marker>
            <c:symbol val="none"/>
          </c:marker>
          <c:cat>
            <c:strRef>
              <c:f>'2-way-lines'!$D$31:$E$31</c:f>
              <c:strCache>
                <c:ptCount val="2"/>
                <c:pt idx="0">
                  <c:v>wenig Kraftsport (MET)</c:v>
                </c:pt>
                <c:pt idx="1">
                  <c:v>viel Kraftsport (MET)</c:v>
                </c:pt>
              </c:strCache>
            </c:strRef>
          </c:cat>
          <c:val>
            <c:numRef>
              <c:f>'2-way-lines'!$D$32:$E$32</c:f>
              <c:numCache>
                <c:formatCode>General</c:formatCode>
                <c:ptCount val="2"/>
                <c:pt idx="0">
                  <c:v>71.88</c:v>
                </c:pt>
                <c:pt idx="1">
                  <c:v>21.36</c:v>
                </c:pt>
              </c:numCache>
            </c:numRef>
          </c:val>
          <c:smooth val="0"/>
          <c:extLst>
            <c:ext xmlns:c16="http://schemas.microsoft.com/office/drawing/2014/chart" uri="{C3380CC4-5D6E-409C-BE32-E72D297353CC}">
              <c16:uniqueId val="{00000000-663F-4C43-B925-0CA8D763ABD6}"/>
            </c:ext>
          </c:extLst>
        </c:ser>
        <c:ser>
          <c:idx val="1"/>
          <c:order val="1"/>
          <c:tx>
            <c:strRef>
              <c:f>'2-way-lines'!$C$33</c:f>
              <c:strCache>
                <c:ptCount val="1"/>
                <c:pt idx="0">
                  <c:v>viel Ausdauersport (MET)</c:v>
                </c:pt>
              </c:strCache>
            </c:strRef>
          </c:tx>
          <c:spPr>
            <a:ln w="28575">
              <a:solidFill>
                <a:srgbClr val="BDCEE0"/>
              </a:solidFill>
              <a:prstDash val="solid"/>
            </a:ln>
          </c:spPr>
          <c:marker>
            <c:symbol val="none"/>
          </c:marker>
          <c:cat>
            <c:strRef>
              <c:f>'2-way-lines'!$D$31:$E$31</c:f>
              <c:strCache>
                <c:ptCount val="2"/>
                <c:pt idx="0">
                  <c:v>wenig Kraftsport (MET)</c:v>
                </c:pt>
                <c:pt idx="1">
                  <c:v>viel Kraftsport (MET)</c:v>
                </c:pt>
              </c:strCache>
            </c:strRef>
          </c:cat>
          <c:val>
            <c:numRef>
              <c:f>'2-way-lines'!$D$33:$E$33</c:f>
              <c:numCache>
                <c:formatCode>General</c:formatCode>
                <c:ptCount val="2"/>
                <c:pt idx="0">
                  <c:v>30.159999999999997</c:v>
                </c:pt>
                <c:pt idx="1">
                  <c:v>30.880000000000003</c:v>
                </c:pt>
              </c:numCache>
            </c:numRef>
          </c:val>
          <c:smooth val="0"/>
          <c:extLst>
            <c:ext xmlns:c16="http://schemas.microsoft.com/office/drawing/2014/chart" uri="{C3380CC4-5D6E-409C-BE32-E72D297353CC}">
              <c16:uniqueId val="{00000001-663F-4C43-B925-0CA8D763ABD6}"/>
            </c:ext>
          </c:extLst>
        </c:ser>
        <c:dLbls>
          <c:showLegendKey val="0"/>
          <c:showVal val="0"/>
          <c:showCatName val="0"/>
          <c:showSerName val="0"/>
          <c:showPercent val="0"/>
          <c:showBubbleSize val="0"/>
        </c:dLbls>
        <c:smooth val="0"/>
        <c:axId val="44307200"/>
        <c:axId val="44309120"/>
      </c:lineChart>
      <c:catAx>
        <c:axId val="44307200"/>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a:solidFill>
                  <a:schemeClr val="bg1"/>
                </a:solidFill>
              </a:defRPr>
            </a:pPr>
            <a:endParaRPr lang="de-DE"/>
          </a:p>
        </c:txPr>
        <c:crossAx val="44309120"/>
        <c:crosses val="autoZero"/>
        <c:auto val="1"/>
        <c:lblAlgn val="ctr"/>
        <c:lblOffset val="0"/>
        <c:tickLblSkip val="1"/>
        <c:tickMarkSkip val="1"/>
        <c:noMultiLvlLbl val="0"/>
      </c:catAx>
      <c:valAx>
        <c:axId val="44309120"/>
        <c:scaling>
          <c:orientation val="minMax"/>
          <c:max val="100"/>
          <c:min val="0"/>
        </c:scaling>
        <c:delete val="0"/>
        <c:axPos val="l"/>
        <c:majorGridlines>
          <c:spPr>
            <a:ln w="3175">
              <a:solidFill>
                <a:schemeClr val="bg1"/>
              </a:solidFill>
              <a:prstDash val="sysDot"/>
            </a:ln>
          </c:spPr>
        </c:majorGridlines>
        <c:numFmt formatCode="General" sourceLinked="1"/>
        <c:majorTickMark val="out"/>
        <c:minorTickMark val="none"/>
        <c:tickLblPos val="nextTo"/>
        <c:spPr>
          <a:ln w="3175">
            <a:solidFill>
              <a:schemeClr val="bg1"/>
            </a:solidFill>
            <a:prstDash val="solid"/>
          </a:ln>
        </c:spPr>
        <c:txPr>
          <a:bodyPr rot="0" vert="horz"/>
          <a:lstStyle/>
          <a:p>
            <a:pPr>
              <a:defRPr>
                <a:solidFill>
                  <a:schemeClr val="bg1"/>
                </a:solidFill>
              </a:defRPr>
            </a:pPr>
            <a:endParaRPr lang="de-DE"/>
          </a:p>
        </c:txPr>
        <c:crossAx val="44307200"/>
        <c:crosses val="autoZero"/>
        <c:crossBetween val="between"/>
        <c:majorUnit val="20"/>
        <c:minorUnit val="0.5"/>
      </c:valAx>
      <c:spPr>
        <a:noFill/>
        <a:ln w="12700">
          <a:solidFill>
            <a:schemeClr val="bg1"/>
          </a:solidFill>
          <a:prstDash val="solid"/>
        </a:ln>
      </c:spPr>
    </c:plotArea>
    <c:legend>
      <c:legendPos val="b"/>
      <c:layout>
        <c:manualLayout>
          <c:xMode val="edge"/>
          <c:yMode val="edge"/>
          <c:x val="0.17850471661339362"/>
          <c:y val="0.69209933598355833"/>
          <c:w val="0.77532970749790298"/>
          <c:h val="0.1924790539972539"/>
        </c:manualLayout>
      </c:layout>
      <c:overlay val="0"/>
      <c:spPr>
        <a:noFill/>
        <a:ln w="3175">
          <a:noFill/>
          <a:prstDash val="solid"/>
        </a:ln>
      </c:spPr>
      <c:txPr>
        <a:bodyPr/>
        <a:lstStyle/>
        <a:p>
          <a:pPr>
            <a:defRPr>
              <a:solidFill>
                <a:schemeClr val="bg1"/>
              </a:solidFill>
              <a:latin typeface="Hind" panose="02000000000000000000" pitchFamily="2" charset="77"/>
              <a:cs typeface="Hind" panose="02000000000000000000" pitchFamily="2" charset="77"/>
            </a:defRPr>
          </a:pPr>
          <a:endParaRPr lang="de-DE"/>
        </a:p>
      </c:txPr>
    </c:legend>
    <c:plotVisOnly val="1"/>
    <c:dispBlanksAs val="gap"/>
    <c:showDLblsOverMax val="0"/>
  </c:chart>
  <c:spPr>
    <a:noFill/>
    <a:ln w="3175">
      <a:noFill/>
      <a:prstDash val="solid"/>
    </a:ln>
  </c:spPr>
  <c:txPr>
    <a:bodyPr/>
    <a:lstStyle/>
    <a:p>
      <a:pPr>
        <a:defRPr sz="1200" b="0" i="0" u="none" strike="noStrike" baseline="0">
          <a:solidFill>
            <a:srgbClr val="000000"/>
          </a:solidFill>
          <a:latin typeface="Raleway Medium" pitchFamily="2" charset="0"/>
          <a:ea typeface="Arial"/>
          <a:cs typeface="Arial"/>
        </a:defRPr>
      </a:pPr>
      <a:endParaRPr lang="de-DE"/>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59414995805936"/>
          <c:y val="6.0498220640569395E-2"/>
          <c:w val="0.84984739021024436"/>
          <c:h val="0.80832198466294913"/>
        </c:manualLayout>
      </c:layout>
      <c:lineChart>
        <c:grouping val="standard"/>
        <c:varyColors val="0"/>
        <c:ser>
          <c:idx val="0"/>
          <c:order val="0"/>
          <c:tx>
            <c:strRef>
              <c:f>'2-way-lines'!$C$32</c:f>
              <c:strCache>
                <c:ptCount val="1"/>
                <c:pt idx="0">
                  <c:v>wenig Work-Life Balance (1. MZP)</c:v>
                </c:pt>
              </c:strCache>
            </c:strRef>
          </c:tx>
          <c:spPr>
            <a:ln>
              <a:solidFill>
                <a:srgbClr val="FEA121"/>
              </a:solidFill>
            </a:ln>
          </c:spPr>
          <c:marker>
            <c:symbol val="none"/>
          </c:marker>
          <c:cat>
            <c:strRef>
              <c:f>'2-way-lines'!$D$31:$E$31</c:f>
              <c:strCache>
                <c:ptCount val="2"/>
                <c:pt idx="0">
                  <c:v>wenig Achtsamkeit (1. MZP)</c:v>
                </c:pt>
                <c:pt idx="1">
                  <c:v>viel Achtsamkeit (1. MZP)</c:v>
                </c:pt>
              </c:strCache>
            </c:strRef>
          </c:cat>
          <c:val>
            <c:numRef>
              <c:f>'2-way-lines'!$D$32:$E$32</c:f>
              <c:numCache>
                <c:formatCode>General</c:formatCode>
                <c:ptCount val="2"/>
                <c:pt idx="0">
                  <c:v>1.78855046</c:v>
                </c:pt>
                <c:pt idx="1">
                  <c:v>1.82725154</c:v>
                </c:pt>
              </c:numCache>
            </c:numRef>
          </c:val>
          <c:smooth val="0"/>
          <c:extLst>
            <c:ext xmlns:c16="http://schemas.microsoft.com/office/drawing/2014/chart" uri="{C3380CC4-5D6E-409C-BE32-E72D297353CC}">
              <c16:uniqueId val="{00000000-298B-4F90-A5CA-CA7CA54FCA5E}"/>
            </c:ext>
          </c:extLst>
        </c:ser>
        <c:ser>
          <c:idx val="1"/>
          <c:order val="1"/>
          <c:tx>
            <c:strRef>
              <c:f>'2-way-lines'!$C$33</c:f>
              <c:strCache>
                <c:ptCount val="1"/>
                <c:pt idx="0">
                  <c:v>viel Work-Life Balance (1. MZP)</c:v>
                </c:pt>
              </c:strCache>
            </c:strRef>
          </c:tx>
          <c:spPr>
            <a:ln w="28575">
              <a:solidFill>
                <a:srgbClr val="BDCEE0"/>
              </a:solidFill>
              <a:prstDash val="solid"/>
            </a:ln>
          </c:spPr>
          <c:marker>
            <c:symbol val="none"/>
          </c:marker>
          <c:cat>
            <c:strRef>
              <c:f>'2-way-lines'!$D$31:$E$31</c:f>
              <c:strCache>
                <c:ptCount val="2"/>
                <c:pt idx="0">
                  <c:v>wenig Achtsamkeit (1. MZP)</c:v>
                </c:pt>
                <c:pt idx="1">
                  <c:v>viel Achtsamkeit (1. MZP)</c:v>
                </c:pt>
              </c:strCache>
            </c:strRef>
          </c:cat>
          <c:val>
            <c:numRef>
              <c:f>'2-way-lines'!$D$33:$E$33</c:f>
              <c:numCache>
                <c:formatCode>General</c:formatCode>
                <c:ptCount val="2"/>
                <c:pt idx="0">
                  <c:v>1.6712975400000001</c:v>
                </c:pt>
                <c:pt idx="1">
                  <c:v>2.02490046</c:v>
                </c:pt>
              </c:numCache>
            </c:numRef>
          </c:val>
          <c:smooth val="0"/>
          <c:extLst>
            <c:ext xmlns:c16="http://schemas.microsoft.com/office/drawing/2014/chart" uri="{C3380CC4-5D6E-409C-BE32-E72D297353CC}">
              <c16:uniqueId val="{00000001-298B-4F90-A5CA-CA7CA54FCA5E}"/>
            </c:ext>
          </c:extLst>
        </c:ser>
        <c:dLbls>
          <c:showLegendKey val="0"/>
          <c:showVal val="0"/>
          <c:showCatName val="0"/>
          <c:showSerName val="0"/>
          <c:showPercent val="0"/>
          <c:showBubbleSize val="0"/>
        </c:dLbls>
        <c:smooth val="0"/>
        <c:axId val="44307200"/>
        <c:axId val="44309120"/>
      </c:lineChart>
      <c:catAx>
        <c:axId val="44307200"/>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200">
                <a:solidFill>
                  <a:schemeClr val="bg1"/>
                </a:solidFill>
                <a:latin typeface="Hind" panose="02000000000000000000" pitchFamily="2" charset="77"/>
                <a:cs typeface="Hind" panose="02000000000000000000" pitchFamily="2" charset="77"/>
              </a:defRPr>
            </a:pPr>
            <a:endParaRPr lang="de-DE"/>
          </a:p>
        </c:txPr>
        <c:crossAx val="44309120"/>
        <c:crosses val="autoZero"/>
        <c:auto val="1"/>
        <c:lblAlgn val="ctr"/>
        <c:lblOffset val="0"/>
        <c:tickLblSkip val="1"/>
        <c:tickMarkSkip val="1"/>
        <c:noMultiLvlLbl val="0"/>
      </c:catAx>
      <c:valAx>
        <c:axId val="44309120"/>
        <c:scaling>
          <c:orientation val="minMax"/>
          <c:max val="3"/>
          <c:min val="0"/>
        </c:scaling>
        <c:delete val="0"/>
        <c:axPos val="l"/>
        <c:majorGridlines>
          <c:spPr>
            <a:ln w="3175">
              <a:solidFill>
                <a:schemeClr val="bg1"/>
              </a:solidFill>
              <a:prstDash val="sysDot"/>
            </a:ln>
          </c:spPr>
        </c:majorGridlines>
        <c:numFmt formatCode="General" sourceLinked="1"/>
        <c:majorTickMark val="out"/>
        <c:minorTickMark val="none"/>
        <c:tickLblPos val="nextTo"/>
        <c:spPr>
          <a:ln w="3175">
            <a:solidFill>
              <a:srgbClr val="000000"/>
            </a:solidFill>
            <a:prstDash val="solid"/>
          </a:ln>
        </c:spPr>
        <c:txPr>
          <a:bodyPr rot="0" vert="horz"/>
          <a:lstStyle/>
          <a:p>
            <a:pPr>
              <a:defRPr sz="1200">
                <a:solidFill>
                  <a:schemeClr val="bg1"/>
                </a:solidFill>
              </a:defRPr>
            </a:pPr>
            <a:endParaRPr lang="de-DE"/>
          </a:p>
        </c:txPr>
        <c:crossAx val="44307200"/>
        <c:crosses val="autoZero"/>
        <c:crossBetween val="between"/>
        <c:majorUnit val="1"/>
        <c:minorUnit val="0.5"/>
      </c:valAx>
      <c:spPr>
        <a:noFill/>
        <a:ln w="12700">
          <a:solidFill>
            <a:schemeClr val="bg1"/>
          </a:solidFill>
          <a:prstDash val="solid"/>
        </a:ln>
      </c:spPr>
    </c:plotArea>
    <c:legend>
      <c:legendPos val="b"/>
      <c:layout>
        <c:manualLayout>
          <c:xMode val="edge"/>
          <c:yMode val="edge"/>
          <c:x val="0.17850471661339362"/>
          <c:y val="0.64110258123158803"/>
          <c:w val="0.77532970749790298"/>
          <c:h val="0.1924790539972539"/>
        </c:manualLayout>
      </c:layout>
      <c:overlay val="0"/>
      <c:spPr>
        <a:noFill/>
        <a:ln w="3175">
          <a:noFill/>
          <a:prstDash val="solid"/>
        </a:ln>
      </c:spPr>
      <c:txPr>
        <a:bodyPr/>
        <a:lstStyle/>
        <a:p>
          <a:pPr>
            <a:defRPr sz="1200">
              <a:solidFill>
                <a:schemeClr val="bg1"/>
              </a:solidFill>
              <a:latin typeface="Hind" panose="02000000000000000000" pitchFamily="2" charset="77"/>
              <a:cs typeface="Hind" panose="02000000000000000000" pitchFamily="2" charset="77"/>
            </a:defRPr>
          </a:pPr>
          <a:endParaRPr lang="de-DE"/>
        </a:p>
      </c:txPr>
    </c:legend>
    <c:plotVisOnly val="1"/>
    <c:dispBlanksAs val="gap"/>
    <c:showDLblsOverMax val="0"/>
  </c:chart>
  <c:spPr>
    <a:noFill/>
    <a:ln w="3175">
      <a:noFill/>
      <a:prstDash val="solid"/>
    </a:ln>
  </c:spPr>
  <c:txPr>
    <a:bodyPr/>
    <a:lstStyle/>
    <a:p>
      <a:pPr>
        <a:defRPr sz="800" b="0" i="0" u="none" strike="noStrike" baseline="0">
          <a:solidFill>
            <a:srgbClr val="000000"/>
          </a:solidFill>
          <a:latin typeface="Raleway Light" pitchFamily="2" charset="0"/>
          <a:ea typeface="Arial"/>
          <a:cs typeface="Arial" panose="020B0604020202020204" pitchFamily="34" charset="0"/>
        </a:defRPr>
      </a:pPr>
      <a:endParaRPr lang="de-D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Deutschland</c:v>
                </c:pt>
              </c:strCache>
            </c:strRef>
          </c:tx>
          <c:spPr>
            <a:solidFill>
              <a:srgbClr val="BDCEE0"/>
            </a:solidFill>
            <a:ln>
              <a:noFill/>
            </a:ln>
            <a:effectLst/>
          </c:spPr>
          <c:invertIfNegative val="0"/>
          <c:cat>
            <c:strRef>
              <c:f>Tabelle1!$A$2:$A$5</c:f>
              <c:strCache>
                <c:ptCount val="4"/>
                <c:pt idx="0">
                  <c:v>Untergewicht</c:v>
                </c:pt>
                <c:pt idx="1">
                  <c:v>Normalgewicht</c:v>
                </c:pt>
                <c:pt idx="2">
                  <c:v>Übergewicht</c:v>
                </c:pt>
                <c:pt idx="3">
                  <c:v>Adipositas</c:v>
                </c:pt>
              </c:strCache>
            </c:strRef>
          </c:cat>
          <c:val>
            <c:numRef>
              <c:f>Tabelle1!$B$2:$B$5</c:f>
              <c:numCache>
                <c:formatCode>General</c:formatCode>
                <c:ptCount val="4"/>
                <c:pt idx="0">
                  <c:v>3.4</c:v>
                </c:pt>
                <c:pt idx="1">
                  <c:v>50</c:v>
                </c:pt>
                <c:pt idx="2">
                  <c:v>27.6</c:v>
                </c:pt>
                <c:pt idx="3">
                  <c:v>19</c:v>
                </c:pt>
              </c:numCache>
            </c:numRef>
          </c:val>
          <c:extLst>
            <c:ext xmlns:c16="http://schemas.microsoft.com/office/drawing/2014/chart" uri="{C3380CC4-5D6E-409C-BE32-E72D297353CC}">
              <c16:uniqueId val="{00000000-3232-4217-A2AB-50C841BAC9E8}"/>
            </c:ext>
          </c:extLst>
        </c:ser>
        <c:ser>
          <c:idx val="1"/>
          <c:order val="1"/>
          <c:tx>
            <c:strRef>
              <c:f>Tabelle1!$C$1</c:f>
              <c:strCache>
                <c:ptCount val="1"/>
                <c:pt idx="0">
                  <c:v>BIG-Versicherte</c:v>
                </c:pt>
              </c:strCache>
            </c:strRef>
          </c:tx>
          <c:spPr>
            <a:solidFill>
              <a:srgbClr val="FEA121"/>
            </a:solidFill>
            <a:ln>
              <a:noFill/>
            </a:ln>
            <a:effectLst/>
          </c:spPr>
          <c:invertIfNegative val="0"/>
          <c:cat>
            <c:strRef>
              <c:f>Tabelle1!$A$2:$A$5</c:f>
              <c:strCache>
                <c:ptCount val="4"/>
                <c:pt idx="0">
                  <c:v>Untergewicht</c:v>
                </c:pt>
                <c:pt idx="1">
                  <c:v>Normalgewicht</c:v>
                </c:pt>
                <c:pt idx="2">
                  <c:v>Übergewicht</c:v>
                </c:pt>
                <c:pt idx="3">
                  <c:v>Adipositas</c:v>
                </c:pt>
              </c:strCache>
            </c:strRef>
          </c:cat>
          <c:val>
            <c:numRef>
              <c:f>Tabelle1!$C$2:$C$5</c:f>
              <c:numCache>
                <c:formatCode>General</c:formatCode>
                <c:ptCount val="4"/>
                <c:pt idx="0">
                  <c:v>6.2</c:v>
                </c:pt>
                <c:pt idx="1">
                  <c:v>59.3</c:v>
                </c:pt>
                <c:pt idx="2">
                  <c:v>19.600000000000001</c:v>
                </c:pt>
                <c:pt idx="3">
                  <c:v>14.9</c:v>
                </c:pt>
              </c:numCache>
            </c:numRef>
          </c:val>
          <c:extLst>
            <c:ext xmlns:c16="http://schemas.microsoft.com/office/drawing/2014/chart" uri="{C3380CC4-5D6E-409C-BE32-E72D297353CC}">
              <c16:uniqueId val="{00000001-3232-4217-A2AB-50C841BAC9E8}"/>
            </c:ext>
          </c:extLst>
        </c:ser>
        <c:dLbls>
          <c:showLegendKey val="0"/>
          <c:showVal val="0"/>
          <c:showCatName val="0"/>
          <c:showSerName val="0"/>
          <c:showPercent val="0"/>
          <c:showBubbleSize val="0"/>
        </c:dLbls>
        <c:gapWidth val="182"/>
        <c:axId val="1353678719"/>
        <c:axId val="1254613119"/>
      </c:barChart>
      <c:catAx>
        <c:axId val="1353678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crossAx val="1254613119"/>
        <c:crosses val="autoZero"/>
        <c:auto val="1"/>
        <c:lblAlgn val="ctr"/>
        <c:lblOffset val="100"/>
        <c:noMultiLvlLbl val="0"/>
      </c:catAx>
      <c:valAx>
        <c:axId val="12546131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de-DE"/>
          </a:p>
        </c:txPr>
        <c:crossAx val="1353678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bg1"/>
          </a:solidFill>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Deutschland</c:v>
                </c:pt>
              </c:strCache>
            </c:strRef>
          </c:tx>
          <c:spPr>
            <a:solidFill>
              <a:srgbClr val="BDCEE0"/>
            </a:solidFill>
            <a:ln>
              <a:noFill/>
            </a:ln>
            <a:effectLst/>
          </c:spPr>
          <c:invertIfNegative val="0"/>
          <c:cat>
            <c:strRef>
              <c:f>Tabelle1!$A$2:$A$5</c:f>
              <c:strCache>
                <c:ptCount val="4"/>
                <c:pt idx="0">
                  <c:v>Untergewicht</c:v>
                </c:pt>
                <c:pt idx="1">
                  <c:v>Normalgewicht</c:v>
                </c:pt>
                <c:pt idx="2">
                  <c:v>Übergewicht</c:v>
                </c:pt>
                <c:pt idx="3">
                  <c:v>Adipositas</c:v>
                </c:pt>
              </c:strCache>
            </c:strRef>
          </c:cat>
          <c:val>
            <c:numRef>
              <c:f>Tabelle1!$B$2:$B$5</c:f>
              <c:numCache>
                <c:formatCode>General</c:formatCode>
                <c:ptCount val="4"/>
                <c:pt idx="0">
                  <c:v>4.0999999999999996</c:v>
                </c:pt>
                <c:pt idx="1">
                  <c:v>55.1</c:v>
                </c:pt>
                <c:pt idx="2">
                  <c:v>26.2</c:v>
                </c:pt>
                <c:pt idx="3">
                  <c:v>14.6</c:v>
                </c:pt>
              </c:numCache>
            </c:numRef>
          </c:val>
          <c:extLst>
            <c:ext xmlns:c16="http://schemas.microsoft.com/office/drawing/2014/chart" uri="{C3380CC4-5D6E-409C-BE32-E72D297353CC}">
              <c16:uniqueId val="{00000000-7DF7-457D-B274-40E83284AE25}"/>
            </c:ext>
          </c:extLst>
        </c:ser>
        <c:ser>
          <c:idx val="1"/>
          <c:order val="1"/>
          <c:tx>
            <c:strRef>
              <c:f>Tabelle1!$C$1</c:f>
              <c:strCache>
                <c:ptCount val="1"/>
                <c:pt idx="0">
                  <c:v>BIG-Versicherte</c:v>
                </c:pt>
              </c:strCache>
            </c:strRef>
          </c:tx>
          <c:spPr>
            <a:solidFill>
              <a:srgbClr val="FEA121"/>
            </a:solidFill>
            <a:ln>
              <a:noFill/>
            </a:ln>
            <a:effectLst/>
          </c:spPr>
          <c:invertIfNegative val="0"/>
          <c:cat>
            <c:strRef>
              <c:f>Tabelle1!$A$2:$A$5</c:f>
              <c:strCache>
                <c:ptCount val="4"/>
                <c:pt idx="0">
                  <c:v>Untergewicht</c:v>
                </c:pt>
                <c:pt idx="1">
                  <c:v>Normalgewicht</c:v>
                </c:pt>
                <c:pt idx="2">
                  <c:v>Übergewicht</c:v>
                </c:pt>
                <c:pt idx="3">
                  <c:v>Adipositas</c:v>
                </c:pt>
              </c:strCache>
            </c:strRef>
          </c:cat>
          <c:val>
            <c:numRef>
              <c:f>Tabelle1!$C$2:$C$5</c:f>
              <c:numCache>
                <c:formatCode>General</c:formatCode>
                <c:ptCount val="4"/>
                <c:pt idx="0">
                  <c:v>1.5</c:v>
                </c:pt>
                <c:pt idx="1">
                  <c:v>50.4</c:v>
                </c:pt>
                <c:pt idx="2">
                  <c:v>25.7</c:v>
                </c:pt>
                <c:pt idx="3">
                  <c:v>22.5</c:v>
                </c:pt>
              </c:numCache>
            </c:numRef>
          </c:val>
          <c:extLst>
            <c:ext xmlns:c16="http://schemas.microsoft.com/office/drawing/2014/chart" uri="{C3380CC4-5D6E-409C-BE32-E72D297353CC}">
              <c16:uniqueId val="{00000001-7DF7-457D-B274-40E83284AE25}"/>
            </c:ext>
          </c:extLst>
        </c:ser>
        <c:dLbls>
          <c:showLegendKey val="0"/>
          <c:showVal val="0"/>
          <c:showCatName val="0"/>
          <c:showSerName val="0"/>
          <c:showPercent val="0"/>
          <c:showBubbleSize val="0"/>
        </c:dLbls>
        <c:gapWidth val="182"/>
        <c:axId val="1353678719"/>
        <c:axId val="1254613119"/>
      </c:barChart>
      <c:catAx>
        <c:axId val="1353678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de-DE"/>
          </a:p>
        </c:txPr>
        <c:crossAx val="1254613119"/>
        <c:crosses val="autoZero"/>
        <c:auto val="1"/>
        <c:lblAlgn val="ctr"/>
        <c:lblOffset val="100"/>
        <c:noMultiLvlLbl val="0"/>
      </c:catAx>
      <c:valAx>
        <c:axId val="12546131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de-DE"/>
          </a:p>
        </c:txPr>
        <c:crossAx val="1353678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Deutschland</c:v>
                </c:pt>
              </c:strCache>
            </c:strRef>
          </c:tx>
          <c:spPr>
            <a:solidFill>
              <a:srgbClr val="BDCEE0"/>
            </a:solidFill>
            <a:ln>
              <a:noFill/>
            </a:ln>
            <a:effectLst/>
          </c:spPr>
          <c:invertIfNegative val="0"/>
          <c:cat>
            <c:strRef>
              <c:f>Tabelle1!$A$2:$A$5</c:f>
              <c:strCache>
                <c:ptCount val="4"/>
                <c:pt idx="0">
                  <c:v>Untergewicht</c:v>
                </c:pt>
                <c:pt idx="1">
                  <c:v>Normalgewicht</c:v>
                </c:pt>
                <c:pt idx="2">
                  <c:v>Übergewicht</c:v>
                </c:pt>
                <c:pt idx="3">
                  <c:v>Adipositas</c:v>
                </c:pt>
              </c:strCache>
            </c:strRef>
          </c:cat>
          <c:val>
            <c:numRef>
              <c:f>Tabelle1!$B$2:$B$5</c:f>
              <c:numCache>
                <c:formatCode>General</c:formatCode>
                <c:ptCount val="4"/>
                <c:pt idx="0">
                  <c:v>2.7</c:v>
                </c:pt>
                <c:pt idx="1">
                  <c:v>60.75</c:v>
                </c:pt>
                <c:pt idx="2">
                  <c:v>27.25</c:v>
                </c:pt>
                <c:pt idx="3">
                  <c:v>9.3000000000000007</c:v>
                </c:pt>
              </c:numCache>
            </c:numRef>
          </c:val>
          <c:extLst>
            <c:ext xmlns:c16="http://schemas.microsoft.com/office/drawing/2014/chart" uri="{C3380CC4-5D6E-409C-BE32-E72D297353CC}">
              <c16:uniqueId val="{00000000-2B94-4E51-91B4-389D9AAC2A03}"/>
            </c:ext>
          </c:extLst>
        </c:ser>
        <c:ser>
          <c:idx val="1"/>
          <c:order val="1"/>
          <c:tx>
            <c:strRef>
              <c:f>Tabelle1!$C$1</c:f>
              <c:strCache>
                <c:ptCount val="1"/>
                <c:pt idx="0">
                  <c:v>BIG-Versicherte</c:v>
                </c:pt>
              </c:strCache>
            </c:strRef>
          </c:tx>
          <c:spPr>
            <a:solidFill>
              <a:srgbClr val="FEA121"/>
            </a:solidFill>
            <a:ln>
              <a:noFill/>
            </a:ln>
            <a:effectLst/>
          </c:spPr>
          <c:invertIfNegative val="0"/>
          <c:cat>
            <c:strRef>
              <c:f>Tabelle1!$A$2:$A$5</c:f>
              <c:strCache>
                <c:ptCount val="4"/>
                <c:pt idx="0">
                  <c:v>Untergewicht</c:v>
                </c:pt>
                <c:pt idx="1">
                  <c:v>Normalgewicht</c:v>
                </c:pt>
                <c:pt idx="2">
                  <c:v>Übergewicht</c:v>
                </c:pt>
                <c:pt idx="3">
                  <c:v>Adipositas</c:v>
                </c:pt>
              </c:strCache>
            </c:strRef>
          </c:cat>
          <c:val>
            <c:numRef>
              <c:f>Tabelle1!$C$2:$C$5</c:f>
              <c:numCache>
                <c:formatCode>General</c:formatCode>
                <c:ptCount val="4"/>
                <c:pt idx="0">
                  <c:v>3.3</c:v>
                </c:pt>
                <c:pt idx="1">
                  <c:v>47.8</c:v>
                </c:pt>
                <c:pt idx="2">
                  <c:v>32.6</c:v>
                </c:pt>
                <c:pt idx="3">
                  <c:v>16.3</c:v>
                </c:pt>
              </c:numCache>
            </c:numRef>
          </c:val>
          <c:extLst>
            <c:ext xmlns:c16="http://schemas.microsoft.com/office/drawing/2014/chart" uri="{C3380CC4-5D6E-409C-BE32-E72D297353CC}">
              <c16:uniqueId val="{00000001-2B94-4E51-91B4-389D9AAC2A03}"/>
            </c:ext>
          </c:extLst>
        </c:ser>
        <c:dLbls>
          <c:showLegendKey val="0"/>
          <c:showVal val="0"/>
          <c:showCatName val="0"/>
          <c:showSerName val="0"/>
          <c:showPercent val="0"/>
          <c:showBubbleSize val="0"/>
        </c:dLbls>
        <c:gapWidth val="182"/>
        <c:axId val="1353678719"/>
        <c:axId val="1254613119"/>
      </c:barChart>
      <c:catAx>
        <c:axId val="1353678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de-DE"/>
          </a:p>
        </c:txPr>
        <c:crossAx val="1254613119"/>
        <c:crosses val="autoZero"/>
        <c:auto val="1"/>
        <c:lblAlgn val="ctr"/>
        <c:lblOffset val="100"/>
        <c:noMultiLvlLbl val="0"/>
      </c:catAx>
      <c:valAx>
        <c:axId val="12546131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353678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Deutschland</c:v>
                </c:pt>
              </c:strCache>
            </c:strRef>
          </c:tx>
          <c:spPr>
            <a:solidFill>
              <a:srgbClr val="BDCEE0"/>
            </a:solidFill>
            <a:ln>
              <a:noFill/>
            </a:ln>
            <a:effectLst/>
          </c:spPr>
          <c:invertIfNegative val="0"/>
          <c:cat>
            <c:strRef>
              <c:f>Tabelle1!$A$2:$A$5</c:f>
              <c:strCache>
                <c:ptCount val="4"/>
                <c:pt idx="0">
                  <c:v>Untergewicht</c:v>
                </c:pt>
                <c:pt idx="1">
                  <c:v>Normalgewicht</c:v>
                </c:pt>
                <c:pt idx="2">
                  <c:v>Übergewicht</c:v>
                </c:pt>
                <c:pt idx="3">
                  <c:v>Adipositas</c:v>
                </c:pt>
              </c:strCache>
            </c:strRef>
          </c:cat>
          <c:val>
            <c:numRef>
              <c:f>Tabelle1!$B$2:$B$5</c:f>
              <c:numCache>
                <c:formatCode>General</c:formatCode>
                <c:ptCount val="4"/>
                <c:pt idx="0">
                  <c:v>1.4</c:v>
                </c:pt>
                <c:pt idx="1">
                  <c:v>40.4</c:v>
                </c:pt>
                <c:pt idx="2">
                  <c:v>39.5</c:v>
                </c:pt>
                <c:pt idx="3">
                  <c:v>18.7</c:v>
                </c:pt>
              </c:numCache>
            </c:numRef>
          </c:val>
          <c:extLst>
            <c:ext xmlns:c16="http://schemas.microsoft.com/office/drawing/2014/chart" uri="{C3380CC4-5D6E-409C-BE32-E72D297353CC}">
              <c16:uniqueId val="{00000000-740C-4AC6-9B5F-993F3AFB5C22}"/>
            </c:ext>
          </c:extLst>
        </c:ser>
        <c:ser>
          <c:idx val="1"/>
          <c:order val="1"/>
          <c:tx>
            <c:strRef>
              <c:f>Tabelle1!$C$1</c:f>
              <c:strCache>
                <c:ptCount val="1"/>
                <c:pt idx="0">
                  <c:v>BIG-Versicherte</c:v>
                </c:pt>
              </c:strCache>
            </c:strRef>
          </c:tx>
          <c:spPr>
            <a:solidFill>
              <a:srgbClr val="FEA121"/>
            </a:solidFill>
            <a:ln>
              <a:noFill/>
            </a:ln>
            <a:effectLst/>
          </c:spPr>
          <c:invertIfNegative val="0"/>
          <c:cat>
            <c:strRef>
              <c:f>Tabelle1!$A$2:$A$5</c:f>
              <c:strCache>
                <c:ptCount val="4"/>
                <c:pt idx="0">
                  <c:v>Untergewicht</c:v>
                </c:pt>
                <c:pt idx="1">
                  <c:v>Normalgewicht</c:v>
                </c:pt>
                <c:pt idx="2">
                  <c:v>Übergewicht</c:v>
                </c:pt>
                <c:pt idx="3">
                  <c:v>Adipositas</c:v>
                </c:pt>
              </c:strCache>
            </c:strRef>
          </c:cat>
          <c:val>
            <c:numRef>
              <c:f>Tabelle1!$C$2:$C$5</c:f>
              <c:numCache>
                <c:formatCode>General</c:formatCode>
                <c:ptCount val="4"/>
                <c:pt idx="0">
                  <c:v>0</c:v>
                </c:pt>
                <c:pt idx="1">
                  <c:v>35.1</c:v>
                </c:pt>
                <c:pt idx="2">
                  <c:v>40.799999999999997</c:v>
                </c:pt>
                <c:pt idx="3">
                  <c:v>24.1</c:v>
                </c:pt>
              </c:numCache>
            </c:numRef>
          </c:val>
          <c:extLst>
            <c:ext xmlns:c16="http://schemas.microsoft.com/office/drawing/2014/chart" uri="{C3380CC4-5D6E-409C-BE32-E72D297353CC}">
              <c16:uniqueId val="{00000001-740C-4AC6-9B5F-993F3AFB5C22}"/>
            </c:ext>
          </c:extLst>
        </c:ser>
        <c:dLbls>
          <c:showLegendKey val="0"/>
          <c:showVal val="0"/>
          <c:showCatName val="0"/>
          <c:showSerName val="0"/>
          <c:showPercent val="0"/>
          <c:showBubbleSize val="0"/>
        </c:dLbls>
        <c:gapWidth val="182"/>
        <c:axId val="1353678719"/>
        <c:axId val="1254613119"/>
      </c:barChart>
      <c:catAx>
        <c:axId val="1353678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de-DE"/>
          </a:p>
        </c:txPr>
        <c:crossAx val="1254613119"/>
        <c:crosses val="autoZero"/>
        <c:auto val="1"/>
        <c:lblAlgn val="ctr"/>
        <c:lblOffset val="100"/>
        <c:noMultiLvlLbl val="0"/>
      </c:catAx>
      <c:valAx>
        <c:axId val="12546131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de-DE"/>
          </a:p>
        </c:txPr>
        <c:crossAx val="1353678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702724999288811E-2"/>
          <c:y val="4.3208702362560296E-2"/>
          <c:w val="0.87731490461080119"/>
          <c:h val="0.7677369867420113"/>
        </c:manualLayout>
      </c:layout>
      <c:barChart>
        <c:barDir val="bar"/>
        <c:grouping val="stacked"/>
        <c:varyColors val="0"/>
        <c:ser>
          <c:idx val="0"/>
          <c:order val="0"/>
          <c:tx>
            <c:strRef>
              <c:f>Tabelle1!$B$1</c:f>
              <c:strCache>
                <c:ptCount val="1"/>
                <c:pt idx="0">
                  <c:v>Adipositas</c:v>
                </c:pt>
              </c:strCache>
            </c:strRef>
          </c:tx>
          <c:spPr>
            <a:solidFill>
              <a:srgbClr val="FEA121"/>
            </a:solidFill>
            <a:ln>
              <a:noFill/>
            </a:ln>
            <a:effectLst/>
          </c:spPr>
          <c:invertIfNegative val="0"/>
          <c:cat>
            <c:strRef>
              <c:f>Tabelle1!$A$2:$A$4</c:f>
              <c:strCache>
                <c:ptCount val="3"/>
                <c:pt idx="0">
                  <c:v>Gesamt</c:v>
                </c:pt>
                <c:pt idx="1">
                  <c:v>Männlich </c:v>
                </c:pt>
                <c:pt idx="2">
                  <c:v>Weiblich</c:v>
                </c:pt>
              </c:strCache>
            </c:strRef>
          </c:cat>
          <c:val>
            <c:numRef>
              <c:f>Tabelle1!$B$2:$B$4</c:f>
              <c:numCache>
                <c:formatCode>General</c:formatCode>
                <c:ptCount val="3"/>
                <c:pt idx="0">
                  <c:v>22.6</c:v>
                </c:pt>
                <c:pt idx="1">
                  <c:v>24.7</c:v>
                </c:pt>
                <c:pt idx="2">
                  <c:v>22.2</c:v>
                </c:pt>
              </c:numCache>
            </c:numRef>
          </c:val>
          <c:extLst>
            <c:ext xmlns:c16="http://schemas.microsoft.com/office/drawing/2014/chart" uri="{C3380CC4-5D6E-409C-BE32-E72D297353CC}">
              <c16:uniqueId val="{00000000-C044-4A07-8219-14D9DD3F75E8}"/>
            </c:ext>
          </c:extLst>
        </c:ser>
        <c:ser>
          <c:idx val="1"/>
          <c:order val="1"/>
          <c:tx>
            <c:strRef>
              <c:f>Tabelle1!$C$1</c:f>
              <c:strCache>
                <c:ptCount val="1"/>
                <c:pt idx="0">
                  <c:v>Übergewicht</c:v>
                </c:pt>
              </c:strCache>
            </c:strRef>
          </c:tx>
          <c:spPr>
            <a:solidFill>
              <a:srgbClr val="BDCEE0"/>
            </a:solidFill>
            <a:ln>
              <a:noFill/>
            </a:ln>
            <a:effectLst/>
          </c:spPr>
          <c:invertIfNegative val="0"/>
          <c:cat>
            <c:strRef>
              <c:f>Tabelle1!$A$2:$A$4</c:f>
              <c:strCache>
                <c:ptCount val="3"/>
                <c:pt idx="0">
                  <c:v>Gesamt</c:v>
                </c:pt>
                <c:pt idx="1">
                  <c:v>Männlich </c:v>
                </c:pt>
                <c:pt idx="2">
                  <c:v>Weiblich</c:v>
                </c:pt>
              </c:strCache>
            </c:strRef>
          </c:cat>
          <c:val>
            <c:numRef>
              <c:f>Tabelle1!$C$2:$C$4</c:f>
              <c:numCache>
                <c:formatCode>General</c:formatCode>
                <c:ptCount val="3"/>
                <c:pt idx="0">
                  <c:v>30.5</c:v>
                </c:pt>
                <c:pt idx="1">
                  <c:v>40.6</c:v>
                </c:pt>
                <c:pt idx="2">
                  <c:v>27.8</c:v>
                </c:pt>
              </c:numCache>
            </c:numRef>
          </c:val>
          <c:extLst>
            <c:ext xmlns:c16="http://schemas.microsoft.com/office/drawing/2014/chart" uri="{C3380CC4-5D6E-409C-BE32-E72D297353CC}">
              <c16:uniqueId val="{00000001-C044-4A07-8219-14D9DD3F75E8}"/>
            </c:ext>
          </c:extLst>
        </c:ser>
        <c:ser>
          <c:idx val="2"/>
          <c:order val="2"/>
          <c:tx>
            <c:strRef>
              <c:f>Tabelle1!$D$1</c:f>
              <c:strCache>
                <c:ptCount val="1"/>
                <c:pt idx="0">
                  <c:v>Normalgewicht</c:v>
                </c:pt>
              </c:strCache>
            </c:strRef>
          </c:tx>
          <c:spPr>
            <a:solidFill>
              <a:schemeClr val="accent2"/>
            </a:solidFill>
            <a:ln>
              <a:noFill/>
            </a:ln>
            <a:effectLst/>
          </c:spPr>
          <c:invertIfNegative val="0"/>
          <c:dPt>
            <c:idx val="0"/>
            <c:invertIfNegative val="0"/>
            <c:bubble3D val="0"/>
            <c:spPr>
              <a:solidFill>
                <a:schemeClr val="accent2"/>
              </a:solidFill>
              <a:ln>
                <a:solidFill>
                  <a:schemeClr val="bg1"/>
                </a:solidFill>
              </a:ln>
              <a:effectLst/>
            </c:spPr>
            <c:extLst>
              <c:ext xmlns:c16="http://schemas.microsoft.com/office/drawing/2014/chart" uri="{C3380CC4-5D6E-409C-BE32-E72D297353CC}">
                <c16:uniqueId val="{00000002-AF8D-9447-984A-5D306E27E63B}"/>
              </c:ext>
            </c:extLst>
          </c:dPt>
          <c:dPt>
            <c:idx val="1"/>
            <c:invertIfNegative val="0"/>
            <c:bubble3D val="0"/>
            <c:spPr>
              <a:solidFill>
                <a:schemeClr val="accent2"/>
              </a:solidFill>
              <a:ln>
                <a:solidFill>
                  <a:schemeClr val="bg1"/>
                </a:solidFill>
              </a:ln>
              <a:effectLst/>
            </c:spPr>
            <c:extLst>
              <c:ext xmlns:c16="http://schemas.microsoft.com/office/drawing/2014/chart" uri="{C3380CC4-5D6E-409C-BE32-E72D297353CC}">
                <c16:uniqueId val="{00000001-AF8D-9447-984A-5D306E27E63B}"/>
              </c:ext>
            </c:extLst>
          </c:dPt>
          <c:dPt>
            <c:idx val="2"/>
            <c:invertIfNegative val="0"/>
            <c:bubble3D val="0"/>
            <c:spPr>
              <a:solidFill>
                <a:schemeClr val="accent2"/>
              </a:solidFill>
              <a:ln>
                <a:solidFill>
                  <a:schemeClr val="bg1"/>
                </a:solidFill>
              </a:ln>
              <a:effectLst/>
            </c:spPr>
            <c:extLst>
              <c:ext xmlns:c16="http://schemas.microsoft.com/office/drawing/2014/chart" uri="{C3380CC4-5D6E-409C-BE32-E72D297353CC}">
                <c16:uniqueId val="{00000000-AF8D-9447-984A-5D306E27E63B}"/>
              </c:ext>
            </c:extLst>
          </c:dPt>
          <c:cat>
            <c:strRef>
              <c:f>Tabelle1!$A$2:$A$4</c:f>
              <c:strCache>
                <c:ptCount val="3"/>
                <c:pt idx="0">
                  <c:v>Gesamt</c:v>
                </c:pt>
                <c:pt idx="1">
                  <c:v>Männlich </c:v>
                </c:pt>
                <c:pt idx="2">
                  <c:v>Weiblich</c:v>
                </c:pt>
              </c:strCache>
            </c:strRef>
          </c:cat>
          <c:val>
            <c:numRef>
              <c:f>Tabelle1!$D$2:$D$4</c:f>
              <c:numCache>
                <c:formatCode>General</c:formatCode>
                <c:ptCount val="3"/>
                <c:pt idx="0">
                  <c:v>45.5</c:v>
                </c:pt>
                <c:pt idx="1">
                  <c:v>33.700000000000003</c:v>
                </c:pt>
                <c:pt idx="2">
                  <c:v>48.5</c:v>
                </c:pt>
              </c:numCache>
            </c:numRef>
          </c:val>
          <c:extLst>
            <c:ext xmlns:c16="http://schemas.microsoft.com/office/drawing/2014/chart" uri="{C3380CC4-5D6E-409C-BE32-E72D297353CC}">
              <c16:uniqueId val="{00000002-C044-4A07-8219-14D9DD3F75E8}"/>
            </c:ext>
          </c:extLst>
        </c:ser>
        <c:ser>
          <c:idx val="3"/>
          <c:order val="3"/>
          <c:tx>
            <c:strRef>
              <c:f>Tabelle1!$E$1</c:f>
              <c:strCache>
                <c:ptCount val="1"/>
                <c:pt idx="0">
                  <c:v>Untergewicht</c:v>
                </c:pt>
              </c:strCache>
            </c:strRef>
          </c:tx>
          <c:spPr>
            <a:solidFill>
              <a:schemeClr val="accent4">
                <a:lumMod val="40000"/>
                <a:lumOff val="60000"/>
              </a:schemeClr>
            </a:solidFill>
            <a:ln>
              <a:noFill/>
            </a:ln>
            <a:effectLst/>
          </c:spPr>
          <c:invertIfNegative val="0"/>
          <c:cat>
            <c:strRef>
              <c:f>Tabelle1!$A$2:$A$4</c:f>
              <c:strCache>
                <c:ptCount val="3"/>
                <c:pt idx="0">
                  <c:v>Gesamt</c:v>
                </c:pt>
                <c:pt idx="1">
                  <c:v>Männlich </c:v>
                </c:pt>
                <c:pt idx="2">
                  <c:v>Weiblich</c:v>
                </c:pt>
              </c:strCache>
            </c:strRef>
          </c:cat>
          <c:val>
            <c:numRef>
              <c:f>Tabelle1!$E$2:$E$4</c:f>
              <c:numCache>
                <c:formatCode>General</c:formatCode>
                <c:ptCount val="3"/>
                <c:pt idx="0">
                  <c:v>1.4</c:v>
                </c:pt>
                <c:pt idx="1">
                  <c:v>1</c:v>
                </c:pt>
                <c:pt idx="2">
                  <c:v>1.5</c:v>
                </c:pt>
              </c:numCache>
            </c:numRef>
          </c:val>
          <c:extLst>
            <c:ext xmlns:c16="http://schemas.microsoft.com/office/drawing/2014/chart" uri="{C3380CC4-5D6E-409C-BE32-E72D297353CC}">
              <c16:uniqueId val="{00000003-C044-4A07-8219-14D9DD3F75E8}"/>
            </c:ext>
          </c:extLst>
        </c:ser>
        <c:dLbls>
          <c:showLegendKey val="0"/>
          <c:showVal val="0"/>
          <c:showCatName val="0"/>
          <c:showSerName val="0"/>
          <c:showPercent val="0"/>
          <c:showBubbleSize val="0"/>
        </c:dLbls>
        <c:gapWidth val="182"/>
        <c:overlap val="100"/>
        <c:serLines>
          <c:spPr>
            <a:ln w="9525" cap="flat" cmpd="sng" algn="ctr">
              <a:solidFill>
                <a:schemeClr val="tx1">
                  <a:lumMod val="35000"/>
                  <a:lumOff val="65000"/>
                </a:schemeClr>
              </a:solidFill>
              <a:round/>
            </a:ln>
            <a:effectLst/>
          </c:spPr>
        </c:serLines>
        <c:axId val="1353678719"/>
        <c:axId val="1254613119"/>
      </c:barChart>
      <c:catAx>
        <c:axId val="1353678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Raleway Medium" pitchFamily="2" charset="0"/>
                <a:ea typeface="+mn-ea"/>
                <a:cs typeface="+mn-cs"/>
              </a:defRPr>
            </a:pPr>
            <a:endParaRPr lang="de-DE"/>
          </a:p>
        </c:txPr>
        <c:crossAx val="1254613119"/>
        <c:crosses val="autoZero"/>
        <c:auto val="1"/>
        <c:lblAlgn val="ctr"/>
        <c:lblOffset val="100"/>
        <c:noMultiLvlLbl val="0"/>
      </c:catAx>
      <c:valAx>
        <c:axId val="1254613119"/>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Raleway Medium" pitchFamily="2" charset="0"/>
                <a:ea typeface="+mn-ea"/>
                <a:cs typeface="+mn-cs"/>
              </a:defRPr>
            </a:pPr>
            <a:endParaRPr lang="de-DE"/>
          </a:p>
        </c:txPr>
        <c:crossAx val="1353678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Raleway Medium" pitchFamily="2" charset="0"/>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Raleway Medium" pitchFamily="2" charset="0"/>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optimal</c:v>
                </c:pt>
              </c:strCache>
            </c:strRef>
          </c:tx>
          <c:spPr>
            <a:solidFill>
              <a:schemeClr val="accent2"/>
            </a:solidFill>
            <a:ln>
              <a:noFill/>
            </a:ln>
            <a:effectLst/>
          </c:spPr>
          <c:invertIfNegative val="0"/>
          <c:cat>
            <c:strRef>
              <c:f>Tabelle1!$A$2:$A$4</c:f>
              <c:strCache>
                <c:ptCount val="3"/>
                <c:pt idx="0">
                  <c:v>Gesamt</c:v>
                </c:pt>
                <c:pt idx="1">
                  <c:v>Männlich </c:v>
                </c:pt>
                <c:pt idx="2">
                  <c:v>Weiblich</c:v>
                </c:pt>
              </c:strCache>
            </c:strRef>
          </c:cat>
          <c:val>
            <c:numRef>
              <c:f>Tabelle1!$B$2:$B$4</c:f>
              <c:numCache>
                <c:formatCode>General</c:formatCode>
                <c:ptCount val="3"/>
                <c:pt idx="0">
                  <c:v>42.9</c:v>
                </c:pt>
                <c:pt idx="1">
                  <c:v>41.2</c:v>
                </c:pt>
                <c:pt idx="2">
                  <c:v>43.8</c:v>
                </c:pt>
              </c:numCache>
            </c:numRef>
          </c:val>
          <c:extLst>
            <c:ext xmlns:c16="http://schemas.microsoft.com/office/drawing/2014/chart" uri="{C3380CC4-5D6E-409C-BE32-E72D297353CC}">
              <c16:uniqueId val="{00000000-60A9-471C-B2DF-03324E564977}"/>
            </c:ext>
          </c:extLst>
        </c:ser>
        <c:ser>
          <c:idx val="1"/>
          <c:order val="1"/>
          <c:tx>
            <c:strRef>
              <c:f>Tabelle1!$C$1</c:f>
              <c:strCache>
                <c:ptCount val="1"/>
                <c:pt idx="0">
                  <c:v>normal</c:v>
                </c:pt>
              </c:strCache>
            </c:strRef>
          </c:tx>
          <c:spPr>
            <a:solidFill>
              <a:srgbClr val="BDCEE0"/>
            </a:solidFill>
            <a:ln>
              <a:noFill/>
            </a:ln>
            <a:effectLst/>
          </c:spPr>
          <c:invertIfNegative val="0"/>
          <c:cat>
            <c:strRef>
              <c:f>Tabelle1!$A$2:$A$4</c:f>
              <c:strCache>
                <c:ptCount val="3"/>
                <c:pt idx="0">
                  <c:v>Gesamt</c:v>
                </c:pt>
                <c:pt idx="1">
                  <c:v>Männlich </c:v>
                </c:pt>
                <c:pt idx="2">
                  <c:v>Weiblich</c:v>
                </c:pt>
              </c:strCache>
            </c:strRef>
          </c:cat>
          <c:val>
            <c:numRef>
              <c:f>Tabelle1!$C$2:$C$4</c:f>
              <c:numCache>
                <c:formatCode>General</c:formatCode>
                <c:ptCount val="3"/>
                <c:pt idx="0">
                  <c:v>42.9</c:v>
                </c:pt>
                <c:pt idx="1">
                  <c:v>41.1</c:v>
                </c:pt>
                <c:pt idx="2">
                  <c:v>43.7</c:v>
                </c:pt>
              </c:numCache>
            </c:numRef>
          </c:val>
          <c:extLst>
            <c:ext xmlns:c16="http://schemas.microsoft.com/office/drawing/2014/chart" uri="{C3380CC4-5D6E-409C-BE32-E72D297353CC}">
              <c16:uniqueId val="{00000001-60A9-471C-B2DF-03324E564977}"/>
            </c:ext>
          </c:extLst>
        </c:ser>
        <c:ser>
          <c:idx val="2"/>
          <c:order val="2"/>
          <c:tx>
            <c:strRef>
              <c:f>Tabelle1!$D$1</c:f>
              <c:strCache>
                <c:ptCount val="1"/>
                <c:pt idx="0">
                  <c:v>hochnormal</c:v>
                </c:pt>
              </c:strCache>
            </c:strRef>
          </c:tx>
          <c:spPr>
            <a:solidFill>
              <a:schemeClr val="accent4">
                <a:lumMod val="40000"/>
                <a:lumOff val="60000"/>
              </a:schemeClr>
            </a:solidFill>
            <a:ln>
              <a:noFill/>
            </a:ln>
            <a:effectLst/>
          </c:spPr>
          <c:invertIfNegative val="0"/>
          <c:cat>
            <c:strRef>
              <c:f>Tabelle1!$A$2:$A$4</c:f>
              <c:strCache>
                <c:ptCount val="3"/>
                <c:pt idx="0">
                  <c:v>Gesamt</c:v>
                </c:pt>
                <c:pt idx="1">
                  <c:v>Männlich </c:v>
                </c:pt>
                <c:pt idx="2">
                  <c:v>Weiblich</c:v>
                </c:pt>
              </c:strCache>
            </c:strRef>
          </c:cat>
          <c:val>
            <c:numRef>
              <c:f>Tabelle1!$D$2:$D$4</c:f>
              <c:numCache>
                <c:formatCode>General</c:formatCode>
                <c:ptCount val="3"/>
                <c:pt idx="0">
                  <c:v>12.2</c:v>
                </c:pt>
                <c:pt idx="1">
                  <c:v>11.8</c:v>
                </c:pt>
                <c:pt idx="2">
                  <c:v>12.5</c:v>
                </c:pt>
              </c:numCache>
            </c:numRef>
          </c:val>
          <c:extLst>
            <c:ext xmlns:c16="http://schemas.microsoft.com/office/drawing/2014/chart" uri="{C3380CC4-5D6E-409C-BE32-E72D297353CC}">
              <c16:uniqueId val="{00000002-60A9-471C-B2DF-03324E564977}"/>
            </c:ext>
          </c:extLst>
        </c:ser>
        <c:ser>
          <c:idx val="3"/>
          <c:order val="3"/>
          <c:tx>
            <c:strRef>
              <c:f>Tabelle1!$E$1</c:f>
              <c:strCache>
                <c:ptCount val="1"/>
                <c:pt idx="0">
                  <c:v>Bluthochdruck</c:v>
                </c:pt>
              </c:strCache>
            </c:strRef>
          </c:tx>
          <c:spPr>
            <a:solidFill>
              <a:srgbClr val="FEA121"/>
            </a:solidFill>
            <a:ln>
              <a:noFill/>
            </a:ln>
            <a:effectLst/>
          </c:spPr>
          <c:invertIfNegative val="0"/>
          <c:cat>
            <c:strRef>
              <c:f>Tabelle1!$A$2:$A$4</c:f>
              <c:strCache>
                <c:ptCount val="3"/>
                <c:pt idx="0">
                  <c:v>Gesamt</c:v>
                </c:pt>
                <c:pt idx="1">
                  <c:v>Männlich </c:v>
                </c:pt>
                <c:pt idx="2">
                  <c:v>Weiblich</c:v>
                </c:pt>
              </c:strCache>
            </c:strRef>
          </c:cat>
          <c:val>
            <c:numRef>
              <c:f>Tabelle1!$E$2:$E$4</c:f>
              <c:numCache>
                <c:formatCode>General</c:formatCode>
                <c:ptCount val="3"/>
                <c:pt idx="0">
                  <c:v>2</c:v>
                </c:pt>
                <c:pt idx="1">
                  <c:v>5.9</c:v>
                </c:pt>
                <c:pt idx="2">
                  <c:v>0</c:v>
                </c:pt>
              </c:numCache>
            </c:numRef>
          </c:val>
          <c:extLst>
            <c:ext xmlns:c16="http://schemas.microsoft.com/office/drawing/2014/chart" uri="{C3380CC4-5D6E-409C-BE32-E72D297353CC}">
              <c16:uniqueId val="{00000003-60A9-471C-B2DF-03324E564977}"/>
            </c:ext>
          </c:extLst>
        </c:ser>
        <c:dLbls>
          <c:showLegendKey val="0"/>
          <c:showVal val="0"/>
          <c:showCatName val="0"/>
          <c:showSerName val="0"/>
          <c:showPercent val="0"/>
          <c:showBubbleSize val="0"/>
        </c:dLbls>
        <c:gapWidth val="182"/>
        <c:axId val="1353678719"/>
        <c:axId val="1254613119"/>
      </c:barChart>
      <c:catAx>
        <c:axId val="1353678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Raleway Medium" pitchFamily="2" charset="0"/>
                <a:ea typeface="+mn-ea"/>
                <a:cs typeface="+mn-cs"/>
              </a:defRPr>
            </a:pPr>
            <a:endParaRPr lang="de-DE"/>
          </a:p>
        </c:txPr>
        <c:crossAx val="1254613119"/>
        <c:crosses val="autoZero"/>
        <c:auto val="1"/>
        <c:lblAlgn val="ctr"/>
        <c:lblOffset val="100"/>
        <c:noMultiLvlLbl val="0"/>
      </c:catAx>
      <c:valAx>
        <c:axId val="12546131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Raleway Medium" pitchFamily="2" charset="0"/>
                <a:ea typeface="+mn-ea"/>
                <a:cs typeface="+mn-cs"/>
              </a:defRPr>
            </a:pPr>
            <a:endParaRPr lang="de-DE"/>
          </a:p>
        </c:txPr>
        <c:crossAx val="1353678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Raleway Medium" pitchFamily="2" charset="0"/>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Raleway Medium" pitchFamily="2" charset="0"/>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optimal</c:v>
                </c:pt>
              </c:strCache>
            </c:strRef>
          </c:tx>
          <c:spPr>
            <a:solidFill>
              <a:srgbClr val="BDCEE0"/>
            </a:solidFill>
            <a:ln>
              <a:noFill/>
            </a:ln>
            <a:effectLst/>
          </c:spPr>
          <c:invertIfNegative val="0"/>
          <c:cat>
            <c:strRef>
              <c:f>Tabelle1!$A$2:$A$4</c:f>
              <c:strCache>
                <c:ptCount val="3"/>
                <c:pt idx="0">
                  <c:v>AK 1</c:v>
                </c:pt>
                <c:pt idx="1">
                  <c:v>AK 2</c:v>
                </c:pt>
                <c:pt idx="2">
                  <c:v>AK 3</c:v>
                </c:pt>
              </c:strCache>
            </c:strRef>
          </c:cat>
          <c:val>
            <c:numRef>
              <c:f>Tabelle1!$B$2:$B$4</c:f>
              <c:numCache>
                <c:formatCode>General</c:formatCode>
                <c:ptCount val="3"/>
                <c:pt idx="0">
                  <c:v>38.9</c:v>
                </c:pt>
                <c:pt idx="1">
                  <c:v>29.6</c:v>
                </c:pt>
                <c:pt idx="2">
                  <c:v>25</c:v>
                </c:pt>
              </c:numCache>
            </c:numRef>
          </c:val>
          <c:extLst>
            <c:ext xmlns:c16="http://schemas.microsoft.com/office/drawing/2014/chart" uri="{C3380CC4-5D6E-409C-BE32-E72D297353CC}">
              <c16:uniqueId val="{00000000-B89D-4094-BA5F-CB9F96217A44}"/>
            </c:ext>
          </c:extLst>
        </c:ser>
        <c:ser>
          <c:idx val="1"/>
          <c:order val="1"/>
          <c:tx>
            <c:strRef>
              <c:f>Tabelle1!$C$1</c:f>
              <c:strCache>
                <c:ptCount val="1"/>
                <c:pt idx="0">
                  <c:v>hoch</c:v>
                </c:pt>
              </c:strCache>
            </c:strRef>
          </c:tx>
          <c:spPr>
            <a:solidFill>
              <a:schemeClr val="accent2"/>
            </a:solidFill>
            <a:ln>
              <a:noFill/>
            </a:ln>
            <a:effectLst/>
          </c:spPr>
          <c:invertIfNegative val="0"/>
          <c:cat>
            <c:strRef>
              <c:f>Tabelle1!$A$2:$A$4</c:f>
              <c:strCache>
                <c:ptCount val="3"/>
                <c:pt idx="0">
                  <c:v>AK 1</c:v>
                </c:pt>
                <c:pt idx="1">
                  <c:v>AK 2</c:v>
                </c:pt>
                <c:pt idx="2">
                  <c:v>AK 3</c:v>
                </c:pt>
              </c:strCache>
            </c:strRef>
          </c:cat>
          <c:val>
            <c:numRef>
              <c:f>Tabelle1!$C$2:$C$4</c:f>
              <c:numCache>
                <c:formatCode>General</c:formatCode>
                <c:ptCount val="3"/>
                <c:pt idx="0">
                  <c:v>50</c:v>
                </c:pt>
                <c:pt idx="1">
                  <c:v>37.1</c:v>
                </c:pt>
                <c:pt idx="2">
                  <c:v>50</c:v>
                </c:pt>
              </c:numCache>
            </c:numRef>
          </c:val>
          <c:extLst>
            <c:ext xmlns:c16="http://schemas.microsoft.com/office/drawing/2014/chart" uri="{C3380CC4-5D6E-409C-BE32-E72D297353CC}">
              <c16:uniqueId val="{00000001-B89D-4094-BA5F-CB9F96217A44}"/>
            </c:ext>
          </c:extLst>
        </c:ser>
        <c:ser>
          <c:idx val="2"/>
          <c:order val="2"/>
          <c:tx>
            <c:strRef>
              <c:f>Tabelle1!$D$1</c:f>
              <c:strCache>
                <c:ptCount val="1"/>
                <c:pt idx="0">
                  <c:v>hochnormal</c:v>
                </c:pt>
              </c:strCache>
            </c:strRef>
          </c:tx>
          <c:spPr>
            <a:solidFill>
              <a:schemeClr val="accent4">
                <a:lumMod val="40000"/>
                <a:lumOff val="60000"/>
              </a:schemeClr>
            </a:solidFill>
            <a:ln>
              <a:noFill/>
            </a:ln>
            <a:effectLst/>
          </c:spPr>
          <c:invertIfNegative val="0"/>
          <c:cat>
            <c:strRef>
              <c:f>Tabelle1!$A$2:$A$4</c:f>
              <c:strCache>
                <c:ptCount val="3"/>
                <c:pt idx="0">
                  <c:v>AK 1</c:v>
                </c:pt>
                <c:pt idx="1">
                  <c:v>AK 2</c:v>
                </c:pt>
                <c:pt idx="2">
                  <c:v>AK 3</c:v>
                </c:pt>
              </c:strCache>
            </c:strRef>
          </c:cat>
          <c:val>
            <c:numRef>
              <c:f>Tabelle1!$D$2:$D$4</c:f>
              <c:numCache>
                <c:formatCode>General</c:formatCode>
                <c:ptCount val="3"/>
                <c:pt idx="0">
                  <c:v>11.1</c:v>
                </c:pt>
                <c:pt idx="1">
                  <c:v>29.6</c:v>
                </c:pt>
                <c:pt idx="2">
                  <c:v>25</c:v>
                </c:pt>
              </c:numCache>
            </c:numRef>
          </c:val>
          <c:extLst>
            <c:ext xmlns:c16="http://schemas.microsoft.com/office/drawing/2014/chart" uri="{C3380CC4-5D6E-409C-BE32-E72D297353CC}">
              <c16:uniqueId val="{00000000-A03E-4637-8C33-0DEC1B523E27}"/>
            </c:ext>
          </c:extLst>
        </c:ser>
        <c:ser>
          <c:idx val="3"/>
          <c:order val="3"/>
          <c:tx>
            <c:strRef>
              <c:f>Tabelle1!$E$1</c:f>
              <c:strCache>
                <c:ptCount val="1"/>
                <c:pt idx="0">
                  <c:v>Bluthochdruck</c:v>
                </c:pt>
              </c:strCache>
            </c:strRef>
          </c:tx>
          <c:spPr>
            <a:solidFill>
              <a:srgbClr val="FEA121"/>
            </a:solidFill>
            <a:ln>
              <a:noFill/>
            </a:ln>
            <a:effectLst/>
          </c:spPr>
          <c:invertIfNegative val="0"/>
          <c:cat>
            <c:strRef>
              <c:f>Tabelle1!$A$2:$A$4</c:f>
              <c:strCache>
                <c:ptCount val="3"/>
                <c:pt idx="0">
                  <c:v>AK 1</c:v>
                </c:pt>
                <c:pt idx="1">
                  <c:v>AK 2</c:v>
                </c:pt>
                <c:pt idx="2">
                  <c:v>AK 3</c:v>
                </c:pt>
              </c:strCache>
            </c:strRef>
          </c:cat>
          <c:val>
            <c:numRef>
              <c:f>Tabelle1!$E$2:$E$4</c:f>
              <c:numCache>
                <c:formatCode>General</c:formatCode>
                <c:ptCount val="3"/>
                <c:pt idx="0">
                  <c:v>0</c:v>
                </c:pt>
                <c:pt idx="1">
                  <c:v>3.7</c:v>
                </c:pt>
                <c:pt idx="2">
                  <c:v>0</c:v>
                </c:pt>
              </c:numCache>
            </c:numRef>
          </c:val>
          <c:extLst>
            <c:ext xmlns:c16="http://schemas.microsoft.com/office/drawing/2014/chart" uri="{C3380CC4-5D6E-409C-BE32-E72D297353CC}">
              <c16:uniqueId val="{00000001-A03E-4637-8C33-0DEC1B523E27}"/>
            </c:ext>
          </c:extLst>
        </c:ser>
        <c:dLbls>
          <c:showLegendKey val="0"/>
          <c:showVal val="0"/>
          <c:showCatName val="0"/>
          <c:showSerName val="0"/>
          <c:showPercent val="0"/>
          <c:showBubbleSize val="0"/>
        </c:dLbls>
        <c:gapWidth val="182"/>
        <c:axId val="1353678719"/>
        <c:axId val="1254613119"/>
      </c:barChart>
      <c:catAx>
        <c:axId val="1353678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254613119"/>
        <c:crosses val="autoZero"/>
        <c:auto val="1"/>
        <c:lblAlgn val="ctr"/>
        <c:lblOffset val="100"/>
        <c:noMultiLvlLbl val="0"/>
      </c:catAx>
      <c:valAx>
        <c:axId val="12546131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353678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Hind" panose="02000000000000000000" pitchFamily="2" charset="77"/>
              <a:ea typeface="+mn-ea"/>
              <a:cs typeface="Hind" panose="02000000000000000000" pitchFamily="2" charset="77"/>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Raleway Medium" pitchFamily="2" charset="0"/>
                <a:ea typeface="+mn-ea"/>
                <a:cs typeface="+mn-cs"/>
              </a:defRPr>
            </a:pPr>
            <a:r>
              <a:rPr lang="de-DE" sz="1200" b="1" dirty="0">
                <a:solidFill>
                  <a:schemeClr val="bg1"/>
                </a:solidFill>
                <a:latin typeface="Hind" panose="02000000000000000000" pitchFamily="2" charset="77"/>
                <a:cs typeface="Hind" panose="02000000000000000000" pitchFamily="2" charset="77"/>
              </a:rPr>
              <a:t>Obst- und Gemüseverzehr N=5454 </a:t>
            </a:r>
            <a:r>
              <a:rPr lang="de-DE" sz="1200" b="1" i="0" u="none" strike="noStrike" baseline="0" dirty="0">
                <a:solidFill>
                  <a:schemeClr val="bg1"/>
                </a:solidFill>
                <a:effectLst/>
                <a:latin typeface="Hind" panose="02000000000000000000" pitchFamily="2" charset="77"/>
                <a:cs typeface="Hind" panose="02000000000000000000" pitchFamily="2" charset="77"/>
              </a:rPr>
              <a:t>[in %]</a:t>
            </a:r>
            <a:endParaRPr lang="en-GB" sz="1200" b="1" dirty="0">
              <a:solidFill>
                <a:schemeClr val="bg1"/>
              </a:solidFill>
              <a:latin typeface="Hind" panose="02000000000000000000" pitchFamily="2" charset="77"/>
              <a:cs typeface="Hind" panose="02000000000000000000" pitchFamily="2" charset="77"/>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Raleway Medium" pitchFamily="2" charset="0"/>
              <a:ea typeface="+mn-ea"/>
              <a:cs typeface="+mn-cs"/>
            </a:defRPr>
          </a:pPr>
          <a:endParaRPr lang="en-GB"/>
        </a:p>
      </c:txPr>
    </c:title>
    <c:autoTitleDeleted val="0"/>
    <c:plotArea>
      <c:layout/>
      <c:barChart>
        <c:barDir val="col"/>
        <c:grouping val="stacked"/>
        <c:varyColors val="0"/>
        <c:ser>
          <c:idx val="0"/>
          <c:order val="0"/>
          <c:tx>
            <c:strRef>
              <c:f>Tabelle1!$B$1</c:f>
              <c:strCache>
                <c:ptCount val="1"/>
                <c:pt idx="0">
                  <c:v>&lt; 3 Protionen </c:v>
                </c:pt>
              </c:strCache>
            </c:strRef>
          </c:tx>
          <c:spPr>
            <a:solidFill>
              <a:srgbClr val="FEA121"/>
            </a:solidFill>
            <a:ln>
              <a:noFill/>
            </a:ln>
            <a:effectLst/>
          </c:spPr>
          <c:invertIfNegative val="0"/>
          <c:cat>
            <c:strRef>
              <c:f>Tabelle1!$A$2:$A$4</c:f>
              <c:strCache>
                <c:ptCount val="3"/>
                <c:pt idx="0">
                  <c:v>weiblich</c:v>
                </c:pt>
                <c:pt idx="1">
                  <c:v>männlich</c:v>
                </c:pt>
                <c:pt idx="2">
                  <c:v>gesamt</c:v>
                </c:pt>
              </c:strCache>
            </c:strRef>
          </c:cat>
          <c:val>
            <c:numRef>
              <c:f>Tabelle1!$B$2:$B$4</c:f>
              <c:numCache>
                <c:formatCode>General</c:formatCode>
                <c:ptCount val="3"/>
                <c:pt idx="0">
                  <c:v>61.1</c:v>
                </c:pt>
                <c:pt idx="1">
                  <c:v>75.099999999999994</c:v>
                </c:pt>
                <c:pt idx="2">
                  <c:v>64</c:v>
                </c:pt>
              </c:numCache>
            </c:numRef>
          </c:val>
          <c:extLst>
            <c:ext xmlns:c16="http://schemas.microsoft.com/office/drawing/2014/chart" uri="{C3380CC4-5D6E-409C-BE32-E72D297353CC}">
              <c16:uniqueId val="{00000000-5C3E-4A5F-9BA7-878E459F5629}"/>
            </c:ext>
          </c:extLst>
        </c:ser>
        <c:ser>
          <c:idx val="1"/>
          <c:order val="1"/>
          <c:tx>
            <c:strRef>
              <c:f>Tabelle1!$C$1</c:f>
              <c:strCache>
                <c:ptCount val="1"/>
                <c:pt idx="0">
                  <c:v>3-4 Portionen</c:v>
                </c:pt>
              </c:strCache>
            </c:strRef>
          </c:tx>
          <c:spPr>
            <a:solidFill>
              <a:srgbClr val="BDCEE0"/>
            </a:solidFill>
            <a:ln>
              <a:noFill/>
            </a:ln>
            <a:effectLst/>
          </c:spPr>
          <c:invertIfNegative val="0"/>
          <c:cat>
            <c:strRef>
              <c:f>Tabelle1!$A$2:$A$4</c:f>
              <c:strCache>
                <c:ptCount val="3"/>
                <c:pt idx="0">
                  <c:v>weiblich</c:v>
                </c:pt>
                <c:pt idx="1">
                  <c:v>männlich</c:v>
                </c:pt>
                <c:pt idx="2">
                  <c:v>gesamt</c:v>
                </c:pt>
              </c:strCache>
            </c:strRef>
          </c:cat>
          <c:val>
            <c:numRef>
              <c:f>Tabelle1!$C$2:$C$4</c:f>
              <c:numCache>
                <c:formatCode>General</c:formatCode>
                <c:ptCount val="3"/>
                <c:pt idx="0">
                  <c:v>26.3</c:v>
                </c:pt>
                <c:pt idx="1">
                  <c:v>18.7</c:v>
                </c:pt>
                <c:pt idx="2">
                  <c:v>24.7</c:v>
                </c:pt>
              </c:numCache>
            </c:numRef>
          </c:val>
          <c:extLst>
            <c:ext xmlns:c16="http://schemas.microsoft.com/office/drawing/2014/chart" uri="{C3380CC4-5D6E-409C-BE32-E72D297353CC}">
              <c16:uniqueId val="{00000001-5C3E-4A5F-9BA7-878E459F5629}"/>
            </c:ext>
          </c:extLst>
        </c:ser>
        <c:ser>
          <c:idx val="2"/>
          <c:order val="2"/>
          <c:tx>
            <c:strRef>
              <c:f>Tabelle1!$D$1</c:f>
              <c:strCache>
                <c:ptCount val="1"/>
                <c:pt idx="0">
                  <c:v>4-5 Portionen</c:v>
                </c:pt>
              </c:strCache>
            </c:strRef>
          </c:tx>
          <c:spPr>
            <a:solidFill>
              <a:schemeClr val="accent4">
                <a:lumMod val="40000"/>
                <a:lumOff val="60000"/>
              </a:schemeClr>
            </a:solidFill>
            <a:ln>
              <a:noFill/>
            </a:ln>
            <a:effectLst/>
          </c:spPr>
          <c:invertIfNegative val="0"/>
          <c:cat>
            <c:strRef>
              <c:f>Tabelle1!$A$2:$A$4</c:f>
              <c:strCache>
                <c:ptCount val="3"/>
                <c:pt idx="0">
                  <c:v>weiblich</c:v>
                </c:pt>
                <c:pt idx="1">
                  <c:v>männlich</c:v>
                </c:pt>
                <c:pt idx="2">
                  <c:v>gesamt</c:v>
                </c:pt>
              </c:strCache>
            </c:strRef>
          </c:cat>
          <c:val>
            <c:numRef>
              <c:f>Tabelle1!$D$2:$D$4</c:f>
              <c:numCache>
                <c:formatCode>General</c:formatCode>
                <c:ptCount val="3"/>
                <c:pt idx="0">
                  <c:v>12.6</c:v>
                </c:pt>
                <c:pt idx="1">
                  <c:v>16.7</c:v>
                </c:pt>
                <c:pt idx="2">
                  <c:v>11.3</c:v>
                </c:pt>
              </c:numCache>
            </c:numRef>
          </c:val>
          <c:extLst>
            <c:ext xmlns:c16="http://schemas.microsoft.com/office/drawing/2014/chart" uri="{C3380CC4-5D6E-409C-BE32-E72D297353CC}">
              <c16:uniqueId val="{00000002-5C3E-4A5F-9BA7-878E459F5629}"/>
            </c:ext>
          </c:extLst>
        </c:ser>
        <c:ser>
          <c:idx val="3"/>
          <c:order val="3"/>
          <c:tx>
            <c:strRef>
              <c:f>Tabelle1!$E$1</c:f>
              <c:strCache>
                <c:ptCount val="1"/>
                <c:pt idx="0">
                  <c:v>Spalte1</c:v>
                </c:pt>
              </c:strCache>
            </c:strRef>
          </c:tx>
          <c:spPr>
            <a:solidFill>
              <a:srgbClr val="99CC33"/>
            </a:solidFill>
            <a:ln>
              <a:noFill/>
            </a:ln>
            <a:effectLst/>
          </c:spPr>
          <c:invertIfNegative val="0"/>
          <c:cat>
            <c:strRef>
              <c:f>Tabelle1!$A$2:$A$4</c:f>
              <c:strCache>
                <c:ptCount val="3"/>
                <c:pt idx="0">
                  <c:v>weiblich</c:v>
                </c:pt>
                <c:pt idx="1">
                  <c:v>männlich</c:v>
                </c:pt>
                <c:pt idx="2">
                  <c:v>gesamt</c:v>
                </c:pt>
              </c:strCache>
            </c:strRef>
          </c:cat>
          <c:val>
            <c:numRef>
              <c:f>Tabelle1!$E$2:$E$4</c:f>
              <c:numCache>
                <c:formatCode>General</c:formatCode>
                <c:ptCount val="3"/>
              </c:numCache>
            </c:numRef>
          </c:val>
          <c:extLst>
            <c:ext xmlns:c16="http://schemas.microsoft.com/office/drawing/2014/chart" uri="{C3380CC4-5D6E-409C-BE32-E72D297353CC}">
              <c16:uniqueId val="{00000000-1D8A-49C8-AC9E-FFF9E88FA753}"/>
            </c:ext>
          </c:extLst>
        </c:ser>
        <c:dLbls>
          <c:showLegendKey val="0"/>
          <c:showVal val="0"/>
          <c:showCatName val="0"/>
          <c:showSerName val="0"/>
          <c:showPercent val="0"/>
          <c:showBubbleSize val="0"/>
        </c:dLbls>
        <c:gapWidth val="300"/>
        <c:overlap val="100"/>
        <c:serLines>
          <c:spPr>
            <a:ln w="9525" cap="flat" cmpd="sng" algn="ctr">
              <a:solidFill>
                <a:schemeClr val="tx1">
                  <a:lumMod val="35000"/>
                  <a:lumOff val="65000"/>
                </a:schemeClr>
              </a:solidFill>
              <a:round/>
            </a:ln>
            <a:effectLst/>
          </c:spPr>
        </c:serLines>
        <c:axId val="927564191"/>
        <c:axId val="943120527"/>
      </c:barChart>
      <c:catAx>
        <c:axId val="927564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crossAx val="943120527"/>
        <c:crosses val="autoZero"/>
        <c:auto val="1"/>
        <c:lblAlgn val="ctr"/>
        <c:lblOffset val="100"/>
        <c:noMultiLvlLbl val="0"/>
      </c:catAx>
      <c:valAx>
        <c:axId val="943120527"/>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crossAx val="927564191"/>
        <c:crosses val="autoZero"/>
        <c:crossBetween val="between"/>
      </c:valAx>
      <c:spPr>
        <a:noFill/>
        <a:ln>
          <a:no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Hind" panose="02000000000000000000" pitchFamily="2" charset="77"/>
              <a:ea typeface="+mn-ea"/>
              <a:cs typeface="Hind" panose="02000000000000000000" pitchFamily="2" charset="77"/>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Raleway Medium" pitchFamily="2" charset="0"/>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3EF213-A54C-4934-9944-8B5A5960873D}" type="doc">
      <dgm:prSet loTypeId="urn:microsoft.com/office/officeart/2005/8/layout/radial6" loCatId="cycle" qsTypeId="urn:microsoft.com/office/officeart/2005/8/quickstyle/simple1" qsCatId="simple" csTypeId="urn:microsoft.com/office/officeart/2005/8/colors/accent4_2" csCatId="accent4" phldr="1"/>
      <dgm:spPr/>
      <dgm:t>
        <a:bodyPr/>
        <a:lstStyle/>
        <a:p>
          <a:endParaRPr lang="de-DE"/>
        </a:p>
      </dgm:t>
    </dgm:pt>
    <dgm:pt modelId="{1D329B4B-005D-4D6E-8527-E6466C818B13}">
      <dgm:prSet phldrT="[Text]" custT="1"/>
      <dgm:spPr/>
      <dgm:t>
        <a:bodyPr/>
        <a:lstStyle/>
        <a:p>
          <a:r>
            <a:rPr lang="de-DE" sz="1200" b="1">
              <a:latin typeface="Raleway Medium" pitchFamily="2" charset="0"/>
            </a:rPr>
            <a:t>Activity</a:t>
          </a:r>
          <a:br>
            <a:rPr lang="de-DE" sz="1200" b="1">
              <a:latin typeface="Raleway Medium" pitchFamily="2" charset="0"/>
            </a:rPr>
          </a:br>
          <a:r>
            <a:rPr lang="de-DE" sz="1200" b="1">
              <a:latin typeface="Raleway Medium" pitchFamily="2" charset="0"/>
            </a:rPr>
            <a:t>Score</a:t>
          </a:r>
          <a:endParaRPr lang="de-DE" sz="1200" b="1" dirty="0">
            <a:latin typeface="Raleway Medium" pitchFamily="2" charset="0"/>
          </a:endParaRPr>
        </a:p>
      </dgm:t>
    </dgm:pt>
    <dgm:pt modelId="{0DFC3E11-ED7E-4002-B590-443BC79FCF29}" type="parTrans" cxnId="{2ABCEA7B-CC8F-4D14-B131-148EF5262AC0}">
      <dgm:prSet/>
      <dgm:spPr/>
      <dgm:t>
        <a:bodyPr/>
        <a:lstStyle/>
        <a:p>
          <a:endParaRPr lang="de-DE" sz="1200">
            <a:solidFill>
              <a:schemeClr val="tx2">
                <a:lumMod val="50000"/>
              </a:schemeClr>
            </a:solidFill>
            <a:latin typeface="Raleway Medium" pitchFamily="2" charset="0"/>
          </a:endParaRPr>
        </a:p>
      </dgm:t>
    </dgm:pt>
    <dgm:pt modelId="{54822443-6091-4504-BACF-BE7A7E776D38}" type="sibTrans" cxnId="{2ABCEA7B-CC8F-4D14-B131-148EF5262AC0}">
      <dgm:prSet/>
      <dgm:spPr/>
      <dgm:t>
        <a:bodyPr/>
        <a:lstStyle/>
        <a:p>
          <a:endParaRPr lang="de-DE" sz="1200">
            <a:solidFill>
              <a:schemeClr val="tx2">
                <a:lumMod val="50000"/>
              </a:schemeClr>
            </a:solidFill>
            <a:latin typeface="Raleway Medium" pitchFamily="2" charset="0"/>
          </a:endParaRPr>
        </a:p>
      </dgm:t>
    </dgm:pt>
    <dgm:pt modelId="{81D64939-949B-4D07-93A5-C79C952BD608}">
      <dgm:prSet phldrT="[Text]" custT="1"/>
      <dgm:spPr/>
      <dgm:t>
        <a:bodyPr/>
        <a:lstStyle/>
        <a:p>
          <a:r>
            <a:rPr lang="de-DE" sz="1200" b="1">
              <a:latin typeface="Raleway Medium" pitchFamily="2" charset="0"/>
            </a:rPr>
            <a:t>Kraft- &amp; Beweg-lichkeit</a:t>
          </a:r>
          <a:endParaRPr lang="de-DE" sz="1200" b="1" dirty="0">
            <a:latin typeface="Raleway Medium" pitchFamily="2" charset="0"/>
          </a:endParaRPr>
        </a:p>
      </dgm:t>
    </dgm:pt>
    <dgm:pt modelId="{0C0F2196-870D-4FB1-8DA9-2F252269C5CB}" type="parTrans" cxnId="{5F2D0622-3506-401A-8216-4B0AB4168E5E}">
      <dgm:prSet/>
      <dgm:spPr/>
      <dgm:t>
        <a:bodyPr/>
        <a:lstStyle/>
        <a:p>
          <a:endParaRPr lang="de-DE" sz="1200">
            <a:solidFill>
              <a:schemeClr val="tx2">
                <a:lumMod val="50000"/>
              </a:schemeClr>
            </a:solidFill>
            <a:latin typeface="Raleway Medium" pitchFamily="2" charset="0"/>
          </a:endParaRPr>
        </a:p>
      </dgm:t>
    </dgm:pt>
    <dgm:pt modelId="{FA56F925-9FF3-4060-BAB4-CDD1BCE8B261}" type="sibTrans" cxnId="{5F2D0622-3506-401A-8216-4B0AB4168E5E}">
      <dgm:prSet/>
      <dgm:spPr/>
      <dgm:t>
        <a:bodyPr/>
        <a:lstStyle/>
        <a:p>
          <a:endParaRPr lang="de-DE" sz="1200">
            <a:solidFill>
              <a:schemeClr val="tx2">
                <a:lumMod val="50000"/>
              </a:schemeClr>
            </a:solidFill>
            <a:latin typeface="Raleway Medium" pitchFamily="2" charset="0"/>
          </a:endParaRPr>
        </a:p>
      </dgm:t>
    </dgm:pt>
    <dgm:pt modelId="{6E5CF0DB-2F49-4C05-85CE-D3D7082A5A08}">
      <dgm:prSet phldrT="[Text]" custT="1"/>
      <dgm:spPr/>
      <dgm:t>
        <a:bodyPr/>
        <a:lstStyle/>
        <a:p>
          <a:r>
            <a:rPr lang="de-DE" sz="1200" b="1">
              <a:latin typeface="Raleway Medium" pitchFamily="2" charset="0"/>
            </a:rPr>
            <a:t>Obst und Gemüse-verzehr</a:t>
          </a:r>
          <a:endParaRPr lang="de-DE" sz="1200" b="1" dirty="0">
            <a:latin typeface="Raleway Medium" pitchFamily="2" charset="0"/>
          </a:endParaRPr>
        </a:p>
      </dgm:t>
    </dgm:pt>
    <dgm:pt modelId="{4E0D9A8F-A043-4BF4-95C6-8EB5ED587C2D}" type="parTrans" cxnId="{6F3C7409-9BC5-4FDE-9BD6-77AE07B9C24C}">
      <dgm:prSet/>
      <dgm:spPr/>
      <dgm:t>
        <a:bodyPr/>
        <a:lstStyle/>
        <a:p>
          <a:endParaRPr lang="de-DE" sz="1200">
            <a:solidFill>
              <a:schemeClr val="tx2">
                <a:lumMod val="50000"/>
              </a:schemeClr>
            </a:solidFill>
            <a:latin typeface="Raleway Medium" pitchFamily="2" charset="0"/>
          </a:endParaRPr>
        </a:p>
      </dgm:t>
    </dgm:pt>
    <dgm:pt modelId="{6A49A950-CAE8-482B-AF46-A955B6F85348}" type="sibTrans" cxnId="{6F3C7409-9BC5-4FDE-9BD6-77AE07B9C24C}">
      <dgm:prSet/>
      <dgm:spPr/>
      <dgm:t>
        <a:bodyPr/>
        <a:lstStyle/>
        <a:p>
          <a:endParaRPr lang="de-DE" sz="1200">
            <a:solidFill>
              <a:schemeClr val="tx2">
                <a:lumMod val="50000"/>
              </a:schemeClr>
            </a:solidFill>
            <a:latin typeface="Raleway Medium" pitchFamily="2" charset="0"/>
          </a:endParaRPr>
        </a:p>
      </dgm:t>
    </dgm:pt>
    <dgm:pt modelId="{CAD04B92-C83A-4AB9-9B5F-1606F266BC8D}">
      <dgm:prSet phldrT="[Text]" custT="1"/>
      <dgm:spPr/>
      <dgm:t>
        <a:bodyPr/>
        <a:lstStyle/>
        <a:p>
          <a:r>
            <a:rPr lang="de-DE" sz="1200" b="1">
              <a:latin typeface="Raleway Medium" pitchFamily="2" charset="0"/>
            </a:rPr>
            <a:t>Alkohol-konsum</a:t>
          </a:r>
          <a:endParaRPr lang="de-DE" sz="1200" b="1" dirty="0">
            <a:latin typeface="Raleway Medium" pitchFamily="2" charset="0"/>
          </a:endParaRPr>
        </a:p>
      </dgm:t>
    </dgm:pt>
    <dgm:pt modelId="{79574ADA-EE04-4D62-9D9E-20D199B8C1C7}" type="parTrans" cxnId="{EB6C548F-A8D0-46B7-8964-2E90DC8F2D76}">
      <dgm:prSet/>
      <dgm:spPr/>
      <dgm:t>
        <a:bodyPr/>
        <a:lstStyle/>
        <a:p>
          <a:endParaRPr lang="de-DE" sz="1200">
            <a:solidFill>
              <a:schemeClr val="tx2">
                <a:lumMod val="50000"/>
              </a:schemeClr>
            </a:solidFill>
            <a:latin typeface="Raleway Medium" pitchFamily="2" charset="0"/>
          </a:endParaRPr>
        </a:p>
      </dgm:t>
    </dgm:pt>
    <dgm:pt modelId="{EFBC79CB-9AF5-415E-B976-495982B67A97}" type="sibTrans" cxnId="{EB6C548F-A8D0-46B7-8964-2E90DC8F2D76}">
      <dgm:prSet/>
      <dgm:spPr/>
      <dgm:t>
        <a:bodyPr/>
        <a:lstStyle/>
        <a:p>
          <a:endParaRPr lang="de-DE" sz="1200">
            <a:solidFill>
              <a:schemeClr val="tx2">
                <a:lumMod val="50000"/>
              </a:schemeClr>
            </a:solidFill>
            <a:latin typeface="Raleway Medium" pitchFamily="2" charset="0"/>
          </a:endParaRPr>
        </a:p>
      </dgm:t>
    </dgm:pt>
    <dgm:pt modelId="{BA02FC8A-0CFA-4E22-B929-864DCAA1CD56}">
      <dgm:prSet phldrT="[Text]" custT="1"/>
      <dgm:spPr/>
      <dgm:t>
        <a:bodyPr lIns="0" tIns="0" rIns="0" bIns="0"/>
        <a:lstStyle/>
        <a:p>
          <a:r>
            <a:rPr lang="de-DE" sz="1200" b="1">
              <a:latin typeface="Raleway Medium" pitchFamily="2" charset="0"/>
            </a:rPr>
            <a:t>Nikotin-konsum</a:t>
          </a:r>
          <a:endParaRPr lang="de-DE" sz="1200" b="1" dirty="0">
            <a:latin typeface="Raleway Medium" pitchFamily="2" charset="0"/>
          </a:endParaRPr>
        </a:p>
      </dgm:t>
    </dgm:pt>
    <dgm:pt modelId="{C7C74D19-E55A-412D-9DBC-F5F19197AF88}" type="parTrans" cxnId="{DDCD3DEE-AE7E-44DE-82F2-DDC861984216}">
      <dgm:prSet/>
      <dgm:spPr/>
      <dgm:t>
        <a:bodyPr/>
        <a:lstStyle/>
        <a:p>
          <a:endParaRPr lang="de-DE" sz="1200">
            <a:solidFill>
              <a:schemeClr val="tx2">
                <a:lumMod val="50000"/>
              </a:schemeClr>
            </a:solidFill>
            <a:latin typeface="Raleway Medium" pitchFamily="2" charset="0"/>
          </a:endParaRPr>
        </a:p>
      </dgm:t>
    </dgm:pt>
    <dgm:pt modelId="{87BE43D6-C7F4-40B9-99B1-DE1F9ED1E25E}" type="sibTrans" cxnId="{DDCD3DEE-AE7E-44DE-82F2-DDC861984216}">
      <dgm:prSet/>
      <dgm:spPr/>
      <dgm:t>
        <a:bodyPr/>
        <a:lstStyle/>
        <a:p>
          <a:endParaRPr lang="de-DE" sz="1200">
            <a:solidFill>
              <a:schemeClr val="tx2">
                <a:lumMod val="50000"/>
              </a:schemeClr>
            </a:solidFill>
            <a:latin typeface="Raleway Medium" pitchFamily="2" charset="0"/>
          </a:endParaRPr>
        </a:p>
      </dgm:t>
    </dgm:pt>
    <dgm:pt modelId="{64B4016A-A903-42A3-8848-43FA7445594B}">
      <dgm:prSet phldrT="[Text]" custT="1"/>
      <dgm:spPr/>
      <dgm:t>
        <a:bodyPr/>
        <a:lstStyle/>
        <a:p>
          <a:r>
            <a:rPr lang="de-DE" sz="1200" b="1">
              <a:latin typeface="Raleway Medium" pitchFamily="2" charset="0"/>
            </a:rPr>
            <a:t>Erhol-ungs-fähigkeit</a:t>
          </a:r>
          <a:endParaRPr lang="de-DE" sz="1200" b="1" dirty="0">
            <a:latin typeface="Raleway Medium" pitchFamily="2" charset="0"/>
          </a:endParaRPr>
        </a:p>
      </dgm:t>
    </dgm:pt>
    <dgm:pt modelId="{660E9C08-0251-4B05-A500-DA8CA94DE571}" type="parTrans" cxnId="{2B95000C-CC1C-4B38-9193-6AAD0E6AAF68}">
      <dgm:prSet/>
      <dgm:spPr/>
      <dgm:t>
        <a:bodyPr/>
        <a:lstStyle/>
        <a:p>
          <a:endParaRPr lang="de-DE" sz="1200">
            <a:solidFill>
              <a:schemeClr val="tx2">
                <a:lumMod val="50000"/>
              </a:schemeClr>
            </a:solidFill>
            <a:latin typeface="Raleway Medium" pitchFamily="2" charset="0"/>
          </a:endParaRPr>
        </a:p>
      </dgm:t>
    </dgm:pt>
    <dgm:pt modelId="{3AF2377D-2A95-4553-A3DD-255E8D29727C}" type="sibTrans" cxnId="{2B95000C-CC1C-4B38-9193-6AAD0E6AAF68}">
      <dgm:prSet/>
      <dgm:spPr/>
      <dgm:t>
        <a:bodyPr/>
        <a:lstStyle/>
        <a:p>
          <a:endParaRPr lang="de-DE" sz="1200">
            <a:solidFill>
              <a:schemeClr val="tx2">
                <a:lumMod val="50000"/>
              </a:schemeClr>
            </a:solidFill>
            <a:latin typeface="Raleway Medium" pitchFamily="2" charset="0"/>
          </a:endParaRPr>
        </a:p>
      </dgm:t>
    </dgm:pt>
    <dgm:pt modelId="{144CF585-8769-44D8-8B70-4663FA9F4147}">
      <dgm:prSet phldrT="[Text]" custT="1"/>
      <dgm:spPr/>
      <dgm:t>
        <a:bodyPr/>
        <a:lstStyle/>
        <a:p>
          <a:r>
            <a:rPr lang="de-DE" sz="1200" b="1">
              <a:latin typeface="Raleway Medium" pitchFamily="2" charset="0"/>
            </a:rPr>
            <a:t>Work-Life-Balance</a:t>
          </a:r>
          <a:endParaRPr lang="de-DE" sz="1200" b="1" dirty="0">
            <a:latin typeface="Raleway Medium" pitchFamily="2" charset="0"/>
          </a:endParaRPr>
        </a:p>
      </dgm:t>
    </dgm:pt>
    <dgm:pt modelId="{350FB575-6B10-4F72-B24C-90AF34FE383E}" type="parTrans" cxnId="{8372239D-3037-4CE9-8202-7EE564ADED01}">
      <dgm:prSet/>
      <dgm:spPr/>
      <dgm:t>
        <a:bodyPr/>
        <a:lstStyle/>
        <a:p>
          <a:endParaRPr lang="de-DE" sz="1200">
            <a:solidFill>
              <a:schemeClr val="tx2">
                <a:lumMod val="50000"/>
              </a:schemeClr>
            </a:solidFill>
            <a:latin typeface="Raleway Medium" pitchFamily="2" charset="0"/>
          </a:endParaRPr>
        </a:p>
      </dgm:t>
    </dgm:pt>
    <dgm:pt modelId="{9969C5C7-F636-4982-B1DA-8791FB6EAB3C}" type="sibTrans" cxnId="{8372239D-3037-4CE9-8202-7EE564ADED01}">
      <dgm:prSet/>
      <dgm:spPr/>
      <dgm:t>
        <a:bodyPr/>
        <a:lstStyle/>
        <a:p>
          <a:endParaRPr lang="de-DE" sz="1200">
            <a:solidFill>
              <a:schemeClr val="tx2">
                <a:lumMod val="50000"/>
              </a:schemeClr>
            </a:solidFill>
            <a:latin typeface="Raleway Medium" pitchFamily="2" charset="0"/>
          </a:endParaRPr>
        </a:p>
      </dgm:t>
    </dgm:pt>
    <dgm:pt modelId="{126D6465-5DAB-4FBD-AA00-A4DFC9983424}">
      <dgm:prSet phldrT="[Text]" custT="1"/>
      <dgm:spPr/>
      <dgm:t>
        <a:bodyPr/>
        <a:lstStyle/>
        <a:p>
          <a:r>
            <a:rPr lang="de-DE" sz="1200" b="1">
              <a:latin typeface="Raleway Medium" pitchFamily="2" charset="0"/>
            </a:rPr>
            <a:t>Acht-samkeit</a:t>
          </a:r>
          <a:endParaRPr lang="de-DE" sz="1200" b="1" dirty="0">
            <a:latin typeface="Raleway Medium" pitchFamily="2" charset="0"/>
          </a:endParaRPr>
        </a:p>
      </dgm:t>
    </dgm:pt>
    <dgm:pt modelId="{0313FA40-ADAC-4A78-9EBA-DB78D09463E5}" type="parTrans" cxnId="{74A768FC-5CA5-4EB8-AB4D-500E06B612AD}">
      <dgm:prSet/>
      <dgm:spPr/>
      <dgm:t>
        <a:bodyPr/>
        <a:lstStyle/>
        <a:p>
          <a:endParaRPr lang="de-DE" sz="1200">
            <a:solidFill>
              <a:schemeClr val="tx2">
                <a:lumMod val="50000"/>
              </a:schemeClr>
            </a:solidFill>
            <a:latin typeface="Raleway Medium" pitchFamily="2" charset="0"/>
          </a:endParaRPr>
        </a:p>
      </dgm:t>
    </dgm:pt>
    <dgm:pt modelId="{6E2EAFE9-93C4-4F3E-80EA-1F7CFA1C2EF1}" type="sibTrans" cxnId="{74A768FC-5CA5-4EB8-AB4D-500E06B612AD}">
      <dgm:prSet/>
      <dgm:spPr/>
      <dgm:t>
        <a:bodyPr/>
        <a:lstStyle/>
        <a:p>
          <a:endParaRPr lang="de-DE" sz="1200">
            <a:solidFill>
              <a:schemeClr val="tx2">
                <a:lumMod val="50000"/>
              </a:schemeClr>
            </a:solidFill>
            <a:latin typeface="Raleway Medium" pitchFamily="2" charset="0"/>
          </a:endParaRPr>
        </a:p>
      </dgm:t>
    </dgm:pt>
    <dgm:pt modelId="{3497EAE7-CF09-43DD-B634-DD6BB8D1B60C}">
      <dgm:prSet phldrT="[Text]" custT="1"/>
      <dgm:spPr/>
      <dgm:t>
        <a:bodyPr/>
        <a:lstStyle/>
        <a:p>
          <a:r>
            <a:rPr lang="de-DE" sz="1200" b="1">
              <a:latin typeface="Raleway Medium" pitchFamily="2" charset="0"/>
            </a:rPr>
            <a:t>BMI</a:t>
          </a:r>
          <a:endParaRPr lang="de-DE" sz="1200" b="1" dirty="0">
            <a:latin typeface="Raleway Medium" pitchFamily="2" charset="0"/>
          </a:endParaRPr>
        </a:p>
      </dgm:t>
    </dgm:pt>
    <dgm:pt modelId="{5235CEC1-300D-41C2-B78C-DFE4FB8A9AB2}" type="parTrans" cxnId="{F3700EDE-C804-49F3-B9E9-561733EEF21E}">
      <dgm:prSet/>
      <dgm:spPr/>
      <dgm:t>
        <a:bodyPr/>
        <a:lstStyle/>
        <a:p>
          <a:endParaRPr lang="de-DE" sz="1200">
            <a:solidFill>
              <a:schemeClr val="tx2">
                <a:lumMod val="50000"/>
              </a:schemeClr>
            </a:solidFill>
            <a:latin typeface="Raleway Medium" pitchFamily="2" charset="0"/>
          </a:endParaRPr>
        </a:p>
      </dgm:t>
    </dgm:pt>
    <dgm:pt modelId="{43B8C70D-283B-42B6-8189-0B9B86151B1D}" type="sibTrans" cxnId="{F3700EDE-C804-49F3-B9E9-561733EEF21E}">
      <dgm:prSet/>
      <dgm:spPr/>
      <dgm:t>
        <a:bodyPr/>
        <a:lstStyle/>
        <a:p>
          <a:endParaRPr lang="de-DE" sz="1200">
            <a:solidFill>
              <a:schemeClr val="tx2">
                <a:lumMod val="50000"/>
              </a:schemeClr>
            </a:solidFill>
            <a:latin typeface="Raleway Medium" pitchFamily="2" charset="0"/>
          </a:endParaRPr>
        </a:p>
      </dgm:t>
    </dgm:pt>
    <dgm:pt modelId="{B1EF2173-4EE9-401F-BD90-3BDC3470AE5F}">
      <dgm:prSet phldrT="[Text]" custT="1"/>
      <dgm:spPr/>
      <dgm:t>
        <a:bodyPr/>
        <a:lstStyle/>
        <a:p>
          <a:r>
            <a:rPr lang="de-DE" sz="1200" b="1">
              <a:latin typeface="Raleway Medium" pitchFamily="2" charset="0"/>
            </a:rPr>
            <a:t>Ausdauer-sport</a:t>
          </a:r>
          <a:endParaRPr lang="de-DE" sz="1200" b="1" dirty="0">
            <a:latin typeface="Raleway Medium" pitchFamily="2" charset="0"/>
          </a:endParaRPr>
        </a:p>
      </dgm:t>
    </dgm:pt>
    <dgm:pt modelId="{DDCA8538-D97C-40D8-AC85-BEBFB32F5D83}" type="parTrans" cxnId="{F6AD564A-50EA-47B1-9039-3B22A35A5FD4}">
      <dgm:prSet/>
      <dgm:spPr/>
      <dgm:t>
        <a:bodyPr/>
        <a:lstStyle/>
        <a:p>
          <a:endParaRPr lang="de-DE" sz="1200">
            <a:solidFill>
              <a:schemeClr val="tx2">
                <a:lumMod val="50000"/>
              </a:schemeClr>
            </a:solidFill>
            <a:latin typeface="Raleway Medium" pitchFamily="2" charset="0"/>
          </a:endParaRPr>
        </a:p>
      </dgm:t>
    </dgm:pt>
    <dgm:pt modelId="{F2BB6282-3C84-45F5-B1CE-8F51F8F3E5C6}" type="sibTrans" cxnId="{F6AD564A-50EA-47B1-9039-3B22A35A5FD4}">
      <dgm:prSet/>
      <dgm:spPr/>
      <dgm:t>
        <a:bodyPr/>
        <a:lstStyle/>
        <a:p>
          <a:endParaRPr lang="de-DE" sz="1200">
            <a:solidFill>
              <a:schemeClr val="tx2">
                <a:lumMod val="50000"/>
              </a:schemeClr>
            </a:solidFill>
            <a:latin typeface="Raleway Medium" pitchFamily="2" charset="0"/>
          </a:endParaRPr>
        </a:p>
      </dgm:t>
    </dgm:pt>
    <dgm:pt modelId="{6A34A74F-E87D-4531-8211-8F5FD547F54C}" type="pres">
      <dgm:prSet presAssocID="{593EF213-A54C-4934-9944-8B5A5960873D}" presName="Name0" presStyleCnt="0">
        <dgm:presLayoutVars>
          <dgm:chMax val="1"/>
          <dgm:dir/>
          <dgm:animLvl val="ctr"/>
          <dgm:resizeHandles val="exact"/>
        </dgm:presLayoutVars>
      </dgm:prSet>
      <dgm:spPr/>
    </dgm:pt>
    <dgm:pt modelId="{FE5B7A3E-AA56-4168-B3DA-AF3245EBDFF6}" type="pres">
      <dgm:prSet presAssocID="{1D329B4B-005D-4D6E-8527-E6466C818B13}" presName="centerShape" presStyleLbl="node0" presStyleIdx="0" presStyleCnt="1" custScaleX="71140" custScaleY="70029" custLinFactNeighborX="-438" custLinFactNeighborY="-759"/>
      <dgm:spPr/>
    </dgm:pt>
    <dgm:pt modelId="{C6A629AC-FBFB-4D9F-A96B-E4CC952B1F87}" type="pres">
      <dgm:prSet presAssocID="{81D64939-949B-4D07-93A5-C79C952BD608}" presName="node" presStyleLbl="node1" presStyleIdx="0" presStyleCnt="9">
        <dgm:presLayoutVars>
          <dgm:bulletEnabled val="1"/>
        </dgm:presLayoutVars>
      </dgm:prSet>
      <dgm:spPr/>
    </dgm:pt>
    <dgm:pt modelId="{9A6315B7-D845-48C7-B360-8621F363748E}" type="pres">
      <dgm:prSet presAssocID="{81D64939-949B-4D07-93A5-C79C952BD608}" presName="dummy" presStyleCnt="0"/>
      <dgm:spPr/>
    </dgm:pt>
    <dgm:pt modelId="{A3C0C9C0-4B13-4C9C-A701-CEDA45D9B7BA}" type="pres">
      <dgm:prSet presAssocID="{FA56F925-9FF3-4060-BAB4-CDD1BCE8B261}" presName="sibTrans" presStyleLbl="sibTrans2D1" presStyleIdx="0" presStyleCnt="9"/>
      <dgm:spPr/>
    </dgm:pt>
    <dgm:pt modelId="{F86D6840-0BD2-45AC-A2D9-D8392978B9E9}" type="pres">
      <dgm:prSet presAssocID="{6E5CF0DB-2F49-4C05-85CE-D3D7082A5A08}" presName="node" presStyleLbl="node1" presStyleIdx="1" presStyleCnt="9">
        <dgm:presLayoutVars>
          <dgm:bulletEnabled val="1"/>
        </dgm:presLayoutVars>
      </dgm:prSet>
      <dgm:spPr/>
    </dgm:pt>
    <dgm:pt modelId="{F9632439-D462-4C34-ACD0-592213EFD4F2}" type="pres">
      <dgm:prSet presAssocID="{6E5CF0DB-2F49-4C05-85CE-D3D7082A5A08}" presName="dummy" presStyleCnt="0"/>
      <dgm:spPr/>
    </dgm:pt>
    <dgm:pt modelId="{B43C3A2F-95A7-4ACF-AD0C-F2B53CDBBD43}" type="pres">
      <dgm:prSet presAssocID="{6A49A950-CAE8-482B-AF46-A955B6F85348}" presName="sibTrans" presStyleLbl="sibTrans2D1" presStyleIdx="1" presStyleCnt="9"/>
      <dgm:spPr/>
    </dgm:pt>
    <dgm:pt modelId="{28B99848-2710-4EEF-8883-4BB823FD8E0A}" type="pres">
      <dgm:prSet presAssocID="{CAD04B92-C83A-4AB9-9B5F-1606F266BC8D}" presName="node" presStyleLbl="node1" presStyleIdx="2" presStyleCnt="9">
        <dgm:presLayoutVars>
          <dgm:bulletEnabled val="1"/>
        </dgm:presLayoutVars>
      </dgm:prSet>
      <dgm:spPr/>
    </dgm:pt>
    <dgm:pt modelId="{AF45F206-545C-40B3-A43D-67E6C69372A4}" type="pres">
      <dgm:prSet presAssocID="{CAD04B92-C83A-4AB9-9B5F-1606F266BC8D}" presName="dummy" presStyleCnt="0"/>
      <dgm:spPr/>
    </dgm:pt>
    <dgm:pt modelId="{4ADEEFFE-015F-485B-BCE0-BCC951F1B3B4}" type="pres">
      <dgm:prSet presAssocID="{EFBC79CB-9AF5-415E-B976-495982B67A97}" presName="sibTrans" presStyleLbl="sibTrans2D1" presStyleIdx="2" presStyleCnt="9"/>
      <dgm:spPr/>
    </dgm:pt>
    <dgm:pt modelId="{3D49E4AD-89F2-4EC0-946C-74E5CFA9BF6A}" type="pres">
      <dgm:prSet presAssocID="{BA02FC8A-0CFA-4E22-B929-864DCAA1CD56}" presName="node" presStyleLbl="node1" presStyleIdx="3" presStyleCnt="9">
        <dgm:presLayoutVars>
          <dgm:bulletEnabled val="1"/>
        </dgm:presLayoutVars>
      </dgm:prSet>
      <dgm:spPr/>
    </dgm:pt>
    <dgm:pt modelId="{0B44A887-2D8B-471B-B850-06B90EC27229}" type="pres">
      <dgm:prSet presAssocID="{BA02FC8A-0CFA-4E22-B929-864DCAA1CD56}" presName="dummy" presStyleCnt="0"/>
      <dgm:spPr/>
    </dgm:pt>
    <dgm:pt modelId="{D28D124D-04A1-4CE9-936A-93422B25686E}" type="pres">
      <dgm:prSet presAssocID="{87BE43D6-C7F4-40B9-99B1-DE1F9ED1E25E}" presName="sibTrans" presStyleLbl="sibTrans2D1" presStyleIdx="3" presStyleCnt="9"/>
      <dgm:spPr/>
    </dgm:pt>
    <dgm:pt modelId="{20DA5722-EEB4-4646-AA95-C0F0B2C68C57}" type="pres">
      <dgm:prSet presAssocID="{64B4016A-A903-42A3-8848-43FA7445594B}" presName="node" presStyleLbl="node1" presStyleIdx="4" presStyleCnt="9">
        <dgm:presLayoutVars>
          <dgm:bulletEnabled val="1"/>
        </dgm:presLayoutVars>
      </dgm:prSet>
      <dgm:spPr/>
    </dgm:pt>
    <dgm:pt modelId="{58CF36A0-82E2-4B4E-A42D-B47FDCF8F7F9}" type="pres">
      <dgm:prSet presAssocID="{64B4016A-A903-42A3-8848-43FA7445594B}" presName="dummy" presStyleCnt="0"/>
      <dgm:spPr/>
    </dgm:pt>
    <dgm:pt modelId="{CDFBD9D6-E02B-4E07-945A-3E9E8A9F0940}" type="pres">
      <dgm:prSet presAssocID="{3AF2377D-2A95-4553-A3DD-255E8D29727C}" presName="sibTrans" presStyleLbl="sibTrans2D1" presStyleIdx="4" presStyleCnt="9"/>
      <dgm:spPr/>
    </dgm:pt>
    <dgm:pt modelId="{1BE11BE1-3BB0-4B9E-B451-1E591DA33EE6}" type="pres">
      <dgm:prSet presAssocID="{144CF585-8769-44D8-8B70-4663FA9F4147}" presName="node" presStyleLbl="node1" presStyleIdx="5" presStyleCnt="9">
        <dgm:presLayoutVars>
          <dgm:bulletEnabled val="1"/>
        </dgm:presLayoutVars>
      </dgm:prSet>
      <dgm:spPr/>
    </dgm:pt>
    <dgm:pt modelId="{016B8E45-213D-4A2A-BEA6-E14D7BAED044}" type="pres">
      <dgm:prSet presAssocID="{144CF585-8769-44D8-8B70-4663FA9F4147}" presName="dummy" presStyleCnt="0"/>
      <dgm:spPr/>
    </dgm:pt>
    <dgm:pt modelId="{E4E315DC-4D8F-4BB3-A494-563A81495B2C}" type="pres">
      <dgm:prSet presAssocID="{9969C5C7-F636-4982-B1DA-8791FB6EAB3C}" presName="sibTrans" presStyleLbl="sibTrans2D1" presStyleIdx="5" presStyleCnt="9"/>
      <dgm:spPr/>
    </dgm:pt>
    <dgm:pt modelId="{3E1FA6D6-9F8A-428E-B2C8-9F3792AADBFF}" type="pres">
      <dgm:prSet presAssocID="{3497EAE7-CF09-43DD-B634-DD6BB8D1B60C}" presName="node" presStyleLbl="node1" presStyleIdx="6" presStyleCnt="9">
        <dgm:presLayoutVars>
          <dgm:bulletEnabled val="1"/>
        </dgm:presLayoutVars>
      </dgm:prSet>
      <dgm:spPr/>
    </dgm:pt>
    <dgm:pt modelId="{4EC877BF-DCB5-485E-AF43-DF4F8F5E7995}" type="pres">
      <dgm:prSet presAssocID="{3497EAE7-CF09-43DD-B634-DD6BB8D1B60C}" presName="dummy" presStyleCnt="0"/>
      <dgm:spPr/>
    </dgm:pt>
    <dgm:pt modelId="{D4C53F77-279A-4795-A6F1-4459C2B6FBEE}" type="pres">
      <dgm:prSet presAssocID="{43B8C70D-283B-42B6-8189-0B9B86151B1D}" presName="sibTrans" presStyleLbl="sibTrans2D1" presStyleIdx="6" presStyleCnt="9"/>
      <dgm:spPr/>
    </dgm:pt>
    <dgm:pt modelId="{1460618B-6E3B-47B9-8BD6-D8C34A194CBB}" type="pres">
      <dgm:prSet presAssocID="{B1EF2173-4EE9-401F-BD90-3BDC3470AE5F}" presName="node" presStyleLbl="node1" presStyleIdx="7" presStyleCnt="9">
        <dgm:presLayoutVars>
          <dgm:bulletEnabled val="1"/>
        </dgm:presLayoutVars>
      </dgm:prSet>
      <dgm:spPr/>
    </dgm:pt>
    <dgm:pt modelId="{385B1DB7-346F-46E4-913C-AEF7AC14EC69}" type="pres">
      <dgm:prSet presAssocID="{B1EF2173-4EE9-401F-BD90-3BDC3470AE5F}" presName="dummy" presStyleCnt="0"/>
      <dgm:spPr/>
    </dgm:pt>
    <dgm:pt modelId="{D44F9A5C-C8DC-4656-8A26-B63EF6D40046}" type="pres">
      <dgm:prSet presAssocID="{F2BB6282-3C84-45F5-B1CE-8F51F8F3E5C6}" presName="sibTrans" presStyleLbl="sibTrans2D1" presStyleIdx="7" presStyleCnt="9"/>
      <dgm:spPr/>
    </dgm:pt>
    <dgm:pt modelId="{5C81D517-426D-4F20-AE37-09E153D33C5A}" type="pres">
      <dgm:prSet presAssocID="{126D6465-5DAB-4FBD-AA00-A4DFC9983424}" presName="node" presStyleLbl="node1" presStyleIdx="8" presStyleCnt="9">
        <dgm:presLayoutVars>
          <dgm:bulletEnabled val="1"/>
        </dgm:presLayoutVars>
      </dgm:prSet>
      <dgm:spPr/>
    </dgm:pt>
    <dgm:pt modelId="{AD56B6B2-C74A-4F07-BC0B-4B9E3B4D742D}" type="pres">
      <dgm:prSet presAssocID="{126D6465-5DAB-4FBD-AA00-A4DFC9983424}" presName="dummy" presStyleCnt="0"/>
      <dgm:spPr/>
    </dgm:pt>
    <dgm:pt modelId="{9A098D2A-FE60-4F47-875D-569F4FE35B07}" type="pres">
      <dgm:prSet presAssocID="{6E2EAFE9-93C4-4F3E-80EA-1F7CFA1C2EF1}" presName="sibTrans" presStyleLbl="sibTrans2D1" presStyleIdx="8" presStyleCnt="9"/>
      <dgm:spPr/>
    </dgm:pt>
  </dgm:ptLst>
  <dgm:cxnLst>
    <dgm:cxn modelId="{52043401-35DB-4BB2-A57C-256625348347}" type="presOf" srcId="{6A49A950-CAE8-482B-AF46-A955B6F85348}" destId="{B43C3A2F-95A7-4ACF-AD0C-F2B53CDBBD43}" srcOrd="0" destOrd="0" presId="urn:microsoft.com/office/officeart/2005/8/layout/radial6"/>
    <dgm:cxn modelId="{6F3C7409-9BC5-4FDE-9BD6-77AE07B9C24C}" srcId="{1D329B4B-005D-4D6E-8527-E6466C818B13}" destId="{6E5CF0DB-2F49-4C05-85CE-D3D7082A5A08}" srcOrd="1" destOrd="0" parTransId="{4E0D9A8F-A043-4BF4-95C6-8EB5ED587C2D}" sibTransId="{6A49A950-CAE8-482B-AF46-A955B6F85348}"/>
    <dgm:cxn modelId="{2B95000C-CC1C-4B38-9193-6AAD0E6AAF68}" srcId="{1D329B4B-005D-4D6E-8527-E6466C818B13}" destId="{64B4016A-A903-42A3-8848-43FA7445594B}" srcOrd="4" destOrd="0" parTransId="{660E9C08-0251-4B05-A500-DA8CA94DE571}" sibTransId="{3AF2377D-2A95-4553-A3DD-255E8D29727C}"/>
    <dgm:cxn modelId="{D247D81C-CDFC-44F7-ABC1-E5C5880FA170}" type="presOf" srcId="{F2BB6282-3C84-45F5-B1CE-8F51F8F3E5C6}" destId="{D44F9A5C-C8DC-4656-8A26-B63EF6D40046}" srcOrd="0" destOrd="0" presId="urn:microsoft.com/office/officeart/2005/8/layout/radial6"/>
    <dgm:cxn modelId="{5F2D0622-3506-401A-8216-4B0AB4168E5E}" srcId="{1D329B4B-005D-4D6E-8527-E6466C818B13}" destId="{81D64939-949B-4D07-93A5-C79C952BD608}" srcOrd="0" destOrd="0" parTransId="{0C0F2196-870D-4FB1-8DA9-2F252269C5CB}" sibTransId="{FA56F925-9FF3-4060-BAB4-CDD1BCE8B261}"/>
    <dgm:cxn modelId="{B466742C-D71F-4E60-9BD1-1D9F97F792C6}" type="presOf" srcId="{6E5CF0DB-2F49-4C05-85CE-D3D7082A5A08}" destId="{F86D6840-0BD2-45AC-A2D9-D8392978B9E9}" srcOrd="0" destOrd="0" presId="urn:microsoft.com/office/officeart/2005/8/layout/radial6"/>
    <dgm:cxn modelId="{6D868648-6205-4258-BF8F-A2D1709D68EA}" type="presOf" srcId="{87BE43D6-C7F4-40B9-99B1-DE1F9ED1E25E}" destId="{D28D124D-04A1-4CE9-936A-93422B25686E}" srcOrd="0" destOrd="0" presId="urn:microsoft.com/office/officeart/2005/8/layout/radial6"/>
    <dgm:cxn modelId="{F6AD564A-50EA-47B1-9039-3B22A35A5FD4}" srcId="{1D329B4B-005D-4D6E-8527-E6466C818B13}" destId="{B1EF2173-4EE9-401F-BD90-3BDC3470AE5F}" srcOrd="7" destOrd="0" parTransId="{DDCA8538-D97C-40D8-AC85-BEBFB32F5D83}" sibTransId="{F2BB6282-3C84-45F5-B1CE-8F51F8F3E5C6}"/>
    <dgm:cxn modelId="{E71A444D-2A64-4438-9E90-ED00ADCC31C3}" type="presOf" srcId="{43B8C70D-283B-42B6-8189-0B9B86151B1D}" destId="{D4C53F77-279A-4795-A6F1-4459C2B6FBEE}" srcOrd="0" destOrd="0" presId="urn:microsoft.com/office/officeart/2005/8/layout/radial6"/>
    <dgm:cxn modelId="{CA12C154-8672-48CD-83A3-9ED4444E6C83}" type="presOf" srcId="{9969C5C7-F636-4982-B1DA-8791FB6EAB3C}" destId="{E4E315DC-4D8F-4BB3-A494-563A81495B2C}" srcOrd="0" destOrd="0" presId="urn:microsoft.com/office/officeart/2005/8/layout/radial6"/>
    <dgm:cxn modelId="{D7458157-A033-4572-9B5A-3DC6FF74A8CB}" type="presOf" srcId="{3AF2377D-2A95-4553-A3DD-255E8D29727C}" destId="{CDFBD9D6-E02B-4E07-945A-3E9E8A9F0940}" srcOrd="0" destOrd="0" presId="urn:microsoft.com/office/officeart/2005/8/layout/radial6"/>
    <dgm:cxn modelId="{2ABCEA7B-CC8F-4D14-B131-148EF5262AC0}" srcId="{593EF213-A54C-4934-9944-8B5A5960873D}" destId="{1D329B4B-005D-4D6E-8527-E6466C818B13}" srcOrd="0" destOrd="0" parTransId="{0DFC3E11-ED7E-4002-B590-443BC79FCF29}" sibTransId="{54822443-6091-4504-BACF-BE7A7E776D38}"/>
    <dgm:cxn modelId="{E817607D-2B6A-4DFE-91FC-0881C471DBC0}" type="presOf" srcId="{1D329B4B-005D-4D6E-8527-E6466C818B13}" destId="{FE5B7A3E-AA56-4168-B3DA-AF3245EBDFF6}" srcOrd="0" destOrd="0" presId="urn:microsoft.com/office/officeart/2005/8/layout/radial6"/>
    <dgm:cxn modelId="{C5AC227E-8662-4390-AD16-46760DCB499F}" type="presOf" srcId="{3497EAE7-CF09-43DD-B634-DD6BB8D1B60C}" destId="{3E1FA6D6-9F8A-428E-B2C8-9F3792AADBFF}" srcOrd="0" destOrd="0" presId="urn:microsoft.com/office/officeart/2005/8/layout/radial6"/>
    <dgm:cxn modelId="{D2788184-E6E1-40AC-A1E7-0A95A9906CDA}" type="presOf" srcId="{126D6465-5DAB-4FBD-AA00-A4DFC9983424}" destId="{5C81D517-426D-4F20-AE37-09E153D33C5A}" srcOrd="0" destOrd="0" presId="urn:microsoft.com/office/officeart/2005/8/layout/radial6"/>
    <dgm:cxn modelId="{EB6C548F-A8D0-46B7-8964-2E90DC8F2D76}" srcId="{1D329B4B-005D-4D6E-8527-E6466C818B13}" destId="{CAD04B92-C83A-4AB9-9B5F-1606F266BC8D}" srcOrd="2" destOrd="0" parTransId="{79574ADA-EE04-4D62-9D9E-20D199B8C1C7}" sibTransId="{EFBC79CB-9AF5-415E-B976-495982B67A97}"/>
    <dgm:cxn modelId="{8372239D-3037-4CE9-8202-7EE564ADED01}" srcId="{1D329B4B-005D-4D6E-8527-E6466C818B13}" destId="{144CF585-8769-44D8-8B70-4663FA9F4147}" srcOrd="5" destOrd="0" parTransId="{350FB575-6B10-4F72-B24C-90AF34FE383E}" sibTransId="{9969C5C7-F636-4982-B1DA-8791FB6EAB3C}"/>
    <dgm:cxn modelId="{6EFD06A3-8328-4C58-9BC4-685F4BE63A70}" type="presOf" srcId="{B1EF2173-4EE9-401F-BD90-3BDC3470AE5F}" destId="{1460618B-6E3B-47B9-8BD6-D8C34A194CBB}" srcOrd="0" destOrd="0" presId="urn:microsoft.com/office/officeart/2005/8/layout/radial6"/>
    <dgm:cxn modelId="{730DADAC-8395-4033-BC53-68DAB906D08A}" type="presOf" srcId="{81D64939-949B-4D07-93A5-C79C952BD608}" destId="{C6A629AC-FBFB-4D9F-A96B-E4CC952B1F87}" srcOrd="0" destOrd="0" presId="urn:microsoft.com/office/officeart/2005/8/layout/radial6"/>
    <dgm:cxn modelId="{C41BEABA-D168-4FC0-817C-27BDCB1DA341}" type="presOf" srcId="{144CF585-8769-44D8-8B70-4663FA9F4147}" destId="{1BE11BE1-3BB0-4B9E-B451-1E591DA33EE6}" srcOrd="0" destOrd="0" presId="urn:microsoft.com/office/officeart/2005/8/layout/radial6"/>
    <dgm:cxn modelId="{7AB876BB-FDBC-4A1C-9174-1B75F899C2AE}" type="presOf" srcId="{64B4016A-A903-42A3-8848-43FA7445594B}" destId="{20DA5722-EEB4-4646-AA95-C0F0B2C68C57}" srcOrd="0" destOrd="0" presId="urn:microsoft.com/office/officeart/2005/8/layout/radial6"/>
    <dgm:cxn modelId="{E62166BF-A233-4BBA-B3BB-4A617ABD1CAB}" type="presOf" srcId="{EFBC79CB-9AF5-415E-B976-495982B67A97}" destId="{4ADEEFFE-015F-485B-BCE0-BCC951F1B3B4}" srcOrd="0" destOrd="0" presId="urn:microsoft.com/office/officeart/2005/8/layout/radial6"/>
    <dgm:cxn modelId="{9F52CAD5-8D4F-4B1E-938B-9CBC104DBA65}" type="presOf" srcId="{BA02FC8A-0CFA-4E22-B929-864DCAA1CD56}" destId="{3D49E4AD-89F2-4EC0-946C-74E5CFA9BF6A}" srcOrd="0" destOrd="0" presId="urn:microsoft.com/office/officeart/2005/8/layout/radial6"/>
    <dgm:cxn modelId="{A48BCDD6-84BA-4A86-8B3E-84840E97356E}" type="presOf" srcId="{6E2EAFE9-93C4-4F3E-80EA-1F7CFA1C2EF1}" destId="{9A098D2A-FE60-4F47-875D-569F4FE35B07}" srcOrd="0" destOrd="0" presId="urn:microsoft.com/office/officeart/2005/8/layout/radial6"/>
    <dgm:cxn modelId="{F3700EDE-C804-49F3-B9E9-561733EEF21E}" srcId="{1D329B4B-005D-4D6E-8527-E6466C818B13}" destId="{3497EAE7-CF09-43DD-B634-DD6BB8D1B60C}" srcOrd="6" destOrd="0" parTransId="{5235CEC1-300D-41C2-B78C-DFE4FB8A9AB2}" sibTransId="{43B8C70D-283B-42B6-8189-0B9B86151B1D}"/>
    <dgm:cxn modelId="{0B5C73EC-2954-4BF6-892E-E6D4A812E5AE}" type="presOf" srcId="{593EF213-A54C-4934-9944-8B5A5960873D}" destId="{6A34A74F-E87D-4531-8211-8F5FD547F54C}" srcOrd="0" destOrd="0" presId="urn:microsoft.com/office/officeart/2005/8/layout/radial6"/>
    <dgm:cxn modelId="{DDCD3DEE-AE7E-44DE-82F2-DDC861984216}" srcId="{1D329B4B-005D-4D6E-8527-E6466C818B13}" destId="{BA02FC8A-0CFA-4E22-B929-864DCAA1CD56}" srcOrd="3" destOrd="0" parTransId="{C7C74D19-E55A-412D-9DBC-F5F19197AF88}" sibTransId="{87BE43D6-C7F4-40B9-99B1-DE1F9ED1E25E}"/>
    <dgm:cxn modelId="{E76F67F5-DD54-46ED-8B87-4A5B1F75778C}" type="presOf" srcId="{FA56F925-9FF3-4060-BAB4-CDD1BCE8B261}" destId="{A3C0C9C0-4B13-4C9C-A701-CEDA45D9B7BA}" srcOrd="0" destOrd="0" presId="urn:microsoft.com/office/officeart/2005/8/layout/radial6"/>
    <dgm:cxn modelId="{E3E957F9-B4AE-4A31-9340-BC253E74270D}" type="presOf" srcId="{CAD04B92-C83A-4AB9-9B5F-1606F266BC8D}" destId="{28B99848-2710-4EEF-8883-4BB823FD8E0A}" srcOrd="0" destOrd="0" presId="urn:microsoft.com/office/officeart/2005/8/layout/radial6"/>
    <dgm:cxn modelId="{74A768FC-5CA5-4EB8-AB4D-500E06B612AD}" srcId="{1D329B4B-005D-4D6E-8527-E6466C818B13}" destId="{126D6465-5DAB-4FBD-AA00-A4DFC9983424}" srcOrd="8" destOrd="0" parTransId="{0313FA40-ADAC-4A78-9EBA-DB78D09463E5}" sibTransId="{6E2EAFE9-93C4-4F3E-80EA-1F7CFA1C2EF1}"/>
    <dgm:cxn modelId="{D118E6D0-8C14-477D-9800-2847CC9F1DF9}" type="presParOf" srcId="{6A34A74F-E87D-4531-8211-8F5FD547F54C}" destId="{FE5B7A3E-AA56-4168-B3DA-AF3245EBDFF6}" srcOrd="0" destOrd="0" presId="urn:microsoft.com/office/officeart/2005/8/layout/radial6"/>
    <dgm:cxn modelId="{960E4120-85F0-41C9-8446-AE881A1F893B}" type="presParOf" srcId="{6A34A74F-E87D-4531-8211-8F5FD547F54C}" destId="{C6A629AC-FBFB-4D9F-A96B-E4CC952B1F87}" srcOrd="1" destOrd="0" presId="urn:microsoft.com/office/officeart/2005/8/layout/radial6"/>
    <dgm:cxn modelId="{D3511569-7163-4C73-A299-819F5F07F90B}" type="presParOf" srcId="{6A34A74F-E87D-4531-8211-8F5FD547F54C}" destId="{9A6315B7-D845-48C7-B360-8621F363748E}" srcOrd="2" destOrd="0" presId="urn:microsoft.com/office/officeart/2005/8/layout/radial6"/>
    <dgm:cxn modelId="{B517C4B6-492F-4DE7-B234-E112BD0FA3BB}" type="presParOf" srcId="{6A34A74F-E87D-4531-8211-8F5FD547F54C}" destId="{A3C0C9C0-4B13-4C9C-A701-CEDA45D9B7BA}" srcOrd="3" destOrd="0" presId="urn:microsoft.com/office/officeart/2005/8/layout/radial6"/>
    <dgm:cxn modelId="{B64632D1-2DA0-4249-95D8-86D2CF70210C}" type="presParOf" srcId="{6A34A74F-E87D-4531-8211-8F5FD547F54C}" destId="{F86D6840-0BD2-45AC-A2D9-D8392978B9E9}" srcOrd="4" destOrd="0" presId="urn:microsoft.com/office/officeart/2005/8/layout/radial6"/>
    <dgm:cxn modelId="{1CE06B35-22E0-47EA-84A2-2BDAE73251E9}" type="presParOf" srcId="{6A34A74F-E87D-4531-8211-8F5FD547F54C}" destId="{F9632439-D462-4C34-ACD0-592213EFD4F2}" srcOrd="5" destOrd="0" presId="urn:microsoft.com/office/officeart/2005/8/layout/radial6"/>
    <dgm:cxn modelId="{404ED845-EA62-41A7-BF27-9243EE0D0DED}" type="presParOf" srcId="{6A34A74F-E87D-4531-8211-8F5FD547F54C}" destId="{B43C3A2F-95A7-4ACF-AD0C-F2B53CDBBD43}" srcOrd="6" destOrd="0" presId="urn:microsoft.com/office/officeart/2005/8/layout/radial6"/>
    <dgm:cxn modelId="{3FCFC322-9796-4CAF-817D-A0C386B76F36}" type="presParOf" srcId="{6A34A74F-E87D-4531-8211-8F5FD547F54C}" destId="{28B99848-2710-4EEF-8883-4BB823FD8E0A}" srcOrd="7" destOrd="0" presId="urn:microsoft.com/office/officeart/2005/8/layout/radial6"/>
    <dgm:cxn modelId="{4C816520-A715-455E-9BB6-E642011AE699}" type="presParOf" srcId="{6A34A74F-E87D-4531-8211-8F5FD547F54C}" destId="{AF45F206-545C-40B3-A43D-67E6C69372A4}" srcOrd="8" destOrd="0" presId="urn:microsoft.com/office/officeart/2005/8/layout/radial6"/>
    <dgm:cxn modelId="{9CEA2F55-DAEC-459B-AAC0-3024B8B09D2B}" type="presParOf" srcId="{6A34A74F-E87D-4531-8211-8F5FD547F54C}" destId="{4ADEEFFE-015F-485B-BCE0-BCC951F1B3B4}" srcOrd="9" destOrd="0" presId="urn:microsoft.com/office/officeart/2005/8/layout/radial6"/>
    <dgm:cxn modelId="{927E7353-7C49-4D50-B105-6785B4285937}" type="presParOf" srcId="{6A34A74F-E87D-4531-8211-8F5FD547F54C}" destId="{3D49E4AD-89F2-4EC0-946C-74E5CFA9BF6A}" srcOrd="10" destOrd="0" presId="urn:microsoft.com/office/officeart/2005/8/layout/radial6"/>
    <dgm:cxn modelId="{C23DB44C-77F8-434D-A159-0674700C9361}" type="presParOf" srcId="{6A34A74F-E87D-4531-8211-8F5FD547F54C}" destId="{0B44A887-2D8B-471B-B850-06B90EC27229}" srcOrd="11" destOrd="0" presId="urn:microsoft.com/office/officeart/2005/8/layout/radial6"/>
    <dgm:cxn modelId="{4B138020-3DA2-4A97-A564-805CE6AE8144}" type="presParOf" srcId="{6A34A74F-E87D-4531-8211-8F5FD547F54C}" destId="{D28D124D-04A1-4CE9-936A-93422B25686E}" srcOrd="12" destOrd="0" presId="urn:microsoft.com/office/officeart/2005/8/layout/radial6"/>
    <dgm:cxn modelId="{C0FFC9D9-DC4E-4D2A-8C7B-4E96955DD5D3}" type="presParOf" srcId="{6A34A74F-E87D-4531-8211-8F5FD547F54C}" destId="{20DA5722-EEB4-4646-AA95-C0F0B2C68C57}" srcOrd="13" destOrd="0" presId="urn:microsoft.com/office/officeart/2005/8/layout/radial6"/>
    <dgm:cxn modelId="{BF54F226-9775-4B6E-B63F-AE1922792642}" type="presParOf" srcId="{6A34A74F-E87D-4531-8211-8F5FD547F54C}" destId="{58CF36A0-82E2-4B4E-A42D-B47FDCF8F7F9}" srcOrd="14" destOrd="0" presId="urn:microsoft.com/office/officeart/2005/8/layout/radial6"/>
    <dgm:cxn modelId="{0C97E04C-E266-4266-84EE-B2213280E495}" type="presParOf" srcId="{6A34A74F-E87D-4531-8211-8F5FD547F54C}" destId="{CDFBD9D6-E02B-4E07-945A-3E9E8A9F0940}" srcOrd="15" destOrd="0" presId="urn:microsoft.com/office/officeart/2005/8/layout/radial6"/>
    <dgm:cxn modelId="{CB08E95D-A96E-4518-9B7D-7986BA992C31}" type="presParOf" srcId="{6A34A74F-E87D-4531-8211-8F5FD547F54C}" destId="{1BE11BE1-3BB0-4B9E-B451-1E591DA33EE6}" srcOrd="16" destOrd="0" presId="urn:microsoft.com/office/officeart/2005/8/layout/radial6"/>
    <dgm:cxn modelId="{BEF5F992-DF08-4669-90FD-03911BF2D774}" type="presParOf" srcId="{6A34A74F-E87D-4531-8211-8F5FD547F54C}" destId="{016B8E45-213D-4A2A-BEA6-E14D7BAED044}" srcOrd="17" destOrd="0" presId="urn:microsoft.com/office/officeart/2005/8/layout/radial6"/>
    <dgm:cxn modelId="{BCEBCC72-2050-4A91-82F9-B5A96C73A166}" type="presParOf" srcId="{6A34A74F-E87D-4531-8211-8F5FD547F54C}" destId="{E4E315DC-4D8F-4BB3-A494-563A81495B2C}" srcOrd="18" destOrd="0" presId="urn:microsoft.com/office/officeart/2005/8/layout/radial6"/>
    <dgm:cxn modelId="{33ED442E-DC82-491F-AC5D-B65233D620ED}" type="presParOf" srcId="{6A34A74F-E87D-4531-8211-8F5FD547F54C}" destId="{3E1FA6D6-9F8A-428E-B2C8-9F3792AADBFF}" srcOrd="19" destOrd="0" presId="urn:microsoft.com/office/officeart/2005/8/layout/radial6"/>
    <dgm:cxn modelId="{E652AAC8-1A62-4FB0-A773-B58306B98754}" type="presParOf" srcId="{6A34A74F-E87D-4531-8211-8F5FD547F54C}" destId="{4EC877BF-DCB5-485E-AF43-DF4F8F5E7995}" srcOrd="20" destOrd="0" presId="urn:microsoft.com/office/officeart/2005/8/layout/radial6"/>
    <dgm:cxn modelId="{68945904-CD54-4DB6-A031-843A252BC23D}" type="presParOf" srcId="{6A34A74F-E87D-4531-8211-8F5FD547F54C}" destId="{D4C53F77-279A-4795-A6F1-4459C2B6FBEE}" srcOrd="21" destOrd="0" presId="urn:microsoft.com/office/officeart/2005/8/layout/radial6"/>
    <dgm:cxn modelId="{B0245351-0C96-40E1-8C75-A6B867D5C6C1}" type="presParOf" srcId="{6A34A74F-E87D-4531-8211-8F5FD547F54C}" destId="{1460618B-6E3B-47B9-8BD6-D8C34A194CBB}" srcOrd="22" destOrd="0" presId="urn:microsoft.com/office/officeart/2005/8/layout/radial6"/>
    <dgm:cxn modelId="{94339EF8-8D77-4A3C-A294-C6C280B792D2}" type="presParOf" srcId="{6A34A74F-E87D-4531-8211-8F5FD547F54C}" destId="{385B1DB7-346F-46E4-913C-AEF7AC14EC69}" srcOrd="23" destOrd="0" presId="urn:microsoft.com/office/officeart/2005/8/layout/radial6"/>
    <dgm:cxn modelId="{5222883A-AA95-4F5B-BFE3-E4DB129566CC}" type="presParOf" srcId="{6A34A74F-E87D-4531-8211-8F5FD547F54C}" destId="{D44F9A5C-C8DC-4656-8A26-B63EF6D40046}" srcOrd="24" destOrd="0" presId="urn:microsoft.com/office/officeart/2005/8/layout/radial6"/>
    <dgm:cxn modelId="{DF5CA5EB-9646-4EFF-ADC2-04CDC54BE3D3}" type="presParOf" srcId="{6A34A74F-E87D-4531-8211-8F5FD547F54C}" destId="{5C81D517-426D-4F20-AE37-09E153D33C5A}" srcOrd="25" destOrd="0" presId="urn:microsoft.com/office/officeart/2005/8/layout/radial6"/>
    <dgm:cxn modelId="{26B53763-4AFA-4AA0-BD55-5C4F53A7B8E3}" type="presParOf" srcId="{6A34A74F-E87D-4531-8211-8F5FD547F54C}" destId="{AD56B6B2-C74A-4F07-BC0B-4B9E3B4D742D}" srcOrd="26" destOrd="0" presId="urn:microsoft.com/office/officeart/2005/8/layout/radial6"/>
    <dgm:cxn modelId="{51718894-72B0-4B0A-85D2-2CA372E575D4}" type="presParOf" srcId="{6A34A74F-E87D-4531-8211-8F5FD547F54C}" destId="{9A098D2A-FE60-4F47-875D-569F4FE35B07}" srcOrd="27"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E22994-DB0C-43FF-BAB3-8EF9B987D14F}" type="doc">
      <dgm:prSet loTypeId="urn:microsoft.com/office/officeart/2008/layout/PictureAccentList" loCatId="list" qsTypeId="urn:microsoft.com/office/officeart/2005/8/quickstyle/simple1" qsCatId="simple" csTypeId="urn:microsoft.com/office/officeart/2005/8/colors/accent4_2" csCatId="accent4" phldr="1"/>
      <dgm:spPr/>
      <dgm:t>
        <a:bodyPr/>
        <a:lstStyle/>
        <a:p>
          <a:endParaRPr lang="de-DE"/>
        </a:p>
      </dgm:t>
    </dgm:pt>
    <dgm:pt modelId="{BB335723-D711-47C9-BFB5-813D0F44928D}">
      <dgm:prSet phldrT="[Text]" custT="1"/>
      <dgm:spPr>
        <a:solidFill>
          <a:srgbClr val="BDCEE0"/>
        </a:solidFill>
        <a:ln>
          <a:noFill/>
        </a:ln>
      </dgm:spPr>
      <dgm:t>
        <a:bodyPr/>
        <a:lstStyle/>
        <a:p>
          <a:r>
            <a:rPr lang="de-DE" sz="1000" dirty="0">
              <a:solidFill>
                <a:srgbClr val="004785"/>
              </a:solidFill>
              <a:latin typeface="Hind" panose="02000000000000000000" pitchFamily="2" charset="77"/>
              <a:cs typeface="Hind" panose="02000000000000000000" pitchFamily="2" charset="77"/>
            </a:rPr>
            <a:t>Bei wenig Sportaktivitäten können Versicherte ihre Vitalität mit hoher Schlafqualität stabilisieren und leiden weniger unter zunehmenden Vitalitätsverlust als bei schlechtem Schlaf (</a:t>
          </a:r>
          <a:r>
            <a:rPr lang="de-DE" sz="1000" i="1" dirty="0">
              <a:solidFill>
                <a:srgbClr val="004785"/>
              </a:solidFill>
              <a:latin typeface="Hind" panose="02000000000000000000" pitchFamily="2" charset="77"/>
              <a:cs typeface="Hind" panose="02000000000000000000" pitchFamily="2" charset="77"/>
            </a:rPr>
            <a:t>B </a:t>
          </a:r>
          <a:r>
            <a:rPr lang="de-DE" sz="1000" i="0" dirty="0">
              <a:solidFill>
                <a:srgbClr val="004785"/>
              </a:solidFill>
              <a:latin typeface="Hind" panose="02000000000000000000" pitchFamily="2" charset="77"/>
              <a:cs typeface="Hind" panose="02000000000000000000" pitchFamily="2" charset="77"/>
            </a:rPr>
            <a:t>= .15**, </a:t>
          </a:r>
          <a:r>
            <a:rPr lang="de-DE" sz="1000" i="1" dirty="0">
              <a:solidFill>
                <a:srgbClr val="004785"/>
              </a:solidFill>
              <a:latin typeface="Hind" panose="02000000000000000000" pitchFamily="2" charset="77"/>
              <a:cs typeface="Hind" panose="02000000000000000000" pitchFamily="2" charset="77"/>
            </a:rPr>
            <a:t>SE </a:t>
          </a:r>
          <a:r>
            <a:rPr lang="de-DE" sz="1000" i="0" dirty="0">
              <a:solidFill>
                <a:srgbClr val="004785"/>
              </a:solidFill>
              <a:latin typeface="Hind" panose="02000000000000000000" pitchFamily="2" charset="77"/>
              <a:cs typeface="Hind" panose="02000000000000000000" pitchFamily="2" charset="77"/>
            </a:rPr>
            <a:t>= .02</a:t>
          </a:r>
          <a:r>
            <a:rPr lang="de-DE" sz="1000" dirty="0">
              <a:solidFill>
                <a:srgbClr val="004785"/>
              </a:solidFill>
              <a:latin typeface="Hind" panose="02000000000000000000" pitchFamily="2" charset="77"/>
              <a:cs typeface="Hind" panose="02000000000000000000" pitchFamily="2" charset="77"/>
            </a:rPr>
            <a:t>).</a:t>
          </a:r>
        </a:p>
      </dgm:t>
    </dgm:pt>
    <dgm:pt modelId="{1AAFA43A-7FBC-4B56-90BC-C3D3C956FDE2}" type="parTrans" cxnId="{FECA8FD3-08CC-48AB-8473-1FFCC4F070B9}">
      <dgm:prSet/>
      <dgm:spPr/>
      <dgm:t>
        <a:bodyPr/>
        <a:lstStyle/>
        <a:p>
          <a:endParaRPr lang="de-DE">
            <a:solidFill>
              <a:schemeClr val="tx1"/>
            </a:solidFill>
            <a:latin typeface="Raleway Medium" pitchFamily="2" charset="0"/>
          </a:endParaRPr>
        </a:p>
      </dgm:t>
    </dgm:pt>
    <dgm:pt modelId="{5CCFBDBE-3909-481F-A554-669693BFCD65}" type="sibTrans" cxnId="{FECA8FD3-08CC-48AB-8473-1FFCC4F070B9}">
      <dgm:prSet/>
      <dgm:spPr/>
      <dgm:t>
        <a:bodyPr/>
        <a:lstStyle/>
        <a:p>
          <a:endParaRPr lang="de-DE">
            <a:solidFill>
              <a:schemeClr val="tx1"/>
            </a:solidFill>
            <a:latin typeface="Raleway Medium" pitchFamily="2" charset="0"/>
          </a:endParaRPr>
        </a:p>
      </dgm:t>
    </dgm:pt>
    <dgm:pt modelId="{6AF0DFF9-BAA7-43AA-A211-2164DDF34D57}">
      <dgm:prSet phldrT="[Text]" custT="1"/>
      <dgm:spPr>
        <a:solidFill>
          <a:srgbClr val="BDCEE0"/>
        </a:solidFill>
        <a:ln>
          <a:noFill/>
        </a:ln>
      </dgm:spPr>
      <dgm:t>
        <a:bodyPr/>
        <a:lstStyle/>
        <a:p>
          <a:r>
            <a:rPr lang="de-DE" sz="1600" dirty="0">
              <a:solidFill>
                <a:srgbClr val="004785"/>
              </a:solidFill>
              <a:latin typeface="Hind" panose="02000000000000000000" pitchFamily="2" charset="77"/>
              <a:cs typeface="Hind" panose="02000000000000000000" pitchFamily="2" charset="77"/>
            </a:rPr>
            <a:t>Schlafqualität als stabilisierender Einflussfaktor bei wenig Sportaktivitäten  </a:t>
          </a:r>
        </a:p>
      </dgm:t>
    </dgm:pt>
    <dgm:pt modelId="{1F2F3A9B-A20E-48F8-9DAA-F4735C6B4BFA}" type="sibTrans" cxnId="{63C8642D-0A72-4D8B-98AD-80A5D9547C66}">
      <dgm:prSet/>
      <dgm:spPr/>
      <dgm:t>
        <a:bodyPr/>
        <a:lstStyle/>
        <a:p>
          <a:endParaRPr lang="de-DE">
            <a:solidFill>
              <a:schemeClr val="tx1"/>
            </a:solidFill>
            <a:latin typeface="Raleway Medium" pitchFamily="2" charset="0"/>
          </a:endParaRPr>
        </a:p>
      </dgm:t>
    </dgm:pt>
    <dgm:pt modelId="{6FF4DB1F-691A-448B-8D60-F1AE26FEDFCD}" type="parTrans" cxnId="{63C8642D-0A72-4D8B-98AD-80A5D9547C66}">
      <dgm:prSet/>
      <dgm:spPr/>
      <dgm:t>
        <a:bodyPr/>
        <a:lstStyle/>
        <a:p>
          <a:endParaRPr lang="de-DE">
            <a:solidFill>
              <a:schemeClr val="tx1"/>
            </a:solidFill>
            <a:latin typeface="Raleway Medium" pitchFamily="2" charset="0"/>
          </a:endParaRPr>
        </a:p>
      </dgm:t>
    </dgm:pt>
    <dgm:pt modelId="{55EF7856-DA1E-41D3-A2D9-381FC1A837C4}">
      <dgm:prSet phldrT="[Text]" custT="1"/>
      <dgm:spPr>
        <a:solidFill>
          <a:srgbClr val="BDCEE0"/>
        </a:solidFill>
        <a:ln>
          <a:noFill/>
        </a:ln>
      </dgm:spPr>
      <dgm:t>
        <a:bodyPr/>
        <a:lstStyle/>
        <a:p>
          <a:r>
            <a:rPr lang="de-DE" sz="1000" dirty="0">
              <a:solidFill>
                <a:srgbClr val="004785"/>
              </a:solidFill>
              <a:latin typeface="Hind" panose="02000000000000000000" pitchFamily="2" charset="77"/>
              <a:cs typeface="Hind" panose="02000000000000000000" pitchFamily="2" charset="77"/>
            </a:rPr>
            <a:t> Zwar steigt die Vitalität mit zunehmenden Sportaktivitäten an (selbst bei geringer Schlafqualität) (</a:t>
          </a:r>
          <a:r>
            <a:rPr lang="de-DE" sz="1000" i="1" dirty="0">
              <a:solidFill>
                <a:srgbClr val="004785"/>
              </a:solidFill>
              <a:latin typeface="Hind" panose="02000000000000000000" pitchFamily="2" charset="77"/>
              <a:cs typeface="Hind" panose="02000000000000000000" pitchFamily="2" charset="77"/>
            </a:rPr>
            <a:t>B </a:t>
          </a:r>
          <a:r>
            <a:rPr lang="de-DE" sz="1000" i="0" dirty="0">
              <a:solidFill>
                <a:srgbClr val="004785"/>
              </a:solidFill>
              <a:latin typeface="Hind" panose="02000000000000000000" pitchFamily="2" charset="77"/>
              <a:cs typeface="Hind" panose="02000000000000000000" pitchFamily="2" charset="77"/>
            </a:rPr>
            <a:t>= .30**, </a:t>
          </a:r>
          <a:r>
            <a:rPr lang="de-DE" sz="1000" i="1" dirty="0">
              <a:solidFill>
                <a:srgbClr val="004785"/>
              </a:solidFill>
              <a:latin typeface="Hind" panose="02000000000000000000" pitchFamily="2" charset="77"/>
              <a:cs typeface="Hind" panose="02000000000000000000" pitchFamily="2" charset="77"/>
            </a:rPr>
            <a:t>SE </a:t>
          </a:r>
          <a:r>
            <a:rPr lang="de-DE" sz="1000" i="0" dirty="0">
              <a:solidFill>
                <a:srgbClr val="004785"/>
              </a:solidFill>
              <a:latin typeface="Hind" panose="02000000000000000000" pitchFamily="2" charset="77"/>
              <a:cs typeface="Hind" panose="02000000000000000000" pitchFamily="2" charset="77"/>
            </a:rPr>
            <a:t>= .02</a:t>
          </a:r>
          <a:r>
            <a:rPr lang="de-DE" sz="1000" dirty="0">
              <a:solidFill>
                <a:srgbClr val="004785"/>
              </a:solidFill>
              <a:latin typeface="Hind" panose="02000000000000000000" pitchFamily="2" charset="77"/>
              <a:cs typeface="Hind" panose="02000000000000000000" pitchFamily="2" charset="77"/>
            </a:rPr>
            <a:t>), allerdings stellt nur ein guter Schlaf hohe Vitalität sicher: Die Kombination aus viel Sport und hoher Schlafqualität gewährleistet die höchsten Vitalitätswerte. </a:t>
          </a:r>
        </a:p>
      </dgm:t>
    </dgm:pt>
    <dgm:pt modelId="{D322AD8D-B180-43B2-BEE7-1A1BC9AF1062}" type="parTrans" cxnId="{BB8B5419-FEF2-4ABC-8ED0-CF98100517CC}">
      <dgm:prSet/>
      <dgm:spPr/>
      <dgm:t>
        <a:bodyPr/>
        <a:lstStyle/>
        <a:p>
          <a:endParaRPr lang="de-DE"/>
        </a:p>
      </dgm:t>
    </dgm:pt>
    <dgm:pt modelId="{9F42F453-3178-455D-A7A4-C2A1A26A08E9}" type="sibTrans" cxnId="{BB8B5419-FEF2-4ABC-8ED0-CF98100517CC}">
      <dgm:prSet/>
      <dgm:spPr/>
      <dgm:t>
        <a:bodyPr/>
        <a:lstStyle/>
        <a:p>
          <a:endParaRPr lang="de-DE"/>
        </a:p>
      </dgm:t>
    </dgm:pt>
    <dgm:pt modelId="{363B2AB5-28CE-4C81-B5BF-00E7A8BF474B}" type="pres">
      <dgm:prSet presAssocID="{C6E22994-DB0C-43FF-BAB3-8EF9B987D14F}" presName="layout" presStyleCnt="0">
        <dgm:presLayoutVars>
          <dgm:chMax/>
          <dgm:chPref/>
          <dgm:dir/>
          <dgm:animOne val="branch"/>
          <dgm:animLvl val="lvl"/>
          <dgm:resizeHandles/>
        </dgm:presLayoutVars>
      </dgm:prSet>
      <dgm:spPr/>
    </dgm:pt>
    <dgm:pt modelId="{FE3960DD-AEBD-46A9-A740-5F7033BE13B6}" type="pres">
      <dgm:prSet presAssocID="{6AF0DFF9-BAA7-43AA-A211-2164DDF34D57}" presName="root" presStyleCnt="0">
        <dgm:presLayoutVars>
          <dgm:chMax/>
          <dgm:chPref val="4"/>
        </dgm:presLayoutVars>
      </dgm:prSet>
      <dgm:spPr/>
    </dgm:pt>
    <dgm:pt modelId="{B187249B-2C32-44C9-9DDD-272BAF3B5A51}" type="pres">
      <dgm:prSet presAssocID="{6AF0DFF9-BAA7-43AA-A211-2164DDF34D57}" presName="rootComposite" presStyleCnt="0">
        <dgm:presLayoutVars/>
      </dgm:prSet>
      <dgm:spPr/>
    </dgm:pt>
    <dgm:pt modelId="{3E4CE525-DE55-4793-8A1C-D594FBA06CC0}" type="pres">
      <dgm:prSet presAssocID="{6AF0DFF9-BAA7-43AA-A211-2164DDF34D57}" presName="rootText" presStyleLbl="node0" presStyleIdx="0" presStyleCnt="1" custLinFactNeighborX="76">
        <dgm:presLayoutVars>
          <dgm:chMax/>
          <dgm:chPref val="4"/>
        </dgm:presLayoutVars>
      </dgm:prSet>
      <dgm:spPr/>
    </dgm:pt>
    <dgm:pt modelId="{C6BF57E6-151C-446B-A9FC-A9BE81E1E2BC}" type="pres">
      <dgm:prSet presAssocID="{6AF0DFF9-BAA7-43AA-A211-2164DDF34D57}" presName="childShape" presStyleCnt="0">
        <dgm:presLayoutVars>
          <dgm:chMax val="0"/>
          <dgm:chPref val="0"/>
        </dgm:presLayoutVars>
      </dgm:prSet>
      <dgm:spPr/>
    </dgm:pt>
    <dgm:pt modelId="{B4EEFB18-49FF-4FCD-9C05-1FD3B38D1561}" type="pres">
      <dgm:prSet presAssocID="{BB335723-D711-47C9-BFB5-813D0F44928D}" presName="childComposite" presStyleCnt="0">
        <dgm:presLayoutVars>
          <dgm:chMax val="0"/>
          <dgm:chPref val="0"/>
        </dgm:presLayoutVars>
      </dgm:prSet>
      <dgm:spPr/>
    </dgm:pt>
    <dgm:pt modelId="{05DDB938-105B-4389-9A6D-83DD33529519}" type="pres">
      <dgm:prSet presAssocID="{BB335723-D711-47C9-BFB5-813D0F44928D}" presName="Image" presStyleLbl="node1" presStyleIdx="0" presStyleCnt="2"/>
      <dgm:spPr>
        <a:noFill/>
        <a:ln>
          <a:noFill/>
        </a:ln>
      </dgm:spPr>
    </dgm:pt>
    <dgm:pt modelId="{40E353A9-8B3D-46D4-A83C-B0B14524CC20}" type="pres">
      <dgm:prSet presAssocID="{BB335723-D711-47C9-BFB5-813D0F44928D}" presName="childText" presStyleLbl="lnNode1" presStyleIdx="0" presStyleCnt="2">
        <dgm:presLayoutVars>
          <dgm:chMax val="0"/>
          <dgm:chPref val="0"/>
          <dgm:bulletEnabled val="1"/>
        </dgm:presLayoutVars>
      </dgm:prSet>
      <dgm:spPr/>
    </dgm:pt>
    <dgm:pt modelId="{0048A28C-4537-4A82-BDF7-0AABCD83E9A3}" type="pres">
      <dgm:prSet presAssocID="{55EF7856-DA1E-41D3-A2D9-381FC1A837C4}" presName="childComposite" presStyleCnt="0">
        <dgm:presLayoutVars>
          <dgm:chMax val="0"/>
          <dgm:chPref val="0"/>
        </dgm:presLayoutVars>
      </dgm:prSet>
      <dgm:spPr/>
    </dgm:pt>
    <dgm:pt modelId="{D212A285-2D55-46A9-89A8-D7DA76352B72}" type="pres">
      <dgm:prSet presAssocID="{55EF7856-DA1E-41D3-A2D9-381FC1A837C4}" presName="Image" presStyleLbl="node1" presStyleIdx="1" presStyleCnt="2"/>
      <dgm:spPr>
        <a:noFill/>
        <a:ln>
          <a:noFill/>
        </a:ln>
      </dgm:spPr>
    </dgm:pt>
    <dgm:pt modelId="{7FD325BE-27D5-4277-A096-87C191550177}" type="pres">
      <dgm:prSet presAssocID="{55EF7856-DA1E-41D3-A2D9-381FC1A837C4}" presName="childText" presStyleLbl="lnNode1" presStyleIdx="1" presStyleCnt="2" custLinFactNeighborX="-46" custLinFactNeighborY="4538">
        <dgm:presLayoutVars>
          <dgm:chMax val="0"/>
          <dgm:chPref val="0"/>
          <dgm:bulletEnabled val="1"/>
        </dgm:presLayoutVars>
      </dgm:prSet>
      <dgm:spPr/>
    </dgm:pt>
  </dgm:ptLst>
  <dgm:cxnLst>
    <dgm:cxn modelId="{54827211-94C7-43E6-8EB6-101F51348296}" type="presOf" srcId="{6AF0DFF9-BAA7-43AA-A211-2164DDF34D57}" destId="{3E4CE525-DE55-4793-8A1C-D594FBA06CC0}" srcOrd="0" destOrd="0" presId="urn:microsoft.com/office/officeart/2008/layout/PictureAccentList"/>
    <dgm:cxn modelId="{BB8B5419-FEF2-4ABC-8ED0-CF98100517CC}" srcId="{6AF0DFF9-BAA7-43AA-A211-2164DDF34D57}" destId="{55EF7856-DA1E-41D3-A2D9-381FC1A837C4}" srcOrd="1" destOrd="0" parTransId="{D322AD8D-B180-43B2-BEE7-1A1BC9AF1062}" sibTransId="{9F42F453-3178-455D-A7A4-C2A1A26A08E9}"/>
    <dgm:cxn modelId="{63C8642D-0A72-4D8B-98AD-80A5D9547C66}" srcId="{C6E22994-DB0C-43FF-BAB3-8EF9B987D14F}" destId="{6AF0DFF9-BAA7-43AA-A211-2164DDF34D57}" srcOrd="0" destOrd="0" parTransId="{6FF4DB1F-691A-448B-8D60-F1AE26FEDFCD}" sibTransId="{1F2F3A9B-A20E-48F8-9DAA-F4735C6B4BFA}"/>
    <dgm:cxn modelId="{CFD03A78-5051-4469-949C-4C3A7AA04F71}" type="presOf" srcId="{BB335723-D711-47C9-BFB5-813D0F44928D}" destId="{40E353A9-8B3D-46D4-A83C-B0B14524CC20}" srcOrd="0" destOrd="0" presId="urn:microsoft.com/office/officeart/2008/layout/PictureAccentList"/>
    <dgm:cxn modelId="{E82ECD81-1748-4023-A82A-5A35717D69D8}" type="presOf" srcId="{C6E22994-DB0C-43FF-BAB3-8EF9B987D14F}" destId="{363B2AB5-28CE-4C81-B5BF-00E7A8BF474B}" srcOrd="0" destOrd="0" presId="urn:microsoft.com/office/officeart/2008/layout/PictureAccentList"/>
    <dgm:cxn modelId="{BC1C598E-80D8-45C0-ADBF-785AEAAAB4A9}" type="presOf" srcId="{55EF7856-DA1E-41D3-A2D9-381FC1A837C4}" destId="{7FD325BE-27D5-4277-A096-87C191550177}" srcOrd="0" destOrd="0" presId="urn:microsoft.com/office/officeart/2008/layout/PictureAccentList"/>
    <dgm:cxn modelId="{FECA8FD3-08CC-48AB-8473-1FFCC4F070B9}" srcId="{6AF0DFF9-BAA7-43AA-A211-2164DDF34D57}" destId="{BB335723-D711-47C9-BFB5-813D0F44928D}" srcOrd="0" destOrd="0" parTransId="{1AAFA43A-7FBC-4B56-90BC-C3D3C956FDE2}" sibTransId="{5CCFBDBE-3909-481F-A554-669693BFCD65}"/>
    <dgm:cxn modelId="{51B67A59-1361-4C73-8AE2-97D9C0EFD45F}" type="presParOf" srcId="{363B2AB5-28CE-4C81-B5BF-00E7A8BF474B}" destId="{FE3960DD-AEBD-46A9-A740-5F7033BE13B6}" srcOrd="0" destOrd="0" presId="urn:microsoft.com/office/officeart/2008/layout/PictureAccentList"/>
    <dgm:cxn modelId="{F377D113-A737-4471-90EC-2441A5726A54}" type="presParOf" srcId="{FE3960DD-AEBD-46A9-A740-5F7033BE13B6}" destId="{B187249B-2C32-44C9-9DDD-272BAF3B5A51}" srcOrd="0" destOrd="0" presId="urn:microsoft.com/office/officeart/2008/layout/PictureAccentList"/>
    <dgm:cxn modelId="{64E917B5-0181-44F3-8843-DD01C2580DC9}" type="presParOf" srcId="{B187249B-2C32-44C9-9DDD-272BAF3B5A51}" destId="{3E4CE525-DE55-4793-8A1C-D594FBA06CC0}" srcOrd="0" destOrd="0" presId="urn:microsoft.com/office/officeart/2008/layout/PictureAccentList"/>
    <dgm:cxn modelId="{91810360-AA32-4D39-BA8B-96A8AFD2BC48}" type="presParOf" srcId="{FE3960DD-AEBD-46A9-A740-5F7033BE13B6}" destId="{C6BF57E6-151C-446B-A9FC-A9BE81E1E2BC}" srcOrd="1" destOrd="0" presId="urn:microsoft.com/office/officeart/2008/layout/PictureAccentList"/>
    <dgm:cxn modelId="{396C6EFB-54C9-4FEC-9434-EE75492A277F}" type="presParOf" srcId="{C6BF57E6-151C-446B-A9FC-A9BE81E1E2BC}" destId="{B4EEFB18-49FF-4FCD-9C05-1FD3B38D1561}" srcOrd="0" destOrd="0" presId="urn:microsoft.com/office/officeart/2008/layout/PictureAccentList"/>
    <dgm:cxn modelId="{75B39105-0DE4-42B4-BDB4-C15A84475A1F}" type="presParOf" srcId="{B4EEFB18-49FF-4FCD-9C05-1FD3B38D1561}" destId="{05DDB938-105B-4389-9A6D-83DD33529519}" srcOrd="0" destOrd="0" presId="urn:microsoft.com/office/officeart/2008/layout/PictureAccentList"/>
    <dgm:cxn modelId="{28019DE4-AF9B-433C-8477-63B52B1A8C09}" type="presParOf" srcId="{B4EEFB18-49FF-4FCD-9C05-1FD3B38D1561}" destId="{40E353A9-8B3D-46D4-A83C-B0B14524CC20}" srcOrd="1" destOrd="0" presId="urn:microsoft.com/office/officeart/2008/layout/PictureAccentList"/>
    <dgm:cxn modelId="{5FF3B668-53F9-4348-BBE4-44E9D51EEFA4}" type="presParOf" srcId="{C6BF57E6-151C-446B-A9FC-A9BE81E1E2BC}" destId="{0048A28C-4537-4A82-BDF7-0AABCD83E9A3}" srcOrd="1" destOrd="0" presId="urn:microsoft.com/office/officeart/2008/layout/PictureAccentList"/>
    <dgm:cxn modelId="{56AA4DFF-9ABD-45D6-8643-5F040477A030}" type="presParOf" srcId="{0048A28C-4537-4A82-BDF7-0AABCD83E9A3}" destId="{D212A285-2D55-46A9-89A8-D7DA76352B72}" srcOrd="0" destOrd="0" presId="urn:microsoft.com/office/officeart/2008/layout/PictureAccentList"/>
    <dgm:cxn modelId="{104B4703-F2DF-46F4-9A9B-5AA28BAFEC07}" type="presParOf" srcId="{0048A28C-4537-4A82-BDF7-0AABCD83E9A3}" destId="{7FD325BE-27D5-4277-A096-87C191550177}"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E22994-DB0C-43FF-BAB3-8EF9B987D14F}"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de-DE"/>
        </a:p>
      </dgm:t>
    </dgm:pt>
    <dgm:pt modelId="{BB335723-D711-47C9-BFB5-813D0F44928D}">
      <dgm:prSet phldrT="[Text]" custT="1"/>
      <dgm:spPr>
        <a:solidFill>
          <a:srgbClr val="BDCEE0"/>
        </a:solidFill>
        <a:ln>
          <a:noFill/>
        </a:ln>
      </dgm:spPr>
      <dgm:t>
        <a:bodyPr/>
        <a:lstStyle/>
        <a:p>
          <a:r>
            <a:rPr lang="de-DE" sz="1150" dirty="0">
              <a:solidFill>
                <a:srgbClr val="004785"/>
              </a:solidFill>
              <a:latin typeface="Hind" panose="02000000000000000000" pitchFamily="2" charset="77"/>
              <a:cs typeface="Hind" panose="02000000000000000000" pitchFamily="2" charset="77"/>
            </a:rPr>
            <a:t>Bei viel Ausdauersport sind die Fehlzeiten unabhängig vom Kraftsport auf niedrigem Niveau: zusätzlicher Kraftsport reduziert keine Fehlzeiten (</a:t>
          </a:r>
          <a:r>
            <a:rPr lang="de-DE" sz="1150" i="1" dirty="0">
              <a:solidFill>
                <a:srgbClr val="004785"/>
              </a:solidFill>
              <a:latin typeface="Hind" panose="02000000000000000000" pitchFamily="2" charset="77"/>
              <a:cs typeface="Hind" panose="02000000000000000000" pitchFamily="2" charset="77"/>
            </a:rPr>
            <a:t>B </a:t>
          </a:r>
          <a:r>
            <a:rPr lang="de-DE" sz="1150" i="0" dirty="0">
              <a:solidFill>
                <a:srgbClr val="004785"/>
              </a:solidFill>
              <a:latin typeface="Hind" panose="02000000000000000000" pitchFamily="2" charset="77"/>
              <a:cs typeface="Hind" panose="02000000000000000000" pitchFamily="2" charset="77"/>
            </a:rPr>
            <a:t>= .28 </a:t>
          </a:r>
          <a:r>
            <a:rPr lang="de-DE" sz="1150" i="0" dirty="0" err="1">
              <a:solidFill>
                <a:srgbClr val="004785"/>
              </a:solidFill>
              <a:latin typeface="Hind" panose="02000000000000000000" pitchFamily="2" charset="77"/>
              <a:cs typeface="Hind" panose="02000000000000000000" pitchFamily="2" charset="77"/>
            </a:rPr>
            <a:t>n.s</a:t>
          </a:r>
          <a:r>
            <a:rPr lang="de-DE" sz="1150" i="0" dirty="0">
              <a:solidFill>
                <a:srgbClr val="004785"/>
              </a:solidFill>
              <a:latin typeface="Hind" panose="02000000000000000000" pitchFamily="2" charset="77"/>
              <a:cs typeface="Hind" panose="02000000000000000000" pitchFamily="2" charset="77"/>
            </a:rPr>
            <a:t>, </a:t>
          </a:r>
          <a:r>
            <a:rPr lang="de-DE" sz="1150" i="1" dirty="0">
              <a:solidFill>
                <a:srgbClr val="004785"/>
              </a:solidFill>
              <a:latin typeface="Hind" panose="02000000000000000000" pitchFamily="2" charset="77"/>
              <a:cs typeface="Hind" panose="02000000000000000000" pitchFamily="2" charset="77"/>
            </a:rPr>
            <a:t>SE </a:t>
          </a:r>
          <a:r>
            <a:rPr lang="de-DE" sz="1150" i="0" dirty="0">
              <a:solidFill>
                <a:srgbClr val="004785"/>
              </a:solidFill>
              <a:latin typeface="Hind" panose="02000000000000000000" pitchFamily="2" charset="77"/>
              <a:cs typeface="Hind" panose="02000000000000000000" pitchFamily="2" charset="77"/>
            </a:rPr>
            <a:t>= 6.9</a:t>
          </a:r>
          <a:r>
            <a:rPr lang="de-DE" sz="1150" dirty="0">
              <a:solidFill>
                <a:srgbClr val="004785"/>
              </a:solidFill>
              <a:latin typeface="Hind" panose="02000000000000000000" pitchFamily="2" charset="77"/>
              <a:cs typeface="Hind" panose="02000000000000000000" pitchFamily="2" charset="77"/>
            </a:rPr>
            <a:t>).</a:t>
          </a:r>
        </a:p>
      </dgm:t>
    </dgm:pt>
    <dgm:pt modelId="{1AAFA43A-7FBC-4B56-90BC-C3D3C956FDE2}" type="parTrans" cxnId="{FECA8FD3-08CC-48AB-8473-1FFCC4F070B9}">
      <dgm:prSet/>
      <dgm:spPr/>
      <dgm:t>
        <a:bodyPr/>
        <a:lstStyle/>
        <a:p>
          <a:endParaRPr lang="de-DE">
            <a:solidFill>
              <a:schemeClr val="tx1"/>
            </a:solidFill>
            <a:latin typeface="Raleway Medium" pitchFamily="2" charset="0"/>
          </a:endParaRPr>
        </a:p>
      </dgm:t>
    </dgm:pt>
    <dgm:pt modelId="{5CCFBDBE-3909-481F-A554-669693BFCD65}" type="sibTrans" cxnId="{FECA8FD3-08CC-48AB-8473-1FFCC4F070B9}">
      <dgm:prSet/>
      <dgm:spPr/>
      <dgm:t>
        <a:bodyPr/>
        <a:lstStyle/>
        <a:p>
          <a:endParaRPr lang="de-DE">
            <a:solidFill>
              <a:schemeClr val="tx1"/>
            </a:solidFill>
            <a:latin typeface="Raleway Medium" pitchFamily="2" charset="0"/>
          </a:endParaRPr>
        </a:p>
      </dgm:t>
    </dgm:pt>
    <dgm:pt modelId="{6AF0DFF9-BAA7-43AA-A211-2164DDF34D57}">
      <dgm:prSet phldrT="[Text]" custT="1"/>
      <dgm:spPr>
        <a:solidFill>
          <a:srgbClr val="BDCEE0"/>
        </a:solidFill>
        <a:ln>
          <a:noFill/>
        </a:ln>
      </dgm:spPr>
      <dgm:t>
        <a:bodyPr/>
        <a:lstStyle/>
        <a:p>
          <a:r>
            <a:rPr lang="de-DE" sz="1600" dirty="0">
              <a:solidFill>
                <a:srgbClr val="004785"/>
              </a:solidFill>
              <a:latin typeface="Hind" panose="02000000000000000000" pitchFamily="2" charset="77"/>
              <a:cs typeface="Hind" panose="02000000000000000000" pitchFamily="2" charset="77"/>
            </a:rPr>
            <a:t>Sportaktivitäten im Bereich Ausdauer und Kraft reduzieren Fehlzeiten über längere Zeiträume.</a:t>
          </a:r>
        </a:p>
      </dgm:t>
    </dgm:pt>
    <dgm:pt modelId="{1F2F3A9B-A20E-48F8-9DAA-F4735C6B4BFA}" type="sibTrans" cxnId="{63C8642D-0A72-4D8B-98AD-80A5D9547C66}">
      <dgm:prSet/>
      <dgm:spPr/>
      <dgm:t>
        <a:bodyPr/>
        <a:lstStyle/>
        <a:p>
          <a:endParaRPr lang="de-DE">
            <a:solidFill>
              <a:schemeClr val="tx1"/>
            </a:solidFill>
            <a:latin typeface="Raleway Medium" pitchFamily="2" charset="0"/>
          </a:endParaRPr>
        </a:p>
      </dgm:t>
    </dgm:pt>
    <dgm:pt modelId="{6FF4DB1F-691A-448B-8D60-F1AE26FEDFCD}" type="parTrans" cxnId="{63C8642D-0A72-4D8B-98AD-80A5D9547C66}">
      <dgm:prSet/>
      <dgm:spPr/>
      <dgm:t>
        <a:bodyPr/>
        <a:lstStyle/>
        <a:p>
          <a:endParaRPr lang="de-DE">
            <a:solidFill>
              <a:schemeClr val="tx1"/>
            </a:solidFill>
            <a:latin typeface="Raleway Medium" pitchFamily="2" charset="0"/>
          </a:endParaRPr>
        </a:p>
      </dgm:t>
    </dgm:pt>
    <dgm:pt modelId="{55EF7856-DA1E-41D3-A2D9-381FC1A837C4}">
      <dgm:prSet phldrT="[Text]" custT="1"/>
      <dgm:spPr>
        <a:solidFill>
          <a:srgbClr val="BDCEE0"/>
        </a:solidFill>
        <a:ln>
          <a:noFill/>
        </a:ln>
      </dgm:spPr>
      <dgm:t>
        <a:bodyPr/>
        <a:lstStyle/>
        <a:p>
          <a:r>
            <a:rPr lang="de-DE" sz="1100" dirty="0">
              <a:solidFill>
                <a:srgbClr val="004785"/>
              </a:solidFill>
              <a:latin typeface="Hind" panose="02000000000000000000" pitchFamily="2" charset="77"/>
              <a:cs typeface="Hind" panose="02000000000000000000" pitchFamily="2" charset="77"/>
            </a:rPr>
            <a:t>Bei wenig Ausdauersport haben Kraftsportaktivitäten einen starken Zusammenhang mit Fehlzeiten (</a:t>
          </a:r>
          <a:r>
            <a:rPr lang="de-DE" sz="1100" i="1" dirty="0">
              <a:solidFill>
                <a:srgbClr val="004785"/>
              </a:solidFill>
              <a:latin typeface="Hind" panose="02000000000000000000" pitchFamily="2" charset="77"/>
              <a:cs typeface="Hind" panose="02000000000000000000" pitchFamily="2" charset="77"/>
            </a:rPr>
            <a:t>B </a:t>
          </a:r>
          <a:r>
            <a:rPr lang="de-DE" sz="1100" i="0" dirty="0">
              <a:solidFill>
                <a:srgbClr val="004785"/>
              </a:solidFill>
              <a:latin typeface="Hind" panose="02000000000000000000" pitchFamily="2" charset="77"/>
              <a:cs typeface="Hind" panose="02000000000000000000" pitchFamily="2" charset="77"/>
            </a:rPr>
            <a:t>= -25.17**, </a:t>
          </a:r>
          <a:r>
            <a:rPr lang="de-DE" sz="1100" i="1" dirty="0">
              <a:solidFill>
                <a:srgbClr val="004785"/>
              </a:solidFill>
              <a:latin typeface="Hind" panose="02000000000000000000" pitchFamily="2" charset="77"/>
              <a:cs typeface="Hind" panose="02000000000000000000" pitchFamily="2" charset="77"/>
            </a:rPr>
            <a:t>SE </a:t>
          </a:r>
          <a:r>
            <a:rPr lang="de-DE" sz="1100" i="0" dirty="0">
              <a:solidFill>
                <a:srgbClr val="004785"/>
              </a:solidFill>
              <a:latin typeface="Hind" panose="02000000000000000000" pitchFamily="2" charset="77"/>
              <a:cs typeface="Hind" panose="02000000000000000000" pitchFamily="2" charset="77"/>
            </a:rPr>
            <a:t>= 9.53</a:t>
          </a:r>
          <a:r>
            <a:rPr lang="de-DE" sz="1100" dirty="0">
              <a:solidFill>
                <a:srgbClr val="004785"/>
              </a:solidFill>
              <a:latin typeface="Hind" panose="02000000000000000000" pitchFamily="2" charset="77"/>
              <a:cs typeface="Hind" panose="02000000000000000000" pitchFamily="2" charset="77"/>
            </a:rPr>
            <a:t>): Demnach können im Durchschnitt 25 Fehltage durch zunehmenden Kraftsport reduziert werden. </a:t>
          </a:r>
        </a:p>
      </dgm:t>
    </dgm:pt>
    <dgm:pt modelId="{D322AD8D-B180-43B2-BEE7-1A1BC9AF1062}" type="parTrans" cxnId="{BB8B5419-FEF2-4ABC-8ED0-CF98100517CC}">
      <dgm:prSet/>
      <dgm:spPr/>
      <dgm:t>
        <a:bodyPr/>
        <a:lstStyle/>
        <a:p>
          <a:endParaRPr lang="de-DE"/>
        </a:p>
      </dgm:t>
    </dgm:pt>
    <dgm:pt modelId="{9F42F453-3178-455D-A7A4-C2A1A26A08E9}" type="sibTrans" cxnId="{BB8B5419-FEF2-4ABC-8ED0-CF98100517CC}">
      <dgm:prSet/>
      <dgm:spPr/>
      <dgm:t>
        <a:bodyPr/>
        <a:lstStyle/>
        <a:p>
          <a:endParaRPr lang="de-DE"/>
        </a:p>
      </dgm:t>
    </dgm:pt>
    <dgm:pt modelId="{363B2AB5-28CE-4C81-B5BF-00E7A8BF474B}" type="pres">
      <dgm:prSet presAssocID="{C6E22994-DB0C-43FF-BAB3-8EF9B987D14F}" presName="layout" presStyleCnt="0">
        <dgm:presLayoutVars>
          <dgm:chMax/>
          <dgm:chPref/>
          <dgm:dir/>
          <dgm:animOne val="branch"/>
          <dgm:animLvl val="lvl"/>
          <dgm:resizeHandles/>
        </dgm:presLayoutVars>
      </dgm:prSet>
      <dgm:spPr/>
    </dgm:pt>
    <dgm:pt modelId="{FE3960DD-AEBD-46A9-A740-5F7033BE13B6}" type="pres">
      <dgm:prSet presAssocID="{6AF0DFF9-BAA7-43AA-A211-2164DDF34D57}" presName="root" presStyleCnt="0">
        <dgm:presLayoutVars>
          <dgm:chMax/>
          <dgm:chPref val="4"/>
        </dgm:presLayoutVars>
      </dgm:prSet>
      <dgm:spPr/>
    </dgm:pt>
    <dgm:pt modelId="{B187249B-2C32-44C9-9DDD-272BAF3B5A51}" type="pres">
      <dgm:prSet presAssocID="{6AF0DFF9-BAA7-43AA-A211-2164DDF34D57}" presName="rootComposite" presStyleCnt="0">
        <dgm:presLayoutVars/>
      </dgm:prSet>
      <dgm:spPr/>
    </dgm:pt>
    <dgm:pt modelId="{3E4CE525-DE55-4793-8A1C-D594FBA06CC0}" type="pres">
      <dgm:prSet presAssocID="{6AF0DFF9-BAA7-43AA-A211-2164DDF34D57}" presName="rootText" presStyleLbl="node0" presStyleIdx="0" presStyleCnt="1" custLinFactNeighborX="76">
        <dgm:presLayoutVars>
          <dgm:chMax/>
          <dgm:chPref val="4"/>
        </dgm:presLayoutVars>
      </dgm:prSet>
      <dgm:spPr/>
    </dgm:pt>
    <dgm:pt modelId="{C6BF57E6-151C-446B-A9FC-A9BE81E1E2BC}" type="pres">
      <dgm:prSet presAssocID="{6AF0DFF9-BAA7-43AA-A211-2164DDF34D57}" presName="childShape" presStyleCnt="0">
        <dgm:presLayoutVars>
          <dgm:chMax val="0"/>
          <dgm:chPref val="0"/>
        </dgm:presLayoutVars>
      </dgm:prSet>
      <dgm:spPr/>
    </dgm:pt>
    <dgm:pt modelId="{B4EEFB18-49FF-4FCD-9C05-1FD3B38D1561}" type="pres">
      <dgm:prSet presAssocID="{BB335723-D711-47C9-BFB5-813D0F44928D}" presName="childComposite" presStyleCnt="0">
        <dgm:presLayoutVars>
          <dgm:chMax val="0"/>
          <dgm:chPref val="0"/>
        </dgm:presLayoutVars>
      </dgm:prSet>
      <dgm:spPr/>
    </dgm:pt>
    <dgm:pt modelId="{05DDB938-105B-4389-9A6D-83DD33529519}" type="pres">
      <dgm:prSet presAssocID="{BB335723-D711-47C9-BFB5-813D0F44928D}" presName="Image" presStyleLbl="node1" presStyleIdx="0" presStyleCnt="2"/>
      <dgm:spPr>
        <a:noFill/>
        <a:ln>
          <a:noFill/>
        </a:ln>
      </dgm:spPr>
    </dgm:pt>
    <dgm:pt modelId="{40E353A9-8B3D-46D4-A83C-B0B14524CC20}" type="pres">
      <dgm:prSet presAssocID="{BB335723-D711-47C9-BFB5-813D0F44928D}" presName="childText" presStyleLbl="lnNode1" presStyleIdx="0" presStyleCnt="2">
        <dgm:presLayoutVars>
          <dgm:chMax val="0"/>
          <dgm:chPref val="0"/>
          <dgm:bulletEnabled val="1"/>
        </dgm:presLayoutVars>
      </dgm:prSet>
      <dgm:spPr/>
    </dgm:pt>
    <dgm:pt modelId="{0048A28C-4537-4A82-BDF7-0AABCD83E9A3}" type="pres">
      <dgm:prSet presAssocID="{55EF7856-DA1E-41D3-A2D9-381FC1A837C4}" presName="childComposite" presStyleCnt="0">
        <dgm:presLayoutVars>
          <dgm:chMax val="0"/>
          <dgm:chPref val="0"/>
        </dgm:presLayoutVars>
      </dgm:prSet>
      <dgm:spPr/>
    </dgm:pt>
    <dgm:pt modelId="{D212A285-2D55-46A9-89A8-D7DA76352B72}" type="pres">
      <dgm:prSet presAssocID="{55EF7856-DA1E-41D3-A2D9-381FC1A837C4}" presName="Image" presStyleLbl="node1" presStyleIdx="1" presStyleCnt="2"/>
      <dgm:spPr>
        <a:noFill/>
        <a:ln>
          <a:noFill/>
        </a:ln>
      </dgm:spPr>
    </dgm:pt>
    <dgm:pt modelId="{7FD325BE-27D5-4277-A096-87C191550177}" type="pres">
      <dgm:prSet presAssocID="{55EF7856-DA1E-41D3-A2D9-381FC1A837C4}" presName="childText" presStyleLbl="lnNode1" presStyleIdx="1" presStyleCnt="2" custLinFactNeighborX="-46" custLinFactNeighborY="4538">
        <dgm:presLayoutVars>
          <dgm:chMax val="0"/>
          <dgm:chPref val="0"/>
          <dgm:bulletEnabled val="1"/>
        </dgm:presLayoutVars>
      </dgm:prSet>
      <dgm:spPr/>
    </dgm:pt>
  </dgm:ptLst>
  <dgm:cxnLst>
    <dgm:cxn modelId="{54827211-94C7-43E6-8EB6-101F51348296}" type="presOf" srcId="{6AF0DFF9-BAA7-43AA-A211-2164DDF34D57}" destId="{3E4CE525-DE55-4793-8A1C-D594FBA06CC0}" srcOrd="0" destOrd="0" presId="urn:microsoft.com/office/officeart/2008/layout/PictureAccentList"/>
    <dgm:cxn modelId="{BB8B5419-FEF2-4ABC-8ED0-CF98100517CC}" srcId="{6AF0DFF9-BAA7-43AA-A211-2164DDF34D57}" destId="{55EF7856-DA1E-41D3-A2D9-381FC1A837C4}" srcOrd="1" destOrd="0" parTransId="{D322AD8D-B180-43B2-BEE7-1A1BC9AF1062}" sibTransId="{9F42F453-3178-455D-A7A4-C2A1A26A08E9}"/>
    <dgm:cxn modelId="{63C8642D-0A72-4D8B-98AD-80A5D9547C66}" srcId="{C6E22994-DB0C-43FF-BAB3-8EF9B987D14F}" destId="{6AF0DFF9-BAA7-43AA-A211-2164DDF34D57}" srcOrd="0" destOrd="0" parTransId="{6FF4DB1F-691A-448B-8D60-F1AE26FEDFCD}" sibTransId="{1F2F3A9B-A20E-48F8-9DAA-F4735C6B4BFA}"/>
    <dgm:cxn modelId="{CFD03A78-5051-4469-949C-4C3A7AA04F71}" type="presOf" srcId="{BB335723-D711-47C9-BFB5-813D0F44928D}" destId="{40E353A9-8B3D-46D4-A83C-B0B14524CC20}" srcOrd="0" destOrd="0" presId="urn:microsoft.com/office/officeart/2008/layout/PictureAccentList"/>
    <dgm:cxn modelId="{E82ECD81-1748-4023-A82A-5A35717D69D8}" type="presOf" srcId="{C6E22994-DB0C-43FF-BAB3-8EF9B987D14F}" destId="{363B2AB5-28CE-4C81-B5BF-00E7A8BF474B}" srcOrd="0" destOrd="0" presId="urn:microsoft.com/office/officeart/2008/layout/PictureAccentList"/>
    <dgm:cxn modelId="{BC1C598E-80D8-45C0-ADBF-785AEAAAB4A9}" type="presOf" srcId="{55EF7856-DA1E-41D3-A2D9-381FC1A837C4}" destId="{7FD325BE-27D5-4277-A096-87C191550177}" srcOrd="0" destOrd="0" presId="urn:microsoft.com/office/officeart/2008/layout/PictureAccentList"/>
    <dgm:cxn modelId="{FECA8FD3-08CC-48AB-8473-1FFCC4F070B9}" srcId="{6AF0DFF9-BAA7-43AA-A211-2164DDF34D57}" destId="{BB335723-D711-47C9-BFB5-813D0F44928D}" srcOrd="0" destOrd="0" parTransId="{1AAFA43A-7FBC-4B56-90BC-C3D3C956FDE2}" sibTransId="{5CCFBDBE-3909-481F-A554-669693BFCD65}"/>
    <dgm:cxn modelId="{51B67A59-1361-4C73-8AE2-97D9C0EFD45F}" type="presParOf" srcId="{363B2AB5-28CE-4C81-B5BF-00E7A8BF474B}" destId="{FE3960DD-AEBD-46A9-A740-5F7033BE13B6}" srcOrd="0" destOrd="0" presId="urn:microsoft.com/office/officeart/2008/layout/PictureAccentList"/>
    <dgm:cxn modelId="{F377D113-A737-4471-90EC-2441A5726A54}" type="presParOf" srcId="{FE3960DD-AEBD-46A9-A740-5F7033BE13B6}" destId="{B187249B-2C32-44C9-9DDD-272BAF3B5A51}" srcOrd="0" destOrd="0" presId="urn:microsoft.com/office/officeart/2008/layout/PictureAccentList"/>
    <dgm:cxn modelId="{64E917B5-0181-44F3-8843-DD01C2580DC9}" type="presParOf" srcId="{B187249B-2C32-44C9-9DDD-272BAF3B5A51}" destId="{3E4CE525-DE55-4793-8A1C-D594FBA06CC0}" srcOrd="0" destOrd="0" presId="urn:microsoft.com/office/officeart/2008/layout/PictureAccentList"/>
    <dgm:cxn modelId="{91810360-AA32-4D39-BA8B-96A8AFD2BC48}" type="presParOf" srcId="{FE3960DD-AEBD-46A9-A740-5F7033BE13B6}" destId="{C6BF57E6-151C-446B-A9FC-A9BE81E1E2BC}" srcOrd="1" destOrd="0" presId="urn:microsoft.com/office/officeart/2008/layout/PictureAccentList"/>
    <dgm:cxn modelId="{396C6EFB-54C9-4FEC-9434-EE75492A277F}" type="presParOf" srcId="{C6BF57E6-151C-446B-A9FC-A9BE81E1E2BC}" destId="{B4EEFB18-49FF-4FCD-9C05-1FD3B38D1561}" srcOrd="0" destOrd="0" presId="urn:microsoft.com/office/officeart/2008/layout/PictureAccentList"/>
    <dgm:cxn modelId="{75B39105-0DE4-42B4-BDB4-C15A84475A1F}" type="presParOf" srcId="{B4EEFB18-49FF-4FCD-9C05-1FD3B38D1561}" destId="{05DDB938-105B-4389-9A6D-83DD33529519}" srcOrd="0" destOrd="0" presId="urn:microsoft.com/office/officeart/2008/layout/PictureAccentList"/>
    <dgm:cxn modelId="{28019DE4-AF9B-433C-8477-63B52B1A8C09}" type="presParOf" srcId="{B4EEFB18-49FF-4FCD-9C05-1FD3B38D1561}" destId="{40E353A9-8B3D-46D4-A83C-B0B14524CC20}" srcOrd="1" destOrd="0" presId="urn:microsoft.com/office/officeart/2008/layout/PictureAccentList"/>
    <dgm:cxn modelId="{5FF3B668-53F9-4348-BBE4-44E9D51EEFA4}" type="presParOf" srcId="{C6BF57E6-151C-446B-A9FC-A9BE81E1E2BC}" destId="{0048A28C-4537-4A82-BDF7-0AABCD83E9A3}" srcOrd="1" destOrd="0" presId="urn:microsoft.com/office/officeart/2008/layout/PictureAccentList"/>
    <dgm:cxn modelId="{56AA4DFF-9ABD-45D6-8643-5F040477A030}" type="presParOf" srcId="{0048A28C-4537-4A82-BDF7-0AABCD83E9A3}" destId="{D212A285-2D55-46A9-89A8-D7DA76352B72}" srcOrd="0" destOrd="0" presId="urn:microsoft.com/office/officeart/2008/layout/PictureAccentList"/>
    <dgm:cxn modelId="{104B4703-F2DF-46F4-9A9B-5AA28BAFEC07}" type="presParOf" srcId="{0048A28C-4537-4A82-BDF7-0AABCD83E9A3}" destId="{7FD325BE-27D5-4277-A096-87C191550177}"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E22994-DB0C-43FF-BAB3-8EF9B987D14F}"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de-DE"/>
        </a:p>
      </dgm:t>
    </dgm:pt>
    <dgm:pt modelId="{BB335723-D711-47C9-BFB5-813D0F44928D}">
      <dgm:prSet phldrT="[Text]" custT="1"/>
      <dgm:spPr>
        <a:solidFill>
          <a:srgbClr val="BDCEE0"/>
        </a:solidFill>
        <a:ln>
          <a:noFill/>
        </a:ln>
      </dgm:spPr>
      <dgm:t>
        <a:bodyPr/>
        <a:lstStyle/>
        <a:p>
          <a:r>
            <a:rPr lang="de-DE" sz="1000" dirty="0">
              <a:solidFill>
                <a:srgbClr val="004785"/>
              </a:solidFill>
              <a:latin typeface="Hind" panose="02000000000000000000" pitchFamily="2" charset="77"/>
              <a:cs typeface="Hind" panose="02000000000000000000" pitchFamily="2" charset="77"/>
            </a:rPr>
            <a:t>Achtsamkeit hat über längere Zeiträume nur dann eine positive Wirkung auf subjektive Vitalität, wenn Versicherte auch eine gute Work-Life Balance haben (</a:t>
          </a:r>
          <a:r>
            <a:rPr lang="de-DE" sz="1000" i="1" dirty="0">
              <a:solidFill>
                <a:srgbClr val="004785"/>
              </a:solidFill>
              <a:latin typeface="Hind" panose="02000000000000000000" pitchFamily="2" charset="77"/>
              <a:cs typeface="Hind" panose="02000000000000000000" pitchFamily="2" charset="77"/>
            </a:rPr>
            <a:t>B </a:t>
          </a:r>
          <a:r>
            <a:rPr lang="de-DE" sz="1000" i="0" dirty="0">
              <a:solidFill>
                <a:srgbClr val="004785"/>
              </a:solidFill>
              <a:latin typeface="Hind" panose="02000000000000000000" pitchFamily="2" charset="77"/>
              <a:cs typeface="Hind" panose="02000000000000000000" pitchFamily="2" charset="77"/>
            </a:rPr>
            <a:t>= .27**, </a:t>
          </a:r>
          <a:r>
            <a:rPr lang="de-DE" sz="1000" i="1" dirty="0">
              <a:solidFill>
                <a:srgbClr val="004785"/>
              </a:solidFill>
              <a:latin typeface="Hind" panose="02000000000000000000" pitchFamily="2" charset="77"/>
              <a:cs typeface="Hind" panose="02000000000000000000" pitchFamily="2" charset="77"/>
            </a:rPr>
            <a:t>SE </a:t>
          </a:r>
          <a:r>
            <a:rPr lang="de-DE" sz="1000" i="0" dirty="0">
              <a:solidFill>
                <a:srgbClr val="004785"/>
              </a:solidFill>
              <a:latin typeface="Hind" panose="02000000000000000000" pitchFamily="2" charset="77"/>
              <a:cs typeface="Hind" panose="02000000000000000000" pitchFamily="2" charset="77"/>
            </a:rPr>
            <a:t>= .09</a:t>
          </a:r>
          <a:r>
            <a:rPr lang="de-DE" sz="1000" dirty="0">
              <a:solidFill>
                <a:srgbClr val="004785"/>
              </a:solidFill>
              <a:latin typeface="Hind" panose="02000000000000000000" pitchFamily="2" charset="77"/>
              <a:cs typeface="Hind" panose="02000000000000000000" pitchFamily="2" charset="77"/>
            </a:rPr>
            <a:t>).</a:t>
          </a:r>
        </a:p>
      </dgm:t>
    </dgm:pt>
    <dgm:pt modelId="{1AAFA43A-7FBC-4B56-90BC-C3D3C956FDE2}" type="parTrans" cxnId="{FECA8FD3-08CC-48AB-8473-1FFCC4F070B9}">
      <dgm:prSet/>
      <dgm:spPr/>
      <dgm:t>
        <a:bodyPr/>
        <a:lstStyle/>
        <a:p>
          <a:endParaRPr lang="de-DE">
            <a:solidFill>
              <a:schemeClr val="tx1"/>
            </a:solidFill>
            <a:latin typeface="Raleway Medium" pitchFamily="2" charset="0"/>
          </a:endParaRPr>
        </a:p>
      </dgm:t>
    </dgm:pt>
    <dgm:pt modelId="{5CCFBDBE-3909-481F-A554-669693BFCD65}" type="sibTrans" cxnId="{FECA8FD3-08CC-48AB-8473-1FFCC4F070B9}">
      <dgm:prSet/>
      <dgm:spPr/>
      <dgm:t>
        <a:bodyPr/>
        <a:lstStyle/>
        <a:p>
          <a:endParaRPr lang="de-DE">
            <a:solidFill>
              <a:schemeClr val="tx1"/>
            </a:solidFill>
            <a:latin typeface="Raleway Medium" pitchFamily="2" charset="0"/>
          </a:endParaRPr>
        </a:p>
      </dgm:t>
    </dgm:pt>
    <dgm:pt modelId="{6AF0DFF9-BAA7-43AA-A211-2164DDF34D57}">
      <dgm:prSet phldrT="[Text]" custT="1"/>
      <dgm:spPr>
        <a:solidFill>
          <a:srgbClr val="BDCEE0"/>
        </a:solidFill>
        <a:ln>
          <a:noFill/>
        </a:ln>
      </dgm:spPr>
      <dgm:t>
        <a:bodyPr/>
        <a:lstStyle/>
        <a:p>
          <a:r>
            <a:rPr lang="de-DE" sz="1400" dirty="0">
              <a:solidFill>
                <a:srgbClr val="004785"/>
              </a:solidFill>
              <a:latin typeface="Hind" panose="02000000000000000000" pitchFamily="2" charset="77"/>
              <a:cs typeface="Hind" panose="02000000000000000000" pitchFamily="2" charset="77"/>
            </a:rPr>
            <a:t>Work-Life Balance als Voraussetzung für die nachhaltige </a:t>
          </a:r>
          <a:br>
            <a:rPr lang="de-DE" sz="1400" dirty="0">
              <a:solidFill>
                <a:srgbClr val="004785"/>
              </a:solidFill>
              <a:latin typeface="Hind" panose="02000000000000000000" pitchFamily="2" charset="77"/>
              <a:cs typeface="Hind" panose="02000000000000000000" pitchFamily="2" charset="77"/>
            </a:rPr>
          </a:br>
          <a:r>
            <a:rPr lang="de-DE" sz="1400" dirty="0">
              <a:solidFill>
                <a:srgbClr val="004785"/>
              </a:solidFill>
              <a:latin typeface="Hind" panose="02000000000000000000" pitchFamily="2" charset="77"/>
              <a:cs typeface="Hind" panose="02000000000000000000" pitchFamily="2" charset="77"/>
            </a:rPr>
            <a:t>Wirkung von Achtsamkeit auf subjektive Vitalität </a:t>
          </a:r>
        </a:p>
      </dgm:t>
    </dgm:pt>
    <dgm:pt modelId="{1F2F3A9B-A20E-48F8-9DAA-F4735C6B4BFA}" type="sibTrans" cxnId="{63C8642D-0A72-4D8B-98AD-80A5D9547C66}">
      <dgm:prSet/>
      <dgm:spPr/>
      <dgm:t>
        <a:bodyPr/>
        <a:lstStyle/>
        <a:p>
          <a:endParaRPr lang="de-DE">
            <a:solidFill>
              <a:schemeClr val="tx1"/>
            </a:solidFill>
            <a:latin typeface="Raleway Medium" pitchFamily="2" charset="0"/>
          </a:endParaRPr>
        </a:p>
      </dgm:t>
    </dgm:pt>
    <dgm:pt modelId="{6FF4DB1F-691A-448B-8D60-F1AE26FEDFCD}" type="parTrans" cxnId="{63C8642D-0A72-4D8B-98AD-80A5D9547C66}">
      <dgm:prSet/>
      <dgm:spPr/>
      <dgm:t>
        <a:bodyPr/>
        <a:lstStyle/>
        <a:p>
          <a:endParaRPr lang="de-DE">
            <a:solidFill>
              <a:schemeClr val="tx1"/>
            </a:solidFill>
            <a:latin typeface="Raleway Medium" pitchFamily="2" charset="0"/>
          </a:endParaRPr>
        </a:p>
      </dgm:t>
    </dgm:pt>
    <dgm:pt modelId="{55EF7856-DA1E-41D3-A2D9-381FC1A837C4}">
      <dgm:prSet phldrT="[Text]" custT="1"/>
      <dgm:spPr>
        <a:solidFill>
          <a:srgbClr val="BDCEE0"/>
        </a:solidFill>
        <a:ln>
          <a:noFill/>
        </a:ln>
      </dgm:spPr>
      <dgm:t>
        <a:bodyPr/>
        <a:lstStyle/>
        <a:p>
          <a:r>
            <a:rPr lang="de-DE" sz="1000" dirty="0">
              <a:solidFill>
                <a:srgbClr val="004785"/>
              </a:solidFill>
              <a:latin typeface="Hind" panose="02000000000000000000" pitchFamily="2" charset="77"/>
              <a:cs typeface="Hind" panose="02000000000000000000" pitchFamily="2" charset="77"/>
            </a:rPr>
            <a:t> Bei wenig Work-Life Balance bewirkt Achtsamkeit keine Steigerung der Vitalität über die Zeit (</a:t>
          </a:r>
          <a:r>
            <a:rPr lang="de-DE" sz="1000" i="1" dirty="0">
              <a:solidFill>
                <a:srgbClr val="004785"/>
              </a:solidFill>
              <a:latin typeface="Hind" panose="02000000000000000000" pitchFamily="2" charset="77"/>
              <a:cs typeface="Hind" panose="02000000000000000000" pitchFamily="2" charset="77"/>
            </a:rPr>
            <a:t>B </a:t>
          </a:r>
          <a:r>
            <a:rPr lang="de-DE" sz="1000" i="0" dirty="0">
              <a:solidFill>
                <a:srgbClr val="004785"/>
              </a:solidFill>
              <a:latin typeface="Hind" panose="02000000000000000000" pitchFamily="2" charset="77"/>
              <a:cs typeface="Hind" panose="02000000000000000000" pitchFamily="2" charset="77"/>
            </a:rPr>
            <a:t>= .03 </a:t>
          </a:r>
          <a:r>
            <a:rPr lang="de-DE" sz="1000" i="1" dirty="0" err="1">
              <a:solidFill>
                <a:srgbClr val="004785"/>
              </a:solidFill>
              <a:latin typeface="Hind" panose="02000000000000000000" pitchFamily="2" charset="77"/>
              <a:cs typeface="Hind" panose="02000000000000000000" pitchFamily="2" charset="77"/>
            </a:rPr>
            <a:t>n.s</a:t>
          </a:r>
          <a:r>
            <a:rPr lang="de-DE" sz="1000" i="1" dirty="0">
              <a:solidFill>
                <a:srgbClr val="004785"/>
              </a:solidFill>
              <a:latin typeface="Hind" panose="02000000000000000000" pitchFamily="2" charset="77"/>
              <a:cs typeface="Hind" panose="02000000000000000000" pitchFamily="2" charset="77"/>
            </a:rPr>
            <a:t>.</a:t>
          </a:r>
          <a:r>
            <a:rPr lang="de-DE" sz="1000" i="0" dirty="0">
              <a:solidFill>
                <a:srgbClr val="004785"/>
              </a:solidFill>
              <a:latin typeface="Hind" panose="02000000000000000000" pitchFamily="2" charset="77"/>
              <a:cs typeface="Hind" panose="02000000000000000000" pitchFamily="2" charset="77"/>
            </a:rPr>
            <a:t>, </a:t>
          </a:r>
          <a:r>
            <a:rPr lang="de-DE" sz="1000" i="1" dirty="0">
              <a:solidFill>
                <a:srgbClr val="004785"/>
              </a:solidFill>
              <a:latin typeface="Hind" panose="02000000000000000000" pitchFamily="2" charset="77"/>
              <a:cs typeface="Hind" panose="02000000000000000000" pitchFamily="2" charset="77"/>
            </a:rPr>
            <a:t>SE </a:t>
          </a:r>
          <a:r>
            <a:rPr lang="de-DE" sz="1000" i="0" dirty="0">
              <a:solidFill>
                <a:srgbClr val="004785"/>
              </a:solidFill>
              <a:latin typeface="Hind" panose="02000000000000000000" pitchFamily="2" charset="77"/>
              <a:cs typeface="Hind" panose="02000000000000000000" pitchFamily="2" charset="77"/>
            </a:rPr>
            <a:t>= .08</a:t>
          </a:r>
          <a:r>
            <a:rPr lang="de-DE" sz="1000" dirty="0">
              <a:solidFill>
                <a:srgbClr val="004785"/>
              </a:solidFill>
              <a:latin typeface="Hind" panose="02000000000000000000" pitchFamily="2" charset="77"/>
              <a:cs typeface="Hind" panose="02000000000000000000" pitchFamily="2" charset="77"/>
            </a:rPr>
            <a:t>). Demnach müssen beide Ressourcen nachhaltig gestärkt werden, um langfristig psychische Vitalität sicherzustellen.</a:t>
          </a:r>
        </a:p>
      </dgm:t>
    </dgm:pt>
    <dgm:pt modelId="{D322AD8D-B180-43B2-BEE7-1A1BC9AF1062}" type="parTrans" cxnId="{BB8B5419-FEF2-4ABC-8ED0-CF98100517CC}">
      <dgm:prSet/>
      <dgm:spPr/>
      <dgm:t>
        <a:bodyPr/>
        <a:lstStyle/>
        <a:p>
          <a:endParaRPr lang="de-DE"/>
        </a:p>
      </dgm:t>
    </dgm:pt>
    <dgm:pt modelId="{9F42F453-3178-455D-A7A4-C2A1A26A08E9}" type="sibTrans" cxnId="{BB8B5419-FEF2-4ABC-8ED0-CF98100517CC}">
      <dgm:prSet/>
      <dgm:spPr/>
      <dgm:t>
        <a:bodyPr/>
        <a:lstStyle/>
        <a:p>
          <a:endParaRPr lang="de-DE"/>
        </a:p>
      </dgm:t>
    </dgm:pt>
    <dgm:pt modelId="{363B2AB5-28CE-4C81-B5BF-00E7A8BF474B}" type="pres">
      <dgm:prSet presAssocID="{C6E22994-DB0C-43FF-BAB3-8EF9B987D14F}" presName="layout" presStyleCnt="0">
        <dgm:presLayoutVars>
          <dgm:chMax/>
          <dgm:chPref/>
          <dgm:dir/>
          <dgm:animOne val="branch"/>
          <dgm:animLvl val="lvl"/>
          <dgm:resizeHandles/>
        </dgm:presLayoutVars>
      </dgm:prSet>
      <dgm:spPr/>
    </dgm:pt>
    <dgm:pt modelId="{FE3960DD-AEBD-46A9-A740-5F7033BE13B6}" type="pres">
      <dgm:prSet presAssocID="{6AF0DFF9-BAA7-43AA-A211-2164DDF34D57}" presName="root" presStyleCnt="0">
        <dgm:presLayoutVars>
          <dgm:chMax/>
          <dgm:chPref val="4"/>
        </dgm:presLayoutVars>
      </dgm:prSet>
      <dgm:spPr/>
    </dgm:pt>
    <dgm:pt modelId="{B187249B-2C32-44C9-9DDD-272BAF3B5A51}" type="pres">
      <dgm:prSet presAssocID="{6AF0DFF9-BAA7-43AA-A211-2164DDF34D57}" presName="rootComposite" presStyleCnt="0">
        <dgm:presLayoutVars/>
      </dgm:prSet>
      <dgm:spPr/>
    </dgm:pt>
    <dgm:pt modelId="{3E4CE525-DE55-4793-8A1C-D594FBA06CC0}" type="pres">
      <dgm:prSet presAssocID="{6AF0DFF9-BAA7-43AA-A211-2164DDF34D57}" presName="rootText" presStyleLbl="node0" presStyleIdx="0" presStyleCnt="1" custLinFactNeighborX="76">
        <dgm:presLayoutVars>
          <dgm:chMax/>
          <dgm:chPref val="4"/>
        </dgm:presLayoutVars>
      </dgm:prSet>
      <dgm:spPr/>
    </dgm:pt>
    <dgm:pt modelId="{C6BF57E6-151C-446B-A9FC-A9BE81E1E2BC}" type="pres">
      <dgm:prSet presAssocID="{6AF0DFF9-BAA7-43AA-A211-2164DDF34D57}" presName="childShape" presStyleCnt="0">
        <dgm:presLayoutVars>
          <dgm:chMax val="0"/>
          <dgm:chPref val="0"/>
        </dgm:presLayoutVars>
      </dgm:prSet>
      <dgm:spPr/>
    </dgm:pt>
    <dgm:pt modelId="{B4EEFB18-49FF-4FCD-9C05-1FD3B38D1561}" type="pres">
      <dgm:prSet presAssocID="{BB335723-D711-47C9-BFB5-813D0F44928D}" presName="childComposite" presStyleCnt="0">
        <dgm:presLayoutVars>
          <dgm:chMax val="0"/>
          <dgm:chPref val="0"/>
        </dgm:presLayoutVars>
      </dgm:prSet>
      <dgm:spPr/>
    </dgm:pt>
    <dgm:pt modelId="{05DDB938-105B-4389-9A6D-83DD33529519}" type="pres">
      <dgm:prSet presAssocID="{BB335723-D711-47C9-BFB5-813D0F44928D}" presName="Image" presStyleLbl="node1" presStyleIdx="0" presStyleCnt="2"/>
      <dgm:spPr>
        <a:noFill/>
        <a:ln>
          <a:noFill/>
        </a:ln>
      </dgm:spPr>
    </dgm:pt>
    <dgm:pt modelId="{40E353A9-8B3D-46D4-A83C-B0B14524CC20}" type="pres">
      <dgm:prSet presAssocID="{BB335723-D711-47C9-BFB5-813D0F44928D}" presName="childText" presStyleLbl="lnNode1" presStyleIdx="0" presStyleCnt="2">
        <dgm:presLayoutVars>
          <dgm:chMax val="0"/>
          <dgm:chPref val="0"/>
          <dgm:bulletEnabled val="1"/>
        </dgm:presLayoutVars>
      </dgm:prSet>
      <dgm:spPr/>
    </dgm:pt>
    <dgm:pt modelId="{0048A28C-4537-4A82-BDF7-0AABCD83E9A3}" type="pres">
      <dgm:prSet presAssocID="{55EF7856-DA1E-41D3-A2D9-381FC1A837C4}" presName="childComposite" presStyleCnt="0">
        <dgm:presLayoutVars>
          <dgm:chMax val="0"/>
          <dgm:chPref val="0"/>
        </dgm:presLayoutVars>
      </dgm:prSet>
      <dgm:spPr/>
    </dgm:pt>
    <dgm:pt modelId="{D212A285-2D55-46A9-89A8-D7DA76352B72}" type="pres">
      <dgm:prSet presAssocID="{55EF7856-DA1E-41D3-A2D9-381FC1A837C4}" presName="Image" presStyleLbl="node1" presStyleIdx="1" presStyleCnt="2"/>
      <dgm:spPr>
        <a:noFill/>
        <a:ln>
          <a:noFill/>
        </a:ln>
      </dgm:spPr>
      <dgm:extLst>
        <a:ext uri="{E40237B7-FDA0-4F09-8148-C483321AD2D9}">
          <dgm14:cNvPr xmlns:dgm14="http://schemas.microsoft.com/office/drawing/2010/diagram" id="0" name="" descr="Auge mit einfarbiger Füllung"/>
        </a:ext>
      </dgm:extLst>
    </dgm:pt>
    <dgm:pt modelId="{7FD325BE-27D5-4277-A096-87C191550177}" type="pres">
      <dgm:prSet presAssocID="{55EF7856-DA1E-41D3-A2D9-381FC1A837C4}" presName="childText" presStyleLbl="lnNode1" presStyleIdx="1" presStyleCnt="2" custLinFactNeighborX="-46" custLinFactNeighborY="4538">
        <dgm:presLayoutVars>
          <dgm:chMax val="0"/>
          <dgm:chPref val="0"/>
          <dgm:bulletEnabled val="1"/>
        </dgm:presLayoutVars>
      </dgm:prSet>
      <dgm:spPr/>
    </dgm:pt>
  </dgm:ptLst>
  <dgm:cxnLst>
    <dgm:cxn modelId="{54827211-94C7-43E6-8EB6-101F51348296}" type="presOf" srcId="{6AF0DFF9-BAA7-43AA-A211-2164DDF34D57}" destId="{3E4CE525-DE55-4793-8A1C-D594FBA06CC0}" srcOrd="0" destOrd="0" presId="urn:microsoft.com/office/officeart/2008/layout/PictureAccentList"/>
    <dgm:cxn modelId="{BB8B5419-FEF2-4ABC-8ED0-CF98100517CC}" srcId="{6AF0DFF9-BAA7-43AA-A211-2164DDF34D57}" destId="{55EF7856-DA1E-41D3-A2D9-381FC1A837C4}" srcOrd="1" destOrd="0" parTransId="{D322AD8D-B180-43B2-BEE7-1A1BC9AF1062}" sibTransId="{9F42F453-3178-455D-A7A4-C2A1A26A08E9}"/>
    <dgm:cxn modelId="{63C8642D-0A72-4D8B-98AD-80A5D9547C66}" srcId="{C6E22994-DB0C-43FF-BAB3-8EF9B987D14F}" destId="{6AF0DFF9-BAA7-43AA-A211-2164DDF34D57}" srcOrd="0" destOrd="0" parTransId="{6FF4DB1F-691A-448B-8D60-F1AE26FEDFCD}" sibTransId="{1F2F3A9B-A20E-48F8-9DAA-F4735C6B4BFA}"/>
    <dgm:cxn modelId="{CFD03A78-5051-4469-949C-4C3A7AA04F71}" type="presOf" srcId="{BB335723-D711-47C9-BFB5-813D0F44928D}" destId="{40E353A9-8B3D-46D4-A83C-B0B14524CC20}" srcOrd="0" destOrd="0" presId="urn:microsoft.com/office/officeart/2008/layout/PictureAccentList"/>
    <dgm:cxn modelId="{E82ECD81-1748-4023-A82A-5A35717D69D8}" type="presOf" srcId="{C6E22994-DB0C-43FF-BAB3-8EF9B987D14F}" destId="{363B2AB5-28CE-4C81-B5BF-00E7A8BF474B}" srcOrd="0" destOrd="0" presId="urn:microsoft.com/office/officeart/2008/layout/PictureAccentList"/>
    <dgm:cxn modelId="{BC1C598E-80D8-45C0-ADBF-785AEAAAB4A9}" type="presOf" srcId="{55EF7856-DA1E-41D3-A2D9-381FC1A837C4}" destId="{7FD325BE-27D5-4277-A096-87C191550177}" srcOrd="0" destOrd="0" presId="urn:microsoft.com/office/officeart/2008/layout/PictureAccentList"/>
    <dgm:cxn modelId="{FECA8FD3-08CC-48AB-8473-1FFCC4F070B9}" srcId="{6AF0DFF9-BAA7-43AA-A211-2164DDF34D57}" destId="{BB335723-D711-47C9-BFB5-813D0F44928D}" srcOrd="0" destOrd="0" parTransId="{1AAFA43A-7FBC-4B56-90BC-C3D3C956FDE2}" sibTransId="{5CCFBDBE-3909-481F-A554-669693BFCD65}"/>
    <dgm:cxn modelId="{51B67A59-1361-4C73-8AE2-97D9C0EFD45F}" type="presParOf" srcId="{363B2AB5-28CE-4C81-B5BF-00E7A8BF474B}" destId="{FE3960DD-AEBD-46A9-A740-5F7033BE13B6}" srcOrd="0" destOrd="0" presId="urn:microsoft.com/office/officeart/2008/layout/PictureAccentList"/>
    <dgm:cxn modelId="{F377D113-A737-4471-90EC-2441A5726A54}" type="presParOf" srcId="{FE3960DD-AEBD-46A9-A740-5F7033BE13B6}" destId="{B187249B-2C32-44C9-9DDD-272BAF3B5A51}" srcOrd="0" destOrd="0" presId="urn:microsoft.com/office/officeart/2008/layout/PictureAccentList"/>
    <dgm:cxn modelId="{64E917B5-0181-44F3-8843-DD01C2580DC9}" type="presParOf" srcId="{B187249B-2C32-44C9-9DDD-272BAF3B5A51}" destId="{3E4CE525-DE55-4793-8A1C-D594FBA06CC0}" srcOrd="0" destOrd="0" presId="urn:microsoft.com/office/officeart/2008/layout/PictureAccentList"/>
    <dgm:cxn modelId="{91810360-AA32-4D39-BA8B-96A8AFD2BC48}" type="presParOf" srcId="{FE3960DD-AEBD-46A9-A740-5F7033BE13B6}" destId="{C6BF57E6-151C-446B-A9FC-A9BE81E1E2BC}" srcOrd="1" destOrd="0" presId="urn:microsoft.com/office/officeart/2008/layout/PictureAccentList"/>
    <dgm:cxn modelId="{396C6EFB-54C9-4FEC-9434-EE75492A277F}" type="presParOf" srcId="{C6BF57E6-151C-446B-A9FC-A9BE81E1E2BC}" destId="{B4EEFB18-49FF-4FCD-9C05-1FD3B38D1561}" srcOrd="0" destOrd="0" presId="urn:microsoft.com/office/officeart/2008/layout/PictureAccentList"/>
    <dgm:cxn modelId="{75B39105-0DE4-42B4-BDB4-C15A84475A1F}" type="presParOf" srcId="{B4EEFB18-49FF-4FCD-9C05-1FD3B38D1561}" destId="{05DDB938-105B-4389-9A6D-83DD33529519}" srcOrd="0" destOrd="0" presId="urn:microsoft.com/office/officeart/2008/layout/PictureAccentList"/>
    <dgm:cxn modelId="{28019DE4-AF9B-433C-8477-63B52B1A8C09}" type="presParOf" srcId="{B4EEFB18-49FF-4FCD-9C05-1FD3B38D1561}" destId="{40E353A9-8B3D-46D4-A83C-B0B14524CC20}" srcOrd="1" destOrd="0" presId="urn:microsoft.com/office/officeart/2008/layout/PictureAccentList"/>
    <dgm:cxn modelId="{5FF3B668-53F9-4348-BBE4-44E9D51EEFA4}" type="presParOf" srcId="{C6BF57E6-151C-446B-A9FC-A9BE81E1E2BC}" destId="{0048A28C-4537-4A82-BDF7-0AABCD83E9A3}" srcOrd="1" destOrd="0" presId="urn:microsoft.com/office/officeart/2008/layout/PictureAccentList"/>
    <dgm:cxn modelId="{56AA4DFF-9ABD-45D6-8643-5F040477A030}" type="presParOf" srcId="{0048A28C-4537-4A82-BDF7-0AABCD83E9A3}" destId="{D212A285-2D55-46A9-89A8-D7DA76352B72}" srcOrd="0" destOrd="0" presId="urn:microsoft.com/office/officeart/2008/layout/PictureAccentList"/>
    <dgm:cxn modelId="{104B4703-F2DF-46F4-9A9B-5AA28BAFEC07}" type="presParOf" srcId="{0048A28C-4537-4A82-BDF7-0AABCD83E9A3}" destId="{7FD325BE-27D5-4277-A096-87C191550177}"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98D2A-FE60-4F47-875D-569F4FE35B07}">
      <dsp:nvSpPr>
        <dsp:cNvPr id="0" name=""/>
        <dsp:cNvSpPr/>
      </dsp:nvSpPr>
      <dsp:spPr>
        <a:xfrm>
          <a:off x="1341122" y="492080"/>
          <a:ext cx="4957466" cy="4957466"/>
        </a:xfrm>
        <a:prstGeom prst="blockArc">
          <a:avLst>
            <a:gd name="adj1" fmla="val 13800000"/>
            <a:gd name="adj2" fmla="val 16200000"/>
            <a:gd name="adj3" fmla="val 306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4F9A5C-C8DC-4656-8A26-B63EF6D40046}">
      <dsp:nvSpPr>
        <dsp:cNvPr id="0" name=""/>
        <dsp:cNvSpPr/>
      </dsp:nvSpPr>
      <dsp:spPr>
        <a:xfrm>
          <a:off x="1341122" y="492080"/>
          <a:ext cx="4957466" cy="4957466"/>
        </a:xfrm>
        <a:prstGeom prst="blockArc">
          <a:avLst>
            <a:gd name="adj1" fmla="val 11400000"/>
            <a:gd name="adj2" fmla="val 13800000"/>
            <a:gd name="adj3" fmla="val 306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C53F77-279A-4795-A6F1-4459C2B6FBEE}">
      <dsp:nvSpPr>
        <dsp:cNvPr id="0" name=""/>
        <dsp:cNvSpPr/>
      </dsp:nvSpPr>
      <dsp:spPr>
        <a:xfrm>
          <a:off x="1341122" y="492080"/>
          <a:ext cx="4957466" cy="4957466"/>
        </a:xfrm>
        <a:prstGeom prst="blockArc">
          <a:avLst>
            <a:gd name="adj1" fmla="val 9000000"/>
            <a:gd name="adj2" fmla="val 11400000"/>
            <a:gd name="adj3" fmla="val 306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E315DC-4D8F-4BB3-A494-563A81495B2C}">
      <dsp:nvSpPr>
        <dsp:cNvPr id="0" name=""/>
        <dsp:cNvSpPr/>
      </dsp:nvSpPr>
      <dsp:spPr>
        <a:xfrm>
          <a:off x="1341122" y="492080"/>
          <a:ext cx="4957466" cy="4957466"/>
        </a:xfrm>
        <a:prstGeom prst="blockArc">
          <a:avLst>
            <a:gd name="adj1" fmla="val 6600000"/>
            <a:gd name="adj2" fmla="val 9000000"/>
            <a:gd name="adj3" fmla="val 306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FBD9D6-E02B-4E07-945A-3E9E8A9F0940}">
      <dsp:nvSpPr>
        <dsp:cNvPr id="0" name=""/>
        <dsp:cNvSpPr/>
      </dsp:nvSpPr>
      <dsp:spPr>
        <a:xfrm>
          <a:off x="1341122" y="492080"/>
          <a:ext cx="4957466" cy="4957466"/>
        </a:xfrm>
        <a:prstGeom prst="blockArc">
          <a:avLst>
            <a:gd name="adj1" fmla="val 4200000"/>
            <a:gd name="adj2" fmla="val 6600000"/>
            <a:gd name="adj3" fmla="val 306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8D124D-04A1-4CE9-936A-93422B25686E}">
      <dsp:nvSpPr>
        <dsp:cNvPr id="0" name=""/>
        <dsp:cNvSpPr/>
      </dsp:nvSpPr>
      <dsp:spPr>
        <a:xfrm>
          <a:off x="1341122" y="492080"/>
          <a:ext cx="4957466" cy="4957466"/>
        </a:xfrm>
        <a:prstGeom prst="blockArc">
          <a:avLst>
            <a:gd name="adj1" fmla="val 1800000"/>
            <a:gd name="adj2" fmla="val 4200000"/>
            <a:gd name="adj3" fmla="val 306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DEEFFE-015F-485B-BCE0-BCC951F1B3B4}">
      <dsp:nvSpPr>
        <dsp:cNvPr id="0" name=""/>
        <dsp:cNvSpPr/>
      </dsp:nvSpPr>
      <dsp:spPr>
        <a:xfrm>
          <a:off x="1341122" y="492080"/>
          <a:ext cx="4957466" cy="4957466"/>
        </a:xfrm>
        <a:prstGeom prst="blockArc">
          <a:avLst>
            <a:gd name="adj1" fmla="val 21000000"/>
            <a:gd name="adj2" fmla="val 1800000"/>
            <a:gd name="adj3" fmla="val 306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3C3A2F-95A7-4ACF-AD0C-F2B53CDBBD43}">
      <dsp:nvSpPr>
        <dsp:cNvPr id="0" name=""/>
        <dsp:cNvSpPr/>
      </dsp:nvSpPr>
      <dsp:spPr>
        <a:xfrm>
          <a:off x="1341122" y="492080"/>
          <a:ext cx="4957466" cy="4957466"/>
        </a:xfrm>
        <a:prstGeom prst="blockArc">
          <a:avLst>
            <a:gd name="adj1" fmla="val 18600000"/>
            <a:gd name="adj2" fmla="val 21000000"/>
            <a:gd name="adj3" fmla="val 306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C0C9C0-4B13-4C9C-A701-CEDA45D9B7BA}">
      <dsp:nvSpPr>
        <dsp:cNvPr id="0" name=""/>
        <dsp:cNvSpPr/>
      </dsp:nvSpPr>
      <dsp:spPr>
        <a:xfrm>
          <a:off x="1341122" y="492080"/>
          <a:ext cx="4957466" cy="4957466"/>
        </a:xfrm>
        <a:prstGeom prst="blockArc">
          <a:avLst>
            <a:gd name="adj1" fmla="val 16200000"/>
            <a:gd name="adj2" fmla="val 18600000"/>
            <a:gd name="adj3" fmla="val 306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5B7A3E-AA56-4168-B3DA-AF3245EBDFF6}">
      <dsp:nvSpPr>
        <dsp:cNvPr id="0" name=""/>
        <dsp:cNvSpPr/>
      </dsp:nvSpPr>
      <dsp:spPr>
        <a:xfrm>
          <a:off x="3263079" y="2406728"/>
          <a:ext cx="1070790" cy="10540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a:latin typeface="Raleway Medium" pitchFamily="2" charset="0"/>
            </a:rPr>
            <a:t>Activity</a:t>
          </a:r>
          <a:br>
            <a:rPr lang="de-DE" sz="1200" b="1" kern="1200">
              <a:latin typeface="Raleway Medium" pitchFamily="2" charset="0"/>
            </a:rPr>
          </a:br>
          <a:r>
            <a:rPr lang="de-DE" sz="1200" b="1" kern="1200">
              <a:latin typeface="Raleway Medium" pitchFamily="2" charset="0"/>
            </a:rPr>
            <a:t>Score</a:t>
          </a:r>
          <a:endParaRPr lang="de-DE" sz="1200" b="1" kern="1200" dirty="0">
            <a:latin typeface="Raleway Medium" pitchFamily="2" charset="0"/>
          </a:endParaRPr>
        </a:p>
      </dsp:txBody>
      <dsp:txXfrm>
        <a:off x="3419893" y="2561093"/>
        <a:ext cx="757162" cy="745337"/>
      </dsp:txXfrm>
    </dsp:sp>
    <dsp:sp modelId="{C6A629AC-FBFB-4D9F-A96B-E4CC952B1F87}">
      <dsp:nvSpPr>
        <dsp:cNvPr id="0" name=""/>
        <dsp:cNvSpPr/>
      </dsp:nvSpPr>
      <dsp:spPr>
        <a:xfrm>
          <a:off x="3293040" y="3195"/>
          <a:ext cx="1053631" cy="105363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a:latin typeface="Raleway Medium" pitchFamily="2" charset="0"/>
            </a:rPr>
            <a:t>Kraft- &amp; Beweg-lichkeit</a:t>
          </a:r>
          <a:endParaRPr lang="de-DE" sz="1200" b="1" kern="1200" dirty="0">
            <a:latin typeface="Raleway Medium" pitchFamily="2" charset="0"/>
          </a:endParaRPr>
        </a:p>
      </dsp:txBody>
      <dsp:txXfrm>
        <a:off x="3447341" y="157496"/>
        <a:ext cx="745029" cy="745029"/>
      </dsp:txXfrm>
    </dsp:sp>
    <dsp:sp modelId="{F86D6840-0BD2-45AC-A2D9-D8392978B9E9}">
      <dsp:nvSpPr>
        <dsp:cNvPr id="0" name=""/>
        <dsp:cNvSpPr/>
      </dsp:nvSpPr>
      <dsp:spPr>
        <a:xfrm>
          <a:off x="4861958" y="574234"/>
          <a:ext cx="1053631" cy="105363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a:latin typeface="Raleway Medium" pitchFamily="2" charset="0"/>
            </a:rPr>
            <a:t>Obst und Gemüse-verzehr</a:t>
          </a:r>
          <a:endParaRPr lang="de-DE" sz="1200" b="1" kern="1200" dirty="0">
            <a:latin typeface="Raleway Medium" pitchFamily="2" charset="0"/>
          </a:endParaRPr>
        </a:p>
      </dsp:txBody>
      <dsp:txXfrm>
        <a:off x="5016259" y="728535"/>
        <a:ext cx="745029" cy="745029"/>
      </dsp:txXfrm>
    </dsp:sp>
    <dsp:sp modelId="{28B99848-2710-4EEF-8883-4BB823FD8E0A}">
      <dsp:nvSpPr>
        <dsp:cNvPr id="0" name=""/>
        <dsp:cNvSpPr/>
      </dsp:nvSpPr>
      <dsp:spPr>
        <a:xfrm>
          <a:off x="5696761" y="2020157"/>
          <a:ext cx="1053631" cy="105363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a:latin typeface="Raleway Medium" pitchFamily="2" charset="0"/>
            </a:rPr>
            <a:t>Alkohol-konsum</a:t>
          </a:r>
          <a:endParaRPr lang="de-DE" sz="1200" b="1" kern="1200" dirty="0">
            <a:latin typeface="Raleway Medium" pitchFamily="2" charset="0"/>
          </a:endParaRPr>
        </a:p>
      </dsp:txBody>
      <dsp:txXfrm>
        <a:off x="5851062" y="2174458"/>
        <a:ext cx="745029" cy="745029"/>
      </dsp:txXfrm>
    </dsp:sp>
    <dsp:sp modelId="{3D49E4AD-89F2-4EC0-946C-74E5CFA9BF6A}">
      <dsp:nvSpPr>
        <dsp:cNvPr id="0" name=""/>
        <dsp:cNvSpPr/>
      </dsp:nvSpPr>
      <dsp:spPr>
        <a:xfrm>
          <a:off x="5406837" y="3664399"/>
          <a:ext cx="1053631" cy="105363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de-DE" sz="1200" b="1" kern="1200">
              <a:latin typeface="Raleway Medium" pitchFamily="2" charset="0"/>
            </a:rPr>
            <a:t>Nikotin-konsum</a:t>
          </a:r>
          <a:endParaRPr lang="de-DE" sz="1200" b="1" kern="1200" dirty="0">
            <a:latin typeface="Raleway Medium" pitchFamily="2" charset="0"/>
          </a:endParaRPr>
        </a:p>
      </dsp:txBody>
      <dsp:txXfrm>
        <a:off x="5561138" y="3818700"/>
        <a:ext cx="745029" cy="745029"/>
      </dsp:txXfrm>
    </dsp:sp>
    <dsp:sp modelId="{20DA5722-EEB4-4646-AA95-C0F0B2C68C57}">
      <dsp:nvSpPr>
        <dsp:cNvPr id="0" name=""/>
        <dsp:cNvSpPr/>
      </dsp:nvSpPr>
      <dsp:spPr>
        <a:xfrm>
          <a:off x="4127844" y="4737602"/>
          <a:ext cx="1053631" cy="105363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a:latin typeface="Raleway Medium" pitchFamily="2" charset="0"/>
            </a:rPr>
            <a:t>Erhol-ungs-fähigkeit</a:t>
          </a:r>
          <a:endParaRPr lang="de-DE" sz="1200" b="1" kern="1200" dirty="0">
            <a:latin typeface="Raleway Medium" pitchFamily="2" charset="0"/>
          </a:endParaRPr>
        </a:p>
      </dsp:txBody>
      <dsp:txXfrm>
        <a:off x="4282145" y="4891903"/>
        <a:ext cx="745029" cy="745029"/>
      </dsp:txXfrm>
    </dsp:sp>
    <dsp:sp modelId="{1BE11BE1-3BB0-4B9E-B451-1E591DA33EE6}">
      <dsp:nvSpPr>
        <dsp:cNvPr id="0" name=""/>
        <dsp:cNvSpPr/>
      </dsp:nvSpPr>
      <dsp:spPr>
        <a:xfrm>
          <a:off x="2458236" y="4737602"/>
          <a:ext cx="1053631" cy="105363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a:latin typeface="Raleway Medium" pitchFamily="2" charset="0"/>
            </a:rPr>
            <a:t>Work-Life-Balance</a:t>
          </a:r>
          <a:endParaRPr lang="de-DE" sz="1200" b="1" kern="1200" dirty="0">
            <a:latin typeface="Raleway Medium" pitchFamily="2" charset="0"/>
          </a:endParaRPr>
        </a:p>
      </dsp:txBody>
      <dsp:txXfrm>
        <a:off x="2612537" y="4891903"/>
        <a:ext cx="745029" cy="745029"/>
      </dsp:txXfrm>
    </dsp:sp>
    <dsp:sp modelId="{3E1FA6D6-9F8A-428E-B2C8-9F3792AADBFF}">
      <dsp:nvSpPr>
        <dsp:cNvPr id="0" name=""/>
        <dsp:cNvSpPr/>
      </dsp:nvSpPr>
      <dsp:spPr>
        <a:xfrm>
          <a:off x="1179243" y="3664399"/>
          <a:ext cx="1053631" cy="105363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a:latin typeface="Raleway Medium" pitchFamily="2" charset="0"/>
            </a:rPr>
            <a:t>BMI</a:t>
          </a:r>
          <a:endParaRPr lang="de-DE" sz="1200" b="1" kern="1200" dirty="0">
            <a:latin typeface="Raleway Medium" pitchFamily="2" charset="0"/>
          </a:endParaRPr>
        </a:p>
      </dsp:txBody>
      <dsp:txXfrm>
        <a:off x="1333544" y="3818700"/>
        <a:ext cx="745029" cy="745029"/>
      </dsp:txXfrm>
    </dsp:sp>
    <dsp:sp modelId="{1460618B-6E3B-47B9-8BD6-D8C34A194CBB}">
      <dsp:nvSpPr>
        <dsp:cNvPr id="0" name=""/>
        <dsp:cNvSpPr/>
      </dsp:nvSpPr>
      <dsp:spPr>
        <a:xfrm>
          <a:off x="889319" y="2020157"/>
          <a:ext cx="1053631" cy="105363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a:latin typeface="Raleway Medium" pitchFamily="2" charset="0"/>
            </a:rPr>
            <a:t>Ausdauer-sport</a:t>
          </a:r>
          <a:endParaRPr lang="de-DE" sz="1200" b="1" kern="1200" dirty="0">
            <a:latin typeface="Raleway Medium" pitchFamily="2" charset="0"/>
          </a:endParaRPr>
        </a:p>
      </dsp:txBody>
      <dsp:txXfrm>
        <a:off x="1043620" y="2174458"/>
        <a:ext cx="745029" cy="745029"/>
      </dsp:txXfrm>
    </dsp:sp>
    <dsp:sp modelId="{5C81D517-426D-4F20-AE37-09E153D33C5A}">
      <dsp:nvSpPr>
        <dsp:cNvPr id="0" name=""/>
        <dsp:cNvSpPr/>
      </dsp:nvSpPr>
      <dsp:spPr>
        <a:xfrm>
          <a:off x="1724122" y="574234"/>
          <a:ext cx="1053631" cy="105363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b="1" kern="1200">
              <a:latin typeface="Raleway Medium" pitchFamily="2" charset="0"/>
            </a:rPr>
            <a:t>Acht-samkeit</a:t>
          </a:r>
          <a:endParaRPr lang="de-DE" sz="1200" b="1" kern="1200" dirty="0">
            <a:latin typeface="Raleway Medium" pitchFamily="2" charset="0"/>
          </a:endParaRPr>
        </a:p>
      </dsp:txBody>
      <dsp:txXfrm>
        <a:off x="1878423" y="728535"/>
        <a:ext cx="745029" cy="745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CE525-DE55-4793-8A1C-D594FBA06CC0}">
      <dsp:nvSpPr>
        <dsp:cNvPr id="0" name=""/>
        <dsp:cNvSpPr/>
      </dsp:nvSpPr>
      <dsp:spPr>
        <a:xfrm>
          <a:off x="0" y="229286"/>
          <a:ext cx="6380978" cy="655105"/>
        </a:xfrm>
        <a:prstGeom prst="roundRect">
          <a:avLst>
            <a:gd name="adj" fmla="val 10000"/>
          </a:avLst>
        </a:prstGeom>
        <a:solidFill>
          <a:srgbClr val="BDCEE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rgbClr val="004785"/>
              </a:solidFill>
              <a:latin typeface="Hind" panose="02000000000000000000" pitchFamily="2" charset="77"/>
              <a:cs typeface="Hind" panose="02000000000000000000" pitchFamily="2" charset="77"/>
            </a:rPr>
            <a:t>Schlafqualität als stabilisierender Einflussfaktor bei wenig Sportaktivitäten  </a:t>
          </a:r>
        </a:p>
      </dsp:txBody>
      <dsp:txXfrm>
        <a:off x="19187" y="248473"/>
        <a:ext cx="6342604" cy="616731"/>
      </dsp:txXfrm>
    </dsp:sp>
    <dsp:sp modelId="{05DDB938-105B-4389-9A6D-83DD33529519}">
      <dsp:nvSpPr>
        <dsp:cNvPr id="0" name=""/>
        <dsp:cNvSpPr/>
      </dsp:nvSpPr>
      <dsp:spPr>
        <a:xfrm>
          <a:off x="0" y="1002310"/>
          <a:ext cx="655105" cy="655105"/>
        </a:xfrm>
        <a:prstGeom prst="roundRect">
          <a:avLst>
            <a:gd name="adj" fmla="val 166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E353A9-8B3D-46D4-A83C-B0B14524CC20}">
      <dsp:nvSpPr>
        <dsp:cNvPr id="0" name=""/>
        <dsp:cNvSpPr/>
      </dsp:nvSpPr>
      <dsp:spPr>
        <a:xfrm>
          <a:off x="694411" y="1002310"/>
          <a:ext cx="5686566" cy="655105"/>
        </a:xfrm>
        <a:prstGeom prst="roundRect">
          <a:avLst>
            <a:gd name="adj" fmla="val 16670"/>
          </a:avLst>
        </a:prstGeom>
        <a:solidFill>
          <a:srgbClr val="BDCEE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e-DE" sz="1000" kern="1200" dirty="0">
              <a:solidFill>
                <a:srgbClr val="004785"/>
              </a:solidFill>
              <a:latin typeface="Hind" panose="02000000000000000000" pitchFamily="2" charset="77"/>
              <a:cs typeface="Hind" panose="02000000000000000000" pitchFamily="2" charset="77"/>
            </a:rPr>
            <a:t>Bei wenig Sportaktivitäten können Versicherte ihre Vitalität mit hoher Schlafqualität stabilisieren und leiden weniger unter zunehmenden Vitalitätsverlust als bei schlechtem Schlaf (</a:t>
          </a:r>
          <a:r>
            <a:rPr lang="de-DE" sz="1000" i="1" kern="1200" dirty="0">
              <a:solidFill>
                <a:srgbClr val="004785"/>
              </a:solidFill>
              <a:latin typeface="Hind" panose="02000000000000000000" pitchFamily="2" charset="77"/>
              <a:cs typeface="Hind" panose="02000000000000000000" pitchFamily="2" charset="77"/>
            </a:rPr>
            <a:t>B </a:t>
          </a:r>
          <a:r>
            <a:rPr lang="de-DE" sz="1000" i="0" kern="1200" dirty="0">
              <a:solidFill>
                <a:srgbClr val="004785"/>
              </a:solidFill>
              <a:latin typeface="Hind" panose="02000000000000000000" pitchFamily="2" charset="77"/>
              <a:cs typeface="Hind" panose="02000000000000000000" pitchFamily="2" charset="77"/>
            </a:rPr>
            <a:t>= .15**, </a:t>
          </a:r>
          <a:r>
            <a:rPr lang="de-DE" sz="1000" i="1" kern="1200" dirty="0">
              <a:solidFill>
                <a:srgbClr val="004785"/>
              </a:solidFill>
              <a:latin typeface="Hind" panose="02000000000000000000" pitchFamily="2" charset="77"/>
              <a:cs typeface="Hind" panose="02000000000000000000" pitchFamily="2" charset="77"/>
            </a:rPr>
            <a:t>SE </a:t>
          </a:r>
          <a:r>
            <a:rPr lang="de-DE" sz="1000" i="0" kern="1200" dirty="0">
              <a:solidFill>
                <a:srgbClr val="004785"/>
              </a:solidFill>
              <a:latin typeface="Hind" panose="02000000000000000000" pitchFamily="2" charset="77"/>
              <a:cs typeface="Hind" panose="02000000000000000000" pitchFamily="2" charset="77"/>
            </a:rPr>
            <a:t>= .02</a:t>
          </a:r>
          <a:r>
            <a:rPr lang="de-DE" sz="1000" kern="1200" dirty="0">
              <a:solidFill>
                <a:srgbClr val="004785"/>
              </a:solidFill>
              <a:latin typeface="Hind" panose="02000000000000000000" pitchFamily="2" charset="77"/>
              <a:cs typeface="Hind" panose="02000000000000000000" pitchFamily="2" charset="77"/>
            </a:rPr>
            <a:t>).</a:t>
          </a:r>
        </a:p>
      </dsp:txBody>
      <dsp:txXfrm>
        <a:off x="726396" y="1034295"/>
        <a:ext cx="5622596" cy="591135"/>
      </dsp:txXfrm>
    </dsp:sp>
    <dsp:sp modelId="{D212A285-2D55-46A9-89A8-D7DA76352B72}">
      <dsp:nvSpPr>
        <dsp:cNvPr id="0" name=""/>
        <dsp:cNvSpPr/>
      </dsp:nvSpPr>
      <dsp:spPr>
        <a:xfrm>
          <a:off x="0" y="1736028"/>
          <a:ext cx="655105" cy="655105"/>
        </a:xfrm>
        <a:prstGeom prst="roundRect">
          <a:avLst>
            <a:gd name="adj" fmla="val 166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D325BE-27D5-4277-A096-87C191550177}">
      <dsp:nvSpPr>
        <dsp:cNvPr id="0" name=""/>
        <dsp:cNvSpPr/>
      </dsp:nvSpPr>
      <dsp:spPr>
        <a:xfrm>
          <a:off x="691795" y="1765756"/>
          <a:ext cx="5686566" cy="655105"/>
        </a:xfrm>
        <a:prstGeom prst="roundRect">
          <a:avLst>
            <a:gd name="adj" fmla="val 16670"/>
          </a:avLst>
        </a:prstGeom>
        <a:solidFill>
          <a:srgbClr val="BDCEE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e-DE" sz="1000" kern="1200" dirty="0">
              <a:solidFill>
                <a:srgbClr val="004785"/>
              </a:solidFill>
              <a:latin typeface="Hind" panose="02000000000000000000" pitchFamily="2" charset="77"/>
              <a:cs typeface="Hind" panose="02000000000000000000" pitchFamily="2" charset="77"/>
            </a:rPr>
            <a:t> Zwar steigt die Vitalität mit zunehmenden Sportaktivitäten an (selbst bei geringer Schlafqualität) (</a:t>
          </a:r>
          <a:r>
            <a:rPr lang="de-DE" sz="1000" i="1" kern="1200" dirty="0">
              <a:solidFill>
                <a:srgbClr val="004785"/>
              </a:solidFill>
              <a:latin typeface="Hind" panose="02000000000000000000" pitchFamily="2" charset="77"/>
              <a:cs typeface="Hind" panose="02000000000000000000" pitchFamily="2" charset="77"/>
            </a:rPr>
            <a:t>B </a:t>
          </a:r>
          <a:r>
            <a:rPr lang="de-DE" sz="1000" i="0" kern="1200" dirty="0">
              <a:solidFill>
                <a:srgbClr val="004785"/>
              </a:solidFill>
              <a:latin typeface="Hind" panose="02000000000000000000" pitchFamily="2" charset="77"/>
              <a:cs typeface="Hind" panose="02000000000000000000" pitchFamily="2" charset="77"/>
            </a:rPr>
            <a:t>= .30**, </a:t>
          </a:r>
          <a:r>
            <a:rPr lang="de-DE" sz="1000" i="1" kern="1200" dirty="0">
              <a:solidFill>
                <a:srgbClr val="004785"/>
              </a:solidFill>
              <a:latin typeface="Hind" panose="02000000000000000000" pitchFamily="2" charset="77"/>
              <a:cs typeface="Hind" panose="02000000000000000000" pitchFamily="2" charset="77"/>
            </a:rPr>
            <a:t>SE </a:t>
          </a:r>
          <a:r>
            <a:rPr lang="de-DE" sz="1000" i="0" kern="1200" dirty="0">
              <a:solidFill>
                <a:srgbClr val="004785"/>
              </a:solidFill>
              <a:latin typeface="Hind" panose="02000000000000000000" pitchFamily="2" charset="77"/>
              <a:cs typeface="Hind" panose="02000000000000000000" pitchFamily="2" charset="77"/>
            </a:rPr>
            <a:t>= .02</a:t>
          </a:r>
          <a:r>
            <a:rPr lang="de-DE" sz="1000" kern="1200" dirty="0">
              <a:solidFill>
                <a:srgbClr val="004785"/>
              </a:solidFill>
              <a:latin typeface="Hind" panose="02000000000000000000" pitchFamily="2" charset="77"/>
              <a:cs typeface="Hind" panose="02000000000000000000" pitchFamily="2" charset="77"/>
            </a:rPr>
            <a:t>), allerdings stellt nur ein guter Schlaf hohe Vitalität sicher: Die Kombination aus viel Sport und hoher Schlafqualität gewährleistet die höchsten Vitalitätswerte. </a:t>
          </a:r>
        </a:p>
      </dsp:txBody>
      <dsp:txXfrm>
        <a:off x="723780" y="1797741"/>
        <a:ext cx="5622596" cy="591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CE525-DE55-4793-8A1C-D594FBA06CC0}">
      <dsp:nvSpPr>
        <dsp:cNvPr id="0" name=""/>
        <dsp:cNvSpPr/>
      </dsp:nvSpPr>
      <dsp:spPr>
        <a:xfrm>
          <a:off x="0" y="229286"/>
          <a:ext cx="6380978" cy="655105"/>
        </a:xfrm>
        <a:prstGeom prst="roundRect">
          <a:avLst>
            <a:gd name="adj" fmla="val 10000"/>
          </a:avLst>
        </a:prstGeom>
        <a:solidFill>
          <a:srgbClr val="BDCEE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rgbClr val="004785"/>
              </a:solidFill>
              <a:latin typeface="Hind" panose="02000000000000000000" pitchFamily="2" charset="77"/>
              <a:cs typeface="Hind" panose="02000000000000000000" pitchFamily="2" charset="77"/>
            </a:rPr>
            <a:t>Sportaktivitäten im Bereich Ausdauer und Kraft reduzieren Fehlzeiten über längere Zeiträume.</a:t>
          </a:r>
        </a:p>
      </dsp:txBody>
      <dsp:txXfrm>
        <a:off x="19187" y="248473"/>
        <a:ext cx="6342604" cy="616731"/>
      </dsp:txXfrm>
    </dsp:sp>
    <dsp:sp modelId="{05DDB938-105B-4389-9A6D-83DD33529519}">
      <dsp:nvSpPr>
        <dsp:cNvPr id="0" name=""/>
        <dsp:cNvSpPr/>
      </dsp:nvSpPr>
      <dsp:spPr>
        <a:xfrm>
          <a:off x="0" y="1002310"/>
          <a:ext cx="655105" cy="655105"/>
        </a:xfrm>
        <a:prstGeom prst="roundRect">
          <a:avLst>
            <a:gd name="adj" fmla="val 166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E353A9-8B3D-46D4-A83C-B0B14524CC20}">
      <dsp:nvSpPr>
        <dsp:cNvPr id="0" name=""/>
        <dsp:cNvSpPr/>
      </dsp:nvSpPr>
      <dsp:spPr>
        <a:xfrm>
          <a:off x="694411" y="1002310"/>
          <a:ext cx="5686566" cy="655105"/>
        </a:xfrm>
        <a:prstGeom prst="roundRect">
          <a:avLst>
            <a:gd name="adj" fmla="val 16670"/>
          </a:avLst>
        </a:prstGeom>
        <a:solidFill>
          <a:srgbClr val="BDCEE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11175">
            <a:lnSpc>
              <a:spcPct val="90000"/>
            </a:lnSpc>
            <a:spcBef>
              <a:spcPct val="0"/>
            </a:spcBef>
            <a:spcAft>
              <a:spcPct val="35000"/>
            </a:spcAft>
            <a:buNone/>
          </a:pPr>
          <a:r>
            <a:rPr lang="de-DE" sz="1150" kern="1200" dirty="0">
              <a:solidFill>
                <a:srgbClr val="004785"/>
              </a:solidFill>
              <a:latin typeface="Hind" panose="02000000000000000000" pitchFamily="2" charset="77"/>
              <a:cs typeface="Hind" panose="02000000000000000000" pitchFamily="2" charset="77"/>
            </a:rPr>
            <a:t>Bei viel Ausdauersport sind die Fehlzeiten unabhängig vom Kraftsport auf niedrigem Niveau: zusätzlicher Kraftsport reduziert keine Fehlzeiten (</a:t>
          </a:r>
          <a:r>
            <a:rPr lang="de-DE" sz="1150" i="1" kern="1200" dirty="0">
              <a:solidFill>
                <a:srgbClr val="004785"/>
              </a:solidFill>
              <a:latin typeface="Hind" panose="02000000000000000000" pitchFamily="2" charset="77"/>
              <a:cs typeface="Hind" panose="02000000000000000000" pitchFamily="2" charset="77"/>
            </a:rPr>
            <a:t>B </a:t>
          </a:r>
          <a:r>
            <a:rPr lang="de-DE" sz="1150" i="0" kern="1200" dirty="0">
              <a:solidFill>
                <a:srgbClr val="004785"/>
              </a:solidFill>
              <a:latin typeface="Hind" panose="02000000000000000000" pitchFamily="2" charset="77"/>
              <a:cs typeface="Hind" panose="02000000000000000000" pitchFamily="2" charset="77"/>
            </a:rPr>
            <a:t>= .28 </a:t>
          </a:r>
          <a:r>
            <a:rPr lang="de-DE" sz="1150" i="0" kern="1200" dirty="0" err="1">
              <a:solidFill>
                <a:srgbClr val="004785"/>
              </a:solidFill>
              <a:latin typeface="Hind" panose="02000000000000000000" pitchFamily="2" charset="77"/>
              <a:cs typeface="Hind" panose="02000000000000000000" pitchFamily="2" charset="77"/>
            </a:rPr>
            <a:t>n.s</a:t>
          </a:r>
          <a:r>
            <a:rPr lang="de-DE" sz="1150" i="0" kern="1200" dirty="0">
              <a:solidFill>
                <a:srgbClr val="004785"/>
              </a:solidFill>
              <a:latin typeface="Hind" panose="02000000000000000000" pitchFamily="2" charset="77"/>
              <a:cs typeface="Hind" panose="02000000000000000000" pitchFamily="2" charset="77"/>
            </a:rPr>
            <a:t>, </a:t>
          </a:r>
          <a:r>
            <a:rPr lang="de-DE" sz="1150" i="1" kern="1200" dirty="0">
              <a:solidFill>
                <a:srgbClr val="004785"/>
              </a:solidFill>
              <a:latin typeface="Hind" panose="02000000000000000000" pitchFamily="2" charset="77"/>
              <a:cs typeface="Hind" panose="02000000000000000000" pitchFamily="2" charset="77"/>
            </a:rPr>
            <a:t>SE </a:t>
          </a:r>
          <a:r>
            <a:rPr lang="de-DE" sz="1150" i="0" kern="1200" dirty="0">
              <a:solidFill>
                <a:srgbClr val="004785"/>
              </a:solidFill>
              <a:latin typeface="Hind" panose="02000000000000000000" pitchFamily="2" charset="77"/>
              <a:cs typeface="Hind" panose="02000000000000000000" pitchFamily="2" charset="77"/>
            </a:rPr>
            <a:t>= 6.9</a:t>
          </a:r>
          <a:r>
            <a:rPr lang="de-DE" sz="1150" kern="1200" dirty="0">
              <a:solidFill>
                <a:srgbClr val="004785"/>
              </a:solidFill>
              <a:latin typeface="Hind" panose="02000000000000000000" pitchFamily="2" charset="77"/>
              <a:cs typeface="Hind" panose="02000000000000000000" pitchFamily="2" charset="77"/>
            </a:rPr>
            <a:t>).</a:t>
          </a:r>
        </a:p>
      </dsp:txBody>
      <dsp:txXfrm>
        <a:off x="726396" y="1034295"/>
        <a:ext cx="5622596" cy="591135"/>
      </dsp:txXfrm>
    </dsp:sp>
    <dsp:sp modelId="{D212A285-2D55-46A9-89A8-D7DA76352B72}">
      <dsp:nvSpPr>
        <dsp:cNvPr id="0" name=""/>
        <dsp:cNvSpPr/>
      </dsp:nvSpPr>
      <dsp:spPr>
        <a:xfrm>
          <a:off x="0" y="1736028"/>
          <a:ext cx="655105" cy="655105"/>
        </a:xfrm>
        <a:prstGeom prst="roundRect">
          <a:avLst>
            <a:gd name="adj" fmla="val 166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D325BE-27D5-4277-A096-87C191550177}">
      <dsp:nvSpPr>
        <dsp:cNvPr id="0" name=""/>
        <dsp:cNvSpPr/>
      </dsp:nvSpPr>
      <dsp:spPr>
        <a:xfrm>
          <a:off x="691795" y="1765756"/>
          <a:ext cx="5686566" cy="655105"/>
        </a:xfrm>
        <a:prstGeom prst="roundRect">
          <a:avLst>
            <a:gd name="adj" fmla="val 16670"/>
          </a:avLst>
        </a:prstGeom>
        <a:solidFill>
          <a:srgbClr val="BDCEE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de-DE" sz="1100" kern="1200" dirty="0">
              <a:solidFill>
                <a:srgbClr val="004785"/>
              </a:solidFill>
              <a:latin typeface="Hind" panose="02000000000000000000" pitchFamily="2" charset="77"/>
              <a:cs typeface="Hind" panose="02000000000000000000" pitchFamily="2" charset="77"/>
            </a:rPr>
            <a:t>Bei wenig Ausdauersport haben Kraftsportaktivitäten einen starken Zusammenhang mit Fehlzeiten (</a:t>
          </a:r>
          <a:r>
            <a:rPr lang="de-DE" sz="1100" i="1" kern="1200" dirty="0">
              <a:solidFill>
                <a:srgbClr val="004785"/>
              </a:solidFill>
              <a:latin typeface="Hind" panose="02000000000000000000" pitchFamily="2" charset="77"/>
              <a:cs typeface="Hind" panose="02000000000000000000" pitchFamily="2" charset="77"/>
            </a:rPr>
            <a:t>B </a:t>
          </a:r>
          <a:r>
            <a:rPr lang="de-DE" sz="1100" i="0" kern="1200" dirty="0">
              <a:solidFill>
                <a:srgbClr val="004785"/>
              </a:solidFill>
              <a:latin typeface="Hind" panose="02000000000000000000" pitchFamily="2" charset="77"/>
              <a:cs typeface="Hind" panose="02000000000000000000" pitchFamily="2" charset="77"/>
            </a:rPr>
            <a:t>= -25.17**, </a:t>
          </a:r>
          <a:r>
            <a:rPr lang="de-DE" sz="1100" i="1" kern="1200" dirty="0">
              <a:solidFill>
                <a:srgbClr val="004785"/>
              </a:solidFill>
              <a:latin typeface="Hind" panose="02000000000000000000" pitchFamily="2" charset="77"/>
              <a:cs typeface="Hind" panose="02000000000000000000" pitchFamily="2" charset="77"/>
            </a:rPr>
            <a:t>SE </a:t>
          </a:r>
          <a:r>
            <a:rPr lang="de-DE" sz="1100" i="0" kern="1200" dirty="0">
              <a:solidFill>
                <a:srgbClr val="004785"/>
              </a:solidFill>
              <a:latin typeface="Hind" panose="02000000000000000000" pitchFamily="2" charset="77"/>
              <a:cs typeface="Hind" panose="02000000000000000000" pitchFamily="2" charset="77"/>
            </a:rPr>
            <a:t>= 9.53</a:t>
          </a:r>
          <a:r>
            <a:rPr lang="de-DE" sz="1100" kern="1200" dirty="0">
              <a:solidFill>
                <a:srgbClr val="004785"/>
              </a:solidFill>
              <a:latin typeface="Hind" panose="02000000000000000000" pitchFamily="2" charset="77"/>
              <a:cs typeface="Hind" panose="02000000000000000000" pitchFamily="2" charset="77"/>
            </a:rPr>
            <a:t>): Demnach können im Durchschnitt 25 Fehltage durch zunehmenden Kraftsport reduziert werden. </a:t>
          </a:r>
        </a:p>
      </dsp:txBody>
      <dsp:txXfrm>
        <a:off x="723780" y="1797741"/>
        <a:ext cx="5622596" cy="5911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CE525-DE55-4793-8A1C-D594FBA06CC0}">
      <dsp:nvSpPr>
        <dsp:cNvPr id="0" name=""/>
        <dsp:cNvSpPr/>
      </dsp:nvSpPr>
      <dsp:spPr>
        <a:xfrm>
          <a:off x="0" y="229286"/>
          <a:ext cx="6380978" cy="655105"/>
        </a:xfrm>
        <a:prstGeom prst="roundRect">
          <a:avLst>
            <a:gd name="adj" fmla="val 10000"/>
          </a:avLst>
        </a:prstGeom>
        <a:solidFill>
          <a:srgbClr val="BDCEE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rgbClr val="004785"/>
              </a:solidFill>
              <a:latin typeface="Hind" panose="02000000000000000000" pitchFamily="2" charset="77"/>
              <a:cs typeface="Hind" panose="02000000000000000000" pitchFamily="2" charset="77"/>
            </a:rPr>
            <a:t>Work-Life Balance als Voraussetzung für die nachhaltige </a:t>
          </a:r>
          <a:br>
            <a:rPr lang="de-DE" sz="1400" kern="1200" dirty="0">
              <a:solidFill>
                <a:srgbClr val="004785"/>
              </a:solidFill>
              <a:latin typeface="Hind" panose="02000000000000000000" pitchFamily="2" charset="77"/>
              <a:cs typeface="Hind" panose="02000000000000000000" pitchFamily="2" charset="77"/>
            </a:rPr>
          </a:br>
          <a:r>
            <a:rPr lang="de-DE" sz="1400" kern="1200" dirty="0">
              <a:solidFill>
                <a:srgbClr val="004785"/>
              </a:solidFill>
              <a:latin typeface="Hind" panose="02000000000000000000" pitchFamily="2" charset="77"/>
              <a:cs typeface="Hind" panose="02000000000000000000" pitchFamily="2" charset="77"/>
            </a:rPr>
            <a:t>Wirkung von Achtsamkeit auf subjektive Vitalität </a:t>
          </a:r>
        </a:p>
      </dsp:txBody>
      <dsp:txXfrm>
        <a:off x="19187" y="248473"/>
        <a:ext cx="6342604" cy="616731"/>
      </dsp:txXfrm>
    </dsp:sp>
    <dsp:sp modelId="{05DDB938-105B-4389-9A6D-83DD33529519}">
      <dsp:nvSpPr>
        <dsp:cNvPr id="0" name=""/>
        <dsp:cNvSpPr/>
      </dsp:nvSpPr>
      <dsp:spPr>
        <a:xfrm>
          <a:off x="0" y="1002310"/>
          <a:ext cx="655105" cy="655105"/>
        </a:xfrm>
        <a:prstGeom prst="roundRect">
          <a:avLst>
            <a:gd name="adj" fmla="val 166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E353A9-8B3D-46D4-A83C-B0B14524CC20}">
      <dsp:nvSpPr>
        <dsp:cNvPr id="0" name=""/>
        <dsp:cNvSpPr/>
      </dsp:nvSpPr>
      <dsp:spPr>
        <a:xfrm>
          <a:off x="694411" y="1002310"/>
          <a:ext cx="5686566" cy="655105"/>
        </a:xfrm>
        <a:prstGeom prst="roundRect">
          <a:avLst>
            <a:gd name="adj" fmla="val 16670"/>
          </a:avLst>
        </a:prstGeom>
        <a:solidFill>
          <a:srgbClr val="BDCEE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e-DE" sz="1000" kern="1200" dirty="0">
              <a:solidFill>
                <a:srgbClr val="004785"/>
              </a:solidFill>
              <a:latin typeface="Hind" panose="02000000000000000000" pitchFamily="2" charset="77"/>
              <a:cs typeface="Hind" panose="02000000000000000000" pitchFamily="2" charset="77"/>
            </a:rPr>
            <a:t>Achtsamkeit hat über längere Zeiträume nur dann eine positive Wirkung auf subjektive Vitalität, wenn Versicherte auch eine gute Work-Life Balance haben (</a:t>
          </a:r>
          <a:r>
            <a:rPr lang="de-DE" sz="1000" i="1" kern="1200" dirty="0">
              <a:solidFill>
                <a:srgbClr val="004785"/>
              </a:solidFill>
              <a:latin typeface="Hind" panose="02000000000000000000" pitchFamily="2" charset="77"/>
              <a:cs typeface="Hind" panose="02000000000000000000" pitchFamily="2" charset="77"/>
            </a:rPr>
            <a:t>B </a:t>
          </a:r>
          <a:r>
            <a:rPr lang="de-DE" sz="1000" i="0" kern="1200" dirty="0">
              <a:solidFill>
                <a:srgbClr val="004785"/>
              </a:solidFill>
              <a:latin typeface="Hind" panose="02000000000000000000" pitchFamily="2" charset="77"/>
              <a:cs typeface="Hind" panose="02000000000000000000" pitchFamily="2" charset="77"/>
            </a:rPr>
            <a:t>= .27**, </a:t>
          </a:r>
          <a:r>
            <a:rPr lang="de-DE" sz="1000" i="1" kern="1200" dirty="0">
              <a:solidFill>
                <a:srgbClr val="004785"/>
              </a:solidFill>
              <a:latin typeface="Hind" panose="02000000000000000000" pitchFamily="2" charset="77"/>
              <a:cs typeface="Hind" panose="02000000000000000000" pitchFamily="2" charset="77"/>
            </a:rPr>
            <a:t>SE </a:t>
          </a:r>
          <a:r>
            <a:rPr lang="de-DE" sz="1000" i="0" kern="1200" dirty="0">
              <a:solidFill>
                <a:srgbClr val="004785"/>
              </a:solidFill>
              <a:latin typeface="Hind" panose="02000000000000000000" pitchFamily="2" charset="77"/>
              <a:cs typeface="Hind" panose="02000000000000000000" pitchFamily="2" charset="77"/>
            </a:rPr>
            <a:t>= .09</a:t>
          </a:r>
          <a:r>
            <a:rPr lang="de-DE" sz="1000" kern="1200" dirty="0">
              <a:solidFill>
                <a:srgbClr val="004785"/>
              </a:solidFill>
              <a:latin typeface="Hind" panose="02000000000000000000" pitchFamily="2" charset="77"/>
              <a:cs typeface="Hind" panose="02000000000000000000" pitchFamily="2" charset="77"/>
            </a:rPr>
            <a:t>).</a:t>
          </a:r>
        </a:p>
      </dsp:txBody>
      <dsp:txXfrm>
        <a:off x="726396" y="1034295"/>
        <a:ext cx="5622596" cy="591135"/>
      </dsp:txXfrm>
    </dsp:sp>
    <dsp:sp modelId="{D212A285-2D55-46A9-89A8-D7DA76352B72}">
      <dsp:nvSpPr>
        <dsp:cNvPr id="0" name=""/>
        <dsp:cNvSpPr/>
      </dsp:nvSpPr>
      <dsp:spPr>
        <a:xfrm>
          <a:off x="0" y="1736028"/>
          <a:ext cx="655105" cy="655105"/>
        </a:xfrm>
        <a:prstGeom prst="roundRect">
          <a:avLst>
            <a:gd name="adj" fmla="val 166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D325BE-27D5-4277-A096-87C191550177}">
      <dsp:nvSpPr>
        <dsp:cNvPr id="0" name=""/>
        <dsp:cNvSpPr/>
      </dsp:nvSpPr>
      <dsp:spPr>
        <a:xfrm>
          <a:off x="691795" y="1765756"/>
          <a:ext cx="5686566" cy="655105"/>
        </a:xfrm>
        <a:prstGeom prst="roundRect">
          <a:avLst>
            <a:gd name="adj" fmla="val 16670"/>
          </a:avLst>
        </a:prstGeom>
        <a:solidFill>
          <a:srgbClr val="BDCEE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e-DE" sz="1000" kern="1200" dirty="0">
              <a:solidFill>
                <a:srgbClr val="004785"/>
              </a:solidFill>
              <a:latin typeface="Hind" panose="02000000000000000000" pitchFamily="2" charset="77"/>
              <a:cs typeface="Hind" panose="02000000000000000000" pitchFamily="2" charset="77"/>
            </a:rPr>
            <a:t> Bei wenig Work-Life Balance bewirkt Achtsamkeit keine Steigerung der Vitalität über die Zeit (</a:t>
          </a:r>
          <a:r>
            <a:rPr lang="de-DE" sz="1000" i="1" kern="1200" dirty="0">
              <a:solidFill>
                <a:srgbClr val="004785"/>
              </a:solidFill>
              <a:latin typeface="Hind" panose="02000000000000000000" pitchFamily="2" charset="77"/>
              <a:cs typeface="Hind" panose="02000000000000000000" pitchFamily="2" charset="77"/>
            </a:rPr>
            <a:t>B </a:t>
          </a:r>
          <a:r>
            <a:rPr lang="de-DE" sz="1000" i="0" kern="1200" dirty="0">
              <a:solidFill>
                <a:srgbClr val="004785"/>
              </a:solidFill>
              <a:latin typeface="Hind" panose="02000000000000000000" pitchFamily="2" charset="77"/>
              <a:cs typeface="Hind" panose="02000000000000000000" pitchFamily="2" charset="77"/>
            </a:rPr>
            <a:t>= .03 </a:t>
          </a:r>
          <a:r>
            <a:rPr lang="de-DE" sz="1000" i="1" kern="1200" dirty="0" err="1">
              <a:solidFill>
                <a:srgbClr val="004785"/>
              </a:solidFill>
              <a:latin typeface="Hind" panose="02000000000000000000" pitchFamily="2" charset="77"/>
              <a:cs typeface="Hind" panose="02000000000000000000" pitchFamily="2" charset="77"/>
            </a:rPr>
            <a:t>n.s</a:t>
          </a:r>
          <a:r>
            <a:rPr lang="de-DE" sz="1000" i="1" kern="1200" dirty="0">
              <a:solidFill>
                <a:srgbClr val="004785"/>
              </a:solidFill>
              <a:latin typeface="Hind" panose="02000000000000000000" pitchFamily="2" charset="77"/>
              <a:cs typeface="Hind" panose="02000000000000000000" pitchFamily="2" charset="77"/>
            </a:rPr>
            <a:t>.</a:t>
          </a:r>
          <a:r>
            <a:rPr lang="de-DE" sz="1000" i="0" kern="1200" dirty="0">
              <a:solidFill>
                <a:srgbClr val="004785"/>
              </a:solidFill>
              <a:latin typeface="Hind" panose="02000000000000000000" pitchFamily="2" charset="77"/>
              <a:cs typeface="Hind" panose="02000000000000000000" pitchFamily="2" charset="77"/>
            </a:rPr>
            <a:t>, </a:t>
          </a:r>
          <a:r>
            <a:rPr lang="de-DE" sz="1000" i="1" kern="1200" dirty="0">
              <a:solidFill>
                <a:srgbClr val="004785"/>
              </a:solidFill>
              <a:latin typeface="Hind" panose="02000000000000000000" pitchFamily="2" charset="77"/>
              <a:cs typeface="Hind" panose="02000000000000000000" pitchFamily="2" charset="77"/>
            </a:rPr>
            <a:t>SE </a:t>
          </a:r>
          <a:r>
            <a:rPr lang="de-DE" sz="1000" i="0" kern="1200" dirty="0">
              <a:solidFill>
                <a:srgbClr val="004785"/>
              </a:solidFill>
              <a:latin typeface="Hind" panose="02000000000000000000" pitchFamily="2" charset="77"/>
              <a:cs typeface="Hind" panose="02000000000000000000" pitchFamily="2" charset="77"/>
            </a:rPr>
            <a:t>= .08</a:t>
          </a:r>
          <a:r>
            <a:rPr lang="de-DE" sz="1000" kern="1200" dirty="0">
              <a:solidFill>
                <a:srgbClr val="004785"/>
              </a:solidFill>
              <a:latin typeface="Hind" panose="02000000000000000000" pitchFamily="2" charset="77"/>
              <a:cs typeface="Hind" panose="02000000000000000000" pitchFamily="2" charset="77"/>
            </a:rPr>
            <a:t>). Demnach müssen beide Ressourcen nachhaltig gestärkt werden, um langfristig psychische Vitalität sicherzustellen.</a:t>
          </a:r>
        </a:p>
      </dsp:txBody>
      <dsp:txXfrm>
        <a:off x="723780" y="1797741"/>
        <a:ext cx="5622596" cy="59113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0.04029</cdr:x>
      <cdr:y>0.0241</cdr:y>
    </cdr:from>
    <cdr:to>
      <cdr:x>0.09495</cdr:x>
      <cdr:y>0.90575</cdr:y>
    </cdr:to>
    <cdr:sp macro="" textlink="">
      <cdr:nvSpPr>
        <cdr:cNvPr id="2" name="Textfeld 6"/>
        <cdr:cNvSpPr txBox="1"/>
      </cdr:nvSpPr>
      <cdr:spPr>
        <a:xfrm xmlns:a="http://schemas.openxmlformats.org/drawingml/2006/main" rot="16200000">
          <a:off x="-1065569" y="1346723"/>
          <a:ext cx="281644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kumimoji="0" lang="de-DE" sz="1200" b="0" i="0" u="none" strike="noStrike" kern="0" cap="none" spc="0" normalizeH="0" baseline="0" noProof="0" dirty="0">
              <a:ln>
                <a:noFill/>
              </a:ln>
              <a:solidFill>
                <a:schemeClr val="bg1"/>
              </a:solidFill>
              <a:effectLst/>
              <a:uLnTx/>
              <a:uFillTx/>
              <a:latin typeface="Raleway Light" pitchFamily="2" charset="0"/>
              <a:ea typeface="+mn-ea"/>
              <a:cs typeface="Arial" pitchFamily="34" charset="0"/>
            </a:rPr>
            <a:t>Subjektive </a:t>
          </a:r>
          <a:r>
            <a:rPr kumimoji="0" lang="de-DE" sz="1200" b="0" i="0" u="none" strike="noStrike" kern="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Vitalität</a:t>
          </a:r>
        </a:p>
      </cdr:txBody>
    </cdr:sp>
  </cdr:relSizeAnchor>
</c:userShapes>
</file>

<file path=ppt/drawings/drawing2.xml><?xml version="1.0" encoding="utf-8"?>
<c:userShapes xmlns:c="http://schemas.openxmlformats.org/drawingml/2006/chart">
  <cdr:relSizeAnchor xmlns:cdr="http://schemas.openxmlformats.org/drawingml/2006/chartDrawing">
    <cdr:from>
      <cdr:x>0.01581</cdr:x>
      <cdr:y>0.02491</cdr:y>
    </cdr:from>
    <cdr:to>
      <cdr:x>0.0644</cdr:x>
      <cdr:y>0.90656</cdr:y>
    </cdr:to>
    <cdr:sp macro="" textlink="">
      <cdr:nvSpPr>
        <cdr:cNvPr id="2" name="Textfeld 6"/>
        <cdr:cNvSpPr txBox="1"/>
      </cdr:nvSpPr>
      <cdr:spPr>
        <a:xfrm xmlns:a="http://schemas.openxmlformats.org/drawingml/2006/main" rot="16200000">
          <a:off x="-1204993" y="1364686"/>
          <a:ext cx="2816444"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kumimoji="0" lang="de-DE" sz="1000" b="0" i="0" u="none" strike="noStrike" kern="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Fehltage nach BIG-Balance CheckUP</a:t>
          </a:r>
        </a:p>
      </cdr:txBody>
    </cdr:sp>
  </cdr:relSizeAnchor>
</c:userShapes>
</file>

<file path=ppt/drawings/drawing3.xml><?xml version="1.0" encoding="utf-8"?>
<c:userShapes xmlns:c="http://schemas.openxmlformats.org/drawingml/2006/chart">
  <cdr:relSizeAnchor xmlns:cdr="http://schemas.openxmlformats.org/drawingml/2006/chartDrawing">
    <cdr:from>
      <cdr:x>0.0531</cdr:x>
      <cdr:y>0.02469</cdr:y>
    </cdr:from>
    <cdr:to>
      <cdr:x>0.10776</cdr:x>
      <cdr:y>0.90634</cdr:y>
    </cdr:to>
    <cdr:sp macro="" textlink="">
      <cdr:nvSpPr>
        <cdr:cNvPr id="2" name="Textfeld 6"/>
        <cdr:cNvSpPr txBox="1"/>
      </cdr:nvSpPr>
      <cdr:spPr>
        <a:xfrm xmlns:a="http://schemas.openxmlformats.org/drawingml/2006/main" rot="16200000">
          <a:off x="-999267" y="1347135"/>
          <a:ext cx="281368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kumimoji="0" lang="de-DE" sz="1200" b="0" i="0" u="none" strike="noStrike" kern="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Subjektive Vitalität (2. MZP)</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C8A5B-6CD7-49A9-9BCA-34718D922799}" type="datetimeFigureOut">
              <a:rPr lang="en-GB" smtClean="0"/>
              <a:t>25/03/2026</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89C0EA-4A01-47F4-A50F-A480D444E4A6}" type="slidenum">
              <a:rPr lang="en-GB" smtClean="0"/>
              <a:t>‹Nr.›</a:t>
            </a:fld>
            <a:endParaRPr lang="en-GB"/>
          </a:p>
        </p:txBody>
      </p:sp>
    </p:spTree>
    <p:extLst>
      <p:ext uri="{BB962C8B-B14F-4D97-AF65-F5344CB8AC3E}">
        <p14:creationId xmlns:p14="http://schemas.microsoft.com/office/powerpoint/2010/main" val="1013264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1</a:t>
            </a:fld>
            <a:endParaRPr lang="en-GB"/>
          </a:p>
        </p:txBody>
      </p:sp>
    </p:spTree>
    <p:extLst>
      <p:ext uri="{BB962C8B-B14F-4D97-AF65-F5344CB8AC3E}">
        <p14:creationId xmlns:p14="http://schemas.microsoft.com/office/powerpoint/2010/main" val="360006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10</a:t>
            </a:fld>
            <a:endParaRPr lang="en-GB"/>
          </a:p>
        </p:txBody>
      </p:sp>
    </p:spTree>
    <p:extLst>
      <p:ext uri="{BB962C8B-B14F-4D97-AF65-F5344CB8AC3E}">
        <p14:creationId xmlns:p14="http://schemas.microsoft.com/office/powerpoint/2010/main" val="4224715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11</a:t>
            </a:fld>
            <a:endParaRPr lang="en-GB"/>
          </a:p>
        </p:txBody>
      </p:sp>
    </p:spTree>
    <p:extLst>
      <p:ext uri="{BB962C8B-B14F-4D97-AF65-F5344CB8AC3E}">
        <p14:creationId xmlns:p14="http://schemas.microsoft.com/office/powerpoint/2010/main" val="3234915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289C0EA-4A01-47F4-A50F-A480D444E4A6}" type="slidenum">
              <a:rPr lang="en-GB" smtClean="0"/>
              <a:t>12</a:t>
            </a:fld>
            <a:endParaRPr lang="en-GB"/>
          </a:p>
        </p:txBody>
      </p:sp>
    </p:spTree>
    <p:extLst>
      <p:ext uri="{BB962C8B-B14F-4D97-AF65-F5344CB8AC3E}">
        <p14:creationId xmlns:p14="http://schemas.microsoft.com/office/powerpoint/2010/main" val="2175108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13</a:t>
            </a:fld>
            <a:endParaRPr lang="en-GB"/>
          </a:p>
        </p:txBody>
      </p:sp>
    </p:spTree>
    <p:extLst>
      <p:ext uri="{BB962C8B-B14F-4D97-AF65-F5344CB8AC3E}">
        <p14:creationId xmlns:p14="http://schemas.microsoft.com/office/powerpoint/2010/main" val="3839193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14</a:t>
            </a:fld>
            <a:endParaRPr lang="en-GB"/>
          </a:p>
        </p:txBody>
      </p:sp>
    </p:spTree>
    <p:extLst>
      <p:ext uri="{BB962C8B-B14F-4D97-AF65-F5344CB8AC3E}">
        <p14:creationId xmlns:p14="http://schemas.microsoft.com/office/powerpoint/2010/main" val="2618407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https://edoc.rki.de/bitstream/handle/176904/1478/23e632IIgrVbo.pdf?sequence=1&amp;isAllowed=y</a:t>
            </a:r>
          </a:p>
        </p:txBody>
      </p:sp>
      <p:sp>
        <p:nvSpPr>
          <p:cNvPr id="4" name="Foliennummernplatzhalter 3"/>
          <p:cNvSpPr>
            <a:spLocks noGrp="1"/>
          </p:cNvSpPr>
          <p:nvPr>
            <p:ph type="sldNum" sz="quarter" idx="5"/>
          </p:nvPr>
        </p:nvSpPr>
        <p:spPr/>
        <p:txBody>
          <a:bodyPr/>
          <a:lstStyle/>
          <a:p>
            <a:fld id="{D289C0EA-4A01-47F4-A50F-A480D444E4A6}" type="slidenum">
              <a:rPr lang="en-GB" smtClean="0"/>
              <a:t>15</a:t>
            </a:fld>
            <a:endParaRPr lang="en-GB"/>
          </a:p>
        </p:txBody>
      </p:sp>
    </p:spTree>
    <p:extLst>
      <p:ext uri="{BB962C8B-B14F-4D97-AF65-F5344CB8AC3E}">
        <p14:creationId xmlns:p14="http://schemas.microsoft.com/office/powerpoint/2010/main" val="1001551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https://de.statista.com/statistik/daten/studie/1394975/umfrage/anteil-erwachsener-in-deutschland-der-taeglich-obst-und-gemuese-verzehrt/</a:t>
            </a:r>
          </a:p>
          <a:p>
            <a:r>
              <a:rPr lang="en-GB" dirty="0"/>
              <a:t>https://de.statista.com/statistik/daten/studie/260920/umfrage/mittelwerte-von-groesse-gewicht-und-bmi-bei-maennern-nach-alter/</a:t>
            </a:r>
          </a:p>
        </p:txBody>
      </p:sp>
      <p:sp>
        <p:nvSpPr>
          <p:cNvPr id="4" name="Foliennummernplatzhalter 3"/>
          <p:cNvSpPr>
            <a:spLocks noGrp="1"/>
          </p:cNvSpPr>
          <p:nvPr>
            <p:ph type="sldNum" sz="quarter" idx="5"/>
          </p:nvPr>
        </p:nvSpPr>
        <p:spPr/>
        <p:txBody>
          <a:bodyPr/>
          <a:lstStyle/>
          <a:p>
            <a:fld id="{D289C0EA-4A01-47F4-A50F-A480D444E4A6}" type="slidenum">
              <a:rPr lang="en-GB" smtClean="0"/>
              <a:t>16</a:t>
            </a:fld>
            <a:endParaRPr lang="en-GB"/>
          </a:p>
        </p:txBody>
      </p:sp>
    </p:spTree>
    <p:extLst>
      <p:ext uri="{BB962C8B-B14F-4D97-AF65-F5344CB8AC3E}">
        <p14:creationId xmlns:p14="http://schemas.microsoft.com/office/powerpoint/2010/main" val="3448710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17</a:t>
            </a:fld>
            <a:endParaRPr lang="en-GB"/>
          </a:p>
        </p:txBody>
      </p:sp>
    </p:spTree>
    <p:extLst>
      <p:ext uri="{BB962C8B-B14F-4D97-AF65-F5344CB8AC3E}">
        <p14:creationId xmlns:p14="http://schemas.microsoft.com/office/powerpoint/2010/main" val="4283331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18</a:t>
            </a:fld>
            <a:endParaRPr lang="en-GB"/>
          </a:p>
        </p:txBody>
      </p:sp>
    </p:spTree>
    <p:extLst>
      <p:ext uri="{BB962C8B-B14F-4D97-AF65-F5344CB8AC3E}">
        <p14:creationId xmlns:p14="http://schemas.microsoft.com/office/powerpoint/2010/main" val="1289791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https://edoc.rki.de/bitstream/handle/176904/1478/23e632IIgrVbo.pdf?sequence=1&amp;isAllowed=y</a:t>
            </a:r>
          </a:p>
        </p:txBody>
      </p:sp>
      <p:sp>
        <p:nvSpPr>
          <p:cNvPr id="4" name="Foliennummernplatzhalter 3"/>
          <p:cNvSpPr>
            <a:spLocks noGrp="1"/>
          </p:cNvSpPr>
          <p:nvPr>
            <p:ph type="sldNum" sz="quarter" idx="5"/>
          </p:nvPr>
        </p:nvSpPr>
        <p:spPr/>
        <p:txBody>
          <a:bodyPr/>
          <a:lstStyle/>
          <a:p>
            <a:fld id="{D289C0EA-4A01-47F4-A50F-A480D444E4A6}" type="slidenum">
              <a:rPr lang="en-GB" smtClean="0"/>
              <a:t>19</a:t>
            </a:fld>
            <a:endParaRPr lang="en-GB"/>
          </a:p>
        </p:txBody>
      </p:sp>
    </p:spTree>
    <p:extLst>
      <p:ext uri="{BB962C8B-B14F-4D97-AF65-F5344CB8AC3E}">
        <p14:creationId xmlns:p14="http://schemas.microsoft.com/office/powerpoint/2010/main" val="582429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2</a:t>
            </a:fld>
            <a:endParaRPr lang="en-GB"/>
          </a:p>
        </p:txBody>
      </p:sp>
    </p:spTree>
    <p:extLst>
      <p:ext uri="{BB962C8B-B14F-4D97-AF65-F5344CB8AC3E}">
        <p14:creationId xmlns:p14="http://schemas.microsoft.com/office/powerpoint/2010/main" val="4276526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21</a:t>
            </a:fld>
            <a:endParaRPr lang="en-GB"/>
          </a:p>
        </p:txBody>
      </p:sp>
    </p:spTree>
    <p:extLst>
      <p:ext uri="{BB962C8B-B14F-4D97-AF65-F5344CB8AC3E}">
        <p14:creationId xmlns:p14="http://schemas.microsoft.com/office/powerpoint/2010/main" val="1109672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22</a:t>
            </a:fld>
            <a:endParaRPr lang="en-GB"/>
          </a:p>
        </p:txBody>
      </p:sp>
    </p:spTree>
    <p:extLst>
      <p:ext uri="{BB962C8B-B14F-4D97-AF65-F5344CB8AC3E}">
        <p14:creationId xmlns:p14="http://schemas.microsoft.com/office/powerpoint/2010/main" val="1494977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https://edoc.rki.de/bitstream/handle/176904/1478/23e632IIgrVbo.pdf?sequence=1&amp;isAllowed=y</a:t>
            </a:r>
          </a:p>
        </p:txBody>
      </p:sp>
      <p:sp>
        <p:nvSpPr>
          <p:cNvPr id="4" name="Foliennummernplatzhalter 3"/>
          <p:cNvSpPr>
            <a:spLocks noGrp="1"/>
          </p:cNvSpPr>
          <p:nvPr>
            <p:ph type="sldNum" sz="quarter" idx="5"/>
          </p:nvPr>
        </p:nvSpPr>
        <p:spPr/>
        <p:txBody>
          <a:bodyPr/>
          <a:lstStyle/>
          <a:p>
            <a:fld id="{D289C0EA-4A01-47F4-A50F-A480D444E4A6}" type="slidenum">
              <a:rPr lang="en-GB" smtClean="0"/>
              <a:t>23</a:t>
            </a:fld>
            <a:endParaRPr lang="en-GB"/>
          </a:p>
        </p:txBody>
      </p:sp>
    </p:spTree>
    <p:extLst>
      <p:ext uri="{BB962C8B-B14F-4D97-AF65-F5344CB8AC3E}">
        <p14:creationId xmlns:p14="http://schemas.microsoft.com/office/powerpoint/2010/main" val="3185790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https://www.who.int/europe/de/news/item/28-12-2022-no-level-of-alcohol-consumption-is-safe-for-our-health</a:t>
            </a:r>
          </a:p>
        </p:txBody>
      </p:sp>
      <p:sp>
        <p:nvSpPr>
          <p:cNvPr id="4" name="Foliennummernplatzhalter 3"/>
          <p:cNvSpPr>
            <a:spLocks noGrp="1"/>
          </p:cNvSpPr>
          <p:nvPr>
            <p:ph type="sldNum" sz="quarter" idx="5"/>
          </p:nvPr>
        </p:nvSpPr>
        <p:spPr/>
        <p:txBody>
          <a:bodyPr/>
          <a:lstStyle/>
          <a:p>
            <a:fld id="{D289C0EA-4A01-47F4-A50F-A480D444E4A6}" type="slidenum">
              <a:rPr lang="en-GB" smtClean="0"/>
              <a:t>24</a:t>
            </a:fld>
            <a:endParaRPr lang="en-GB"/>
          </a:p>
        </p:txBody>
      </p:sp>
    </p:spTree>
    <p:extLst>
      <p:ext uri="{BB962C8B-B14F-4D97-AF65-F5344CB8AC3E}">
        <p14:creationId xmlns:p14="http://schemas.microsoft.com/office/powerpoint/2010/main" val="115053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https://www.bundesgesundheitsministerium.de/service/begriffe-von-a-z/r/rauchen</a:t>
            </a:r>
          </a:p>
        </p:txBody>
      </p:sp>
      <p:sp>
        <p:nvSpPr>
          <p:cNvPr id="4" name="Foliennummernplatzhalter 3"/>
          <p:cNvSpPr>
            <a:spLocks noGrp="1"/>
          </p:cNvSpPr>
          <p:nvPr>
            <p:ph type="sldNum" sz="quarter" idx="5"/>
          </p:nvPr>
        </p:nvSpPr>
        <p:spPr/>
        <p:txBody>
          <a:bodyPr/>
          <a:lstStyle/>
          <a:p>
            <a:fld id="{D289C0EA-4A01-47F4-A50F-A480D444E4A6}" type="slidenum">
              <a:rPr lang="en-GB" smtClean="0"/>
              <a:t>25</a:t>
            </a:fld>
            <a:endParaRPr lang="en-GB"/>
          </a:p>
        </p:txBody>
      </p:sp>
    </p:spTree>
    <p:extLst>
      <p:ext uri="{BB962C8B-B14F-4D97-AF65-F5344CB8AC3E}">
        <p14:creationId xmlns:p14="http://schemas.microsoft.com/office/powerpoint/2010/main" val="2925216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26</a:t>
            </a:fld>
            <a:endParaRPr lang="en-GB"/>
          </a:p>
        </p:txBody>
      </p:sp>
    </p:spTree>
    <p:extLst>
      <p:ext uri="{BB962C8B-B14F-4D97-AF65-F5344CB8AC3E}">
        <p14:creationId xmlns:p14="http://schemas.microsoft.com/office/powerpoint/2010/main" val="954448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28</a:t>
            </a:fld>
            <a:endParaRPr lang="en-GB"/>
          </a:p>
        </p:txBody>
      </p:sp>
    </p:spTree>
    <p:extLst>
      <p:ext uri="{BB962C8B-B14F-4D97-AF65-F5344CB8AC3E}">
        <p14:creationId xmlns:p14="http://schemas.microsoft.com/office/powerpoint/2010/main" val="4110857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29</a:t>
            </a:fld>
            <a:endParaRPr lang="en-GB"/>
          </a:p>
        </p:txBody>
      </p:sp>
    </p:spTree>
    <p:extLst>
      <p:ext uri="{BB962C8B-B14F-4D97-AF65-F5344CB8AC3E}">
        <p14:creationId xmlns:p14="http://schemas.microsoft.com/office/powerpoint/2010/main" val="630758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30</a:t>
            </a:fld>
            <a:endParaRPr lang="en-GB"/>
          </a:p>
        </p:txBody>
      </p:sp>
    </p:spTree>
    <p:extLst>
      <p:ext uri="{BB962C8B-B14F-4D97-AF65-F5344CB8AC3E}">
        <p14:creationId xmlns:p14="http://schemas.microsoft.com/office/powerpoint/2010/main" val="4240487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31</a:t>
            </a:fld>
            <a:endParaRPr lang="en-GB"/>
          </a:p>
        </p:txBody>
      </p:sp>
    </p:spTree>
    <p:extLst>
      <p:ext uri="{BB962C8B-B14F-4D97-AF65-F5344CB8AC3E}">
        <p14:creationId xmlns:p14="http://schemas.microsoft.com/office/powerpoint/2010/main" val="882391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3</a:t>
            </a:fld>
            <a:endParaRPr lang="en-GB"/>
          </a:p>
        </p:txBody>
      </p:sp>
    </p:spTree>
    <p:extLst>
      <p:ext uri="{BB962C8B-B14F-4D97-AF65-F5344CB8AC3E}">
        <p14:creationId xmlns:p14="http://schemas.microsoft.com/office/powerpoint/2010/main" val="1936466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32</a:t>
            </a:fld>
            <a:endParaRPr lang="en-GB"/>
          </a:p>
        </p:txBody>
      </p:sp>
    </p:spTree>
    <p:extLst>
      <p:ext uri="{BB962C8B-B14F-4D97-AF65-F5344CB8AC3E}">
        <p14:creationId xmlns:p14="http://schemas.microsoft.com/office/powerpoint/2010/main" val="4199545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ABDE5-59DC-D052-C610-3E464E23201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61115FF-05BF-0213-401E-8A54618D49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613802-8546-DBF4-2003-E8C872D9BAB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4FEA1EC-72C8-2CEE-6A95-E9C15CEAA84A}"/>
              </a:ext>
            </a:extLst>
          </p:cNvPr>
          <p:cNvSpPr>
            <a:spLocks noGrp="1"/>
          </p:cNvSpPr>
          <p:nvPr>
            <p:ph type="sldNum" sz="quarter" idx="5"/>
          </p:nvPr>
        </p:nvSpPr>
        <p:spPr/>
        <p:txBody>
          <a:bodyPr/>
          <a:lstStyle/>
          <a:p>
            <a:fld id="{D9E1B2B1-8E75-9C46-A5CD-6F6BEE54FD2B}" type="slidenum">
              <a:rPr lang="de-DE" smtClean="0"/>
              <a:t>33</a:t>
            </a:fld>
            <a:endParaRPr lang="de-DE"/>
          </a:p>
        </p:txBody>
      </p:sp>
    </p:spTree>
    <p:extLst>
      <p:ext uri="{BB962C8B-B14F-4D97-AF65-F5344CB8AC3E}">
        <p14:creationId xmlns:p14="http://schemas.microsoft.com/office/powerpoint/2010/main" val="1415672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34</a:t>
            </a:fld>
            <a:endParaRPr lang="en-GB"/>
          </a:p>
        </p:txBody>
      </p:sp>
    </p:spTree>
    <p:extLst>
      <p:ext uri="{BB962C8B-B14F-4D97-AF65-F5344CB8AC3E}">
        <p14:creationId xmlns:p14="http://schemas.microsoft.com/office/powerpoint/2010/main" val="622320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36</a:t>
            </a:fld>
            <a:endParaRPr lang="en-GB"/>
          </a:p>
        </p:txBody>
      </p:sp>
    </p:spTree>
    <p:extLst>
      <p:ext uri="{BB962C8B-B14F-4D97-AF65-F5344CB8AC3E}">
        <p14:creationId xmlns:p14="http://schemas.microsoft.com/office/powerpoint/2010/main" val="282695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altLang="de-DE" sz="1200" dirty="0">
                <a:solidFill>
                  <a:srgbClr val="000000"/>
                </a:solidFill>
                <a:latin typeface="-webkit-standard"/>
              </a:rPr>
              <a:t>Darüber hinaus erwies sich die dreifache Interaktion Achtsamkeit × </a:t>
            </a:r>
            <a:r>
              <a:rPr lang="de-DE" altLang="de-DE" sz="1200" dirty="0" err="1">
                <a:solidFill>
                  <a:srgbClr val="000000"/>
                </a:solidFill>
                <a:latin typeface="-webkit-standard"/>
              </a:rPr>
              <a:t>Selbstkontrollfähikeit</a:t>
            </a:r>
            <a:r>
              <a:rPr lang="de-DE" altLang="de-DE" sz="1200" dirty="0">
                <a:solidFill>
                  <a:srgbClr val="000000"/>
                </a:solidFill>
                <a:latin typeface="-webkit-standard"/>
              </a:rPr>
              <a:t> × Alter als signifikant (b = –0,0124, SE = 0,0031, t = –3,95, p &lt; .001; </a:t>
            </a:r>
            <a:r>
              <a:rPr lang="el-GR" altLang="de-DE" sz="1200" dirty="0">
                <a:solidFill>
                  <a:srgbClr val="000000"/>
                </a:solidFill>
                <a:latin typeface="-webkit-standard"/>
              </a:rPr>
              <a:t>Δ</a:t>
            </a:r>
            <a:r>
              <a:rPr lang="de-DE" altLang="de-DE" sz="1200" dirty="0">
                <a:solidFill>
                  <a:srgbClr val="000000"/>
                </a:solidFill>
                <a:latin typeface="-webkit-standard"/>
              </a:rPr>
              <a:t>R² = .0021). </a:t>
            </a:r>
          </a:p>
          <a:p>
            <a:pPr marL="285750" indent="-285750">
              <a:buFont typeface="Arial" panose="020B0604020202020204" pitchFamily="34" charset="0"/>
              <a:buChar char="•"/>
            </a:pPr>
            <a:r>
              <a:rPr lang="de-DE" altLang="de-DE" sz="1200" dirty="0">
                <a:solidFill>
                  <a:srgbClr val="000000"/>
                </a:solidFill>
                <a:latin typeface="-webkit-standard"/>
              </a:rPr>
              <a:t>Die Signifikanztests der konditionalen </a:t>
            </a:r>
            <a:r>
              <a:rPr lang="de-DE" altLang="de-DE" sz="1200" dirty="0" err="1">
                <a:solidFill>
                  <a:srgbClr val="000000"/>
                </a:solidFill>
                <a:latin typeface="-webkit-standard"/>
              </a:rPr>
              <a:t>Achtsamkeits</a:t>
            </a:r>
            <a:r>
              <a:rPr lang="de-DE" altLang="de-DE" sz="1200" dirty="0">
                <a:solidFill>
                  <a:srgbClr val="000000"/>
                </a:solidFill>
                <a:latin typeface="-webkit-standard"/>
              </a:rPr>
              <a:t> × Selbstkontrollfähigkeits-Interaktion zeigen, dass diese nur bei sehr jungen Personen (Alter = –12.10; Effekt = 0,1375, p = .008) sowie bei sehr alten Personen (Alter = +12.10; Effekt = –0,1627, p = .003) auftritt, nicht jedoch im durchschnittlichen Alter (p = .733).</a:t>
            </a:r>
          </a:p>
          <a:p>
            <a:pPr marL="285750" indent="-285750">
              <a:buFont typeface="Arial" panose="020B0604020202020204" pitchFamily="34" charset="0"/>
              <a:buChar char="•"/>
            </a:pPr>
            <a:r>
              <a:rPr lang="de-DE" altLang="de-DE" sz="1200" dirty="0">
                <a:solidFill>
                  <a:srgbClr val="000000"/>
                </a:solidFill>
                <a:latin typeface="-webkit-standard"/>
              </a:rPr>
              <a:t>Somit variiert der Einfluss von Achtsamkeit auf Vitalität in Abhängigkeit von Selbstkontrollfähigkeit besonders an den Altersrändern, während dieser Zusammenhang im mittleren Altersbereich stabil bleibt.</a:t>
            </a:r>
            <a:endParaRPr lang="de-DE" altLang="de-DE" sz="1200" dirty="0">
              <a:latin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37</a:t>
            </a:fld>
            <a:endParaRPr lang="en-GB"/>
          </a:p>
        </p:txBody>
      </p:sp>
    </p:spTree>
    <p:extLst>
      <p:ext uri="{BB962C8B-B14F-4D97-AF65-F5344CB8AC3E}">
        <p14:creationId xmlns:p14="http://schemas.microsoft.com/office/powerpoint/2010/main" val="3332183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altLang="de-DE" sz="1200" dirty="0">
                <a:solidFill>
                  <a:srgbClr val="000000"/>
                </a:solidFill>
                <a:latin typeface="-webkit-standard"/>
              </a:rPr>
              <a:t>Darüber hinaus erwies sich die dreifache Interaktion Achtsamkeit × </a:t>
            </a:r>
            <a:r>
              <a:rPr lang="de-DE" altLang="de-DE" sz="1200" dirty="0" err="1">
                <a:solidFill>
                  <a:srgbClr val="000000"/>
                </a:solidFill>
                <a:latin typeface="-webkit-standard"/>
              </a:rPr>
              <a:t>Selbstkontrollfähikeit</a:t>
            </a:r>
            <a:r>
              <a:rPr lang="de-DE" altLang="de-DE" sz="1200" dirty="0">
                <a:solidFill>
                  <a:srgbClr val="000000"/>
                </a:solidFill>
                <a:latin typeface="-webkit-standard"/>
              </a:rPr>
              <a:t> × Alter als signifikant (b = –0,0124, SE = 0,0031, t = –3,95, p &lt; .001; </a:t>
            </a:r>
            <a:r>
              <a:rPr lang="el-GR" altLang="de-DE" sz="1200" dirty="0">
                <a:solidFill>
                  <a:srgbClr val="000000"/>
                </a:solidFill>
                <a:latin typeface="-webkit-standard"/>
              </a:rPr>
              <a:t>Δ</a:t>
            </a:r>
            <a:r>
              <a:rPr lang="de-DE" altLang="de-DE" sz="1200" dirty="0">
                <a:solidFill>
                  <a:srgbClr val="000000"/>
                </a:solidFill>
                <a:latin typeface="-webkit-standard"/>
              </a:rPr>
              <a:t>R² = .0021). </a:t>
            </a:r>
          </a:p>
          <a:p>
            <a:pPr marL="285750" indent="-285750">
              <a:buFont typeface="Arial" panose="020B0604020202020204" pitchFamily="34" charset="0"/>
              <a:buChar char="•"/>
            </a:pPr>
            <a:r>
              <a:rPr lang="de-DE" altLang="de-DE" sz="1200" dirty="0">
                <a:solidFill>
                  <a:srgbClr val="000000"/>
                </a:solidFill>
                <a:latin typeface="-webkit-standard"/>
              </a:rPr>
              <a:t>Die Signifikanztests der konditionalen </a:t>
            </a:r>
            <a:r>
              <a:rPr lang="de-DE" altLang="de-DE" sz="1200" dirty="0" err="1">
                <a:solidFill>
                  <a:srgbClr val="000000"/>
                </a:solidFill>
                <a:latin typeface="-webkit-standard"/>
              </a:rPr>
              <a:t>Achtsamkeits</a:t>
            </a:r>
            <a:r>
              <a:rPr lang="de-DE" altLang="de-DE" sz="1200" dirty="0">
                <a:solidFill>
                  <a:srgbClr val="000000"/>
                </a:solidFill>
                <a:latin typeface="-webkit-standard"/>
              </a:rPr>
              <a:t> × Selbstkontrollfähigkeits-Interaktion zeigen, dass diese nur bei sehr jungen Personen (Alter = –12.10; Effekt = 0,1375, p = .008) sowie bei sehr alten Personen (Alter = +12.10; Effekt = –0,1627, p = .003) auftritt, nicht jedoch im durchschnittlichen Alter (p = .733).</a:t>
            </a:r>
          </a:p>
          <a:p>
            <a:pPr marL="285750" indent="-285750">
              <a:buFont typeface="Arial" panose="020B0604020202020204" pitchFamily="34" charset="0"/>
              <a:buChar char="•"/>
            </a:pPr>
            <a:r>
              <a:rPr lang="de-DE" altLang="de-DE" sz="1200" dirty="0">
                <a:solidFill>
                  <a:srgbClr val="000000"/>
                </a:solidFill>
                <a:latin typeface="-webkit-standard"/>
              </a:rPr>
              <a:t>Somit variiert der Einfluss von Achtsamkeit auf Vitalität in Abhängigkeit von Selbstkontrollfähigkeit besonders an den Altersrändern, während dieser Zusammenhang im mittleren Altersbereich stabil bleibt.</a:t>
            </a:r>
            <a:endParaRPr lang="de-DE" altLang="de-DE" sz="1200" dirty="0">
              <a:latin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38</a:t>
            </a:fld>
            <a:endParaRPr lang="en-GB"/>
          </a:p>
        </p:txBody>
      </p:sp>
    </p:spTree>
    <p:extLst>
      <p:ext uri="{BB962C8B-B14F-4D97-AF65-F5344CB8AC3E}">
        <p14:creationId xmlns:p14="http://schemas.microsoft.com/office/powerpoint/2010/main" val="1338028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E1B2B1-8E75-9C46-A5CD-6F6BEE54FD2B}" type="slidenum">
              <a:rPr lang="de-DE" smtClean="0"/>
              <a:t>40</a:t>
            </a:fld>
            <a:endParaRPr lang="de-DE"/>
          </a:p>
        </p:txBody>
      </p:sp>
    </p:spTree>
    <p:extLst>
      <p:ext uri="{BB962C8B-B14F-4D97-AF65-F5344CB8AC3E}">
        <p14:creationId xmlns:p14="http://schemas.microsoft.com/office/powerpoint/2010/main" val="557869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41</a:t>
            </a:fld>
            <a:endParaRPr lang="en-GB"/>
          </a:p>
        </p:txBody>
      </p:sp>
    </p:spTree>
    <p:extLst>
      <p:ext uri="{BB962C8B-B14F-4D97-AF65-F5344CB8AC3E}">
        <p14:creationId xmlns:p14="http://schemas.microsoft.com/office/powerpoint/2010/main" val="18404023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E1B2B1-8E75-9C46-A5CD-6F6BEE54FD2B}" type="slidenum">
              <a:rPr lang="de-DE" smtClean="0"/>
              <a:t>42</a:t>
            </a:fld>
            <a:endParaRPr lang="de-DE"/>
          </a:p>
        </p:txBody>
      </p:sp>
    </p:spTree>
    <p:extLst>
      <p:ext uri="{BB962C8B-B14F-4D97-AF65-F5344CB8AC3E}">
        <p14:creationId xmlns:p14="http://schemas.microsoft.com/office/powerpoint/2010/main" val="1958164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43</a:t>
            </a:fld>
            <a:endParaRPr lang="en-GB"/>
          </a:p>
        </p:txBody>
      </p:sp>
    </p:spTree>
    <p:extLst>
      <p:ext uri="{BB962C8B-B14F-4D97-AF65-F5344CB8AC3E}">
        <p14:creationId xmlns:p14="http://schemas.microsoft.com/office/powerpoint/2010/main" val="3864682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4</a:t>
            </a:fld>
            <a:endParaRPr lang="en-GB"/>
          </a:p>
        </p:txBody>
      </p:sp>
    </p:spTree>
    <p:extLst>
      <p:ext uri="{BB962C8B-B14F-4D97-AF65-F5344CB8AC3E}">
        <p14:creationId xmlns:p14="http://schemas.microsoft.com/office/powerpoint/2010/main" val="637968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44</a:t>
            </a:fld>
            <a:endParaRPr lang="en-GB"/>
          </a:p>
        </p:txBody>
      </p:sp>
    </p:spTree>
    <p:extLst>
      <p:ext uri="{BB962C8B-B14F-4D97-AF65-F5344CB8AC3E}">
        <p14:creationId xmlns:p14="http://schemas.microsoft.com/office/powerpoint/2010/main" val="807354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45</a:t>
            </a:fld>
            <a:endParaRPr lang="en-GB"/>
          </a:p>
        </p:txBody>
      </p:sp>
    </p:spTree>
    <p:extLst>
      <p:ext uri="{BB962C8B-B14F-4D97-AF65-F5344CB8AC3E}">
        <p14:creationId xmlns:p14="http://schemas.microsoft.com/office/powerpoint/2010/main" val="2896485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48</a:t>
            </a:fld>
            <a:endParaRPr lang="en-GB"/>
          </a:p>
        </p:txBody>
      </p:sp>
    </p:spTree>
    <p:extLst>
      <p:ext uri="{BB962C8B-B14F-4D97-AF65-F5344CB8AC3E}">
        <p14:creationId xmlns:p14="http://schemas.microsoft.com/office/powerpoint/2010/main" val="30104695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2A034-0E46-6C80-A193-55B734AC0A7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588F60-1B2F-CABD-4E27-85DF7180403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5B3D547-457C-20E8-9FAD-D4488117AD2F}"/>
              </a:ext>
            </a:extLst>
          </p:cNvPr>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EE19BD8F-292E-C867-7903-F58E38CA05F1}"/>
              </a:ext>
            </a:extLst>
          </p:cNvPr>
          <p:cNvSpPr>
            <a:spLocks noGrp="1"/>
          </p:cNvSpPr>
          <p:nvPr>
            <p:ph type="sldNum" sz="quarter" idx="5"/>
          </p:nvPr>
        </p:nvSpPr>
        <p:spPr/>
        <p:txBody>
          <a:bodyPr/>
          <a:lstStyle/>
          <a:p>
            <a:fld id="{D289C0EA-4A01-47F4-A50F-A480D444E4A6}" type="slidenum">
              <a:rPr lang="en-GB" smtClean="0"/>
              <a:t>49</a:t>
            </a:fld>
            <a:endParaRPr lang="en-GB"/>
          </a:p>
        </p:txBody>
      </p:sp>
    </p:spTree>
    <p:extLst>
      <p:ext uri="{BB962C8B-B14F-4D97-AF65-F5344CB8AC3E}">
        <p14:creationId xmlns:p14="http://schemas.microsoft.com/office/powerpoint/2010/main" val="20376425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52736-DE49-C530-BDD3-347731FBDD7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634D30-20F3-BC08-32CD-3D4792068BF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2E24B91-B40F-010E-29D9-8CE7E66BDA0C}"/>
              </a:ext>
            </a:extLst>
          </p:cNvPr>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0D9485C0-9987-C8AC-DF20-F89E1F9F2126}"/>
              </a:ext>
            </a:extLst>
          </p:cNvPr>
          <p:cNvSpPr>
            <a:spLocks noGrp="1"/>
          </p:cNvSpPr>
          <p:nvPr>
            <p:ph type="sldNum" sz="quarter" idx="5"/>
          </p:nvPr>
        </p:nvSpPr>
        <p:spPr/>
        <p:txBody>
          <a:bodyPr/>
          <a:lstStyle/>
          <a:p>
            <a:fld id="{D289C0EA-4A01-47F4-A50F-A480D444E4A6}" type="slidenum">
              <a:rPr lang="en-GB" smtClean="0"/>
              <a:t>50</a:t>
            </a:fld>
            <a:endParaRPr lang="en-GB"/>
          </a:p>
        </p:txBody>
      </p:sp>
    </p:spTree>
    <p:extLst>
      <p:ext uri="{BB962C8B-B14F-4D97-AF65-F5344CB8AC3E}">
        <p14:creationId xmlns:p14="http://schemas.microsoft.com/office/powerpoint/2010/main" val="893679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51</a:t>
            </a:fld>
            <a:endParaRPr lang="en-GB"/>
          </a:p>
        </p:txBody>
      </p:sp>
    </p:spTree>
    <p:extLst>
      <p:ext uri="{BB962C8B-B14F-4D97-AF65-F5344CB8AC3E}">
        <p14:creationId xmlns:p14="http://schemas.microsoft.com/office/powerpoint/2010/main" val="10038043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52</a:t>
            </a:fld>
            <a:endParaRPr lang="en-GB"/>
          </a:p>
        </p:txBody>
      </p:sp>
    </p:spTree>
    <p:extLst>
      <p:ext uri="{BB962C8B-B14F-4D97-AF65-F5344CB8AC3E}">
        <p14:creationId xmlns:p14="http://schemas.microsoft.com/office/powerpoint/2010/main" val="22665223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54</a:t>
            </a:fld>
            <a:endParaRPr lang="en-GB"/>
          </a:p>
        </p:txBody>
      </p:sp>
    </p:spTree>
    <p:extLst>
      <p:ext uri="{BB962C8B-B14F-4D97-AF65-F5344CB8AC3E}">
        <p14:creationId xmlns:p14="http://schemas.microsoft.com/office/powerpoint/2010/main" val="4050071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55</a:t>
            </a:fld>
            <a:endParaRPr lang="en-GB"/>
          </a:p>
        </p:txBody>
      </p:sp>
    </p:spTree>
    <p:extLst>
      <p:ext uri="{BB962C8B-B14F-4D97-AF65-F5344CB8AC3E}">
        <p14:creationId xmlns:p14="http://schemas.microsoft.com/office/powerpoint/2010/main" val="9386882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2085A-C7ED-CB75-CC2A-BE8D0AECC5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F298587-424A-484E-01AE-57890E1A003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8D1DBDC-1B2E-232B-3652-FE970D019B2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A1EDC67-F4A9-EDEB-0115-2A89AE200072}"/>
              </a:ext>
            </a:extLst>
          </p:cNvPr>
          <p:cNvSpPr>
            <a:spLocks noGrp="1"/>
          </p:cNvSpPr>
          <p:nvPr>
            <p:ph type="sldNum" sz="quarter" idx="5"/>
          </p:nvPr>
        </p:nvSpPr>
        <p:spPr/>
        <p:txBody>
          <a:bodyPr/>
          <a:lstStyle/>
          <a:p>
            <a:fld id="{D9E1B2B1-8E75-9C46-A5CD-6F6BEE54FD2B}" type="slidenum">
              <a:rPr lang="de-DE" smtClean="0"/>
              <a:t>56</a:t>
            </a:fld>
            <a:endParaRPr lang="de-DE"/>
          </a:p>
        </p:txBody>
      </p:sp>
    </p:spTree>
    <p:extLst>
      <p:ext uri="{BB962C8B-B14F-4D97-AF65-F5344CB8AC3E}">
        <p14:creationId xmlns:p14="http://schemas.microsoft.com/office/powerpoint/2010/main" val="2973766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5</a:t>
            </a:fld>
            <a:endParaRPr lang="en-GB"/>
          </a:p>
        </p:txBody>
      </p:sp>
    </p:spTree>
    <p:extLst>
      <p:ext uri="{BB962C8B-B14F-4D97-AF65-F5344CB8AC3E}">
        <p14:creationId xmlns:p14="http://schemas.microsoft.com/office/powerpoint/2010/main" val="2952450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01CE1-EFEA-CFA1-078B-D63E51FA326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61F7DF-C1AA-63E6-3D11-5EC6828A203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5ADFBF1-6BDF-F6E4-020C-67CC9A67B53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0DE510B-DED7-28EE-7359-F3E337A22E33}"/>
              </a:ext>
            </a:extLst>
          </p:cNvPr>
          <p:cNvSpPr>
            <a:spLocks noGrp="1"/>
          </p:cNvSpPr>
          <p:nvPr>
            <p:ph type="sldNum" sz="quarter" idx="5"/>
          </p:nvPr>
        </p:nvSpPr>
        <p:spPr/>
        <p:txBody>
          <a:bodyPr/>
          <a:lstStyle/>
          <a:p>
            <a:fld id="{D9E1B2B1-8E75-9C46-A5CD-6F6BEE54FD2B}" type="slidenum">
              <a:rPr lang="de-DE" smtClean="0"/>
              <a:t>57</a:t>
            </a:fld>
            <a:endParaRPr lang="de-DE"/>
          </a:p>
        </p:txBody>
      </p:sp>
    </p:spTree>
    <p:extLst>
      <p:ext uri="{BB962C8B-B14F-4D97-AF65-F5344CB8AC3E}">
        <p14:creationId xmlns:p14="http://schemas.microsoft.com/office/powerpoint/2010/main" val="12083097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CD9CB-CF6B-AFF1-4A05-6DDDCBA600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84334CA-E0C9-2B22-3DE7-EFF98F024B5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6ABB07A-35EA-F538-322C-1067D2ECAAE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98395B9-3C72-CB6D-2751-AFB953229F30}"/>
              </a:ext>
            </a:extLst>
          </p:cNvPr>
          <p:cNvSpPr>
            <a:spLocks noGrp="1"/>
          </p:cNvSpPr>
          <p:nvPr>
            <p:ph type="sldNum" sz="quarter" idx="5"/>
          </p:nvPr>
        </p:nvSpPr>
        <p:spPr/>
        <p:txBody>
          <a:bodyPr/>
          <a:lstStyle/>
          <a:p>
            <a:fld id="{D9E1B2B1-8E75-9C46-A5CD-6F6BEE54FD2B}" type="slidenum">
              <a:rPr lang="de-DE" smtClean="0"/>
              <a:t>58</a:t>
            </a:fld>
            <a:endParaRPr lang="de-DE"/>
          </a:p>
        </p:txBody>
      </p:sp>
    </p:spTree>
    <p:extLst>
      <p:ext uri="{BB962C8B-B14F-4D97-AF65-F5344CB8AC3E}">
        <p14:creationId xmlns:p14="http://schemas.microsoft.com/office/powerpoint/2010/main" val="34673883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83306-ABE8-5A7F-DDAF-BE9D1CEEC03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8A9861F-F11C-F7B2-4E47-58059FBE26D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19CEFB6-69E3-BC52-6525-228849EED22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0A41FC6-F6D6-7568-7E00-0801C25D97B5}"/>
              </a:ext>
            </a:extLst>
          </p:cNvPr>
          <p:cNvSpPr>
            <a:spLocks noGrp="1"/>
          </p:cNvSpPr>
          <p:nvPr>
            <p:ph type="sldNum" sz="quarter" idx="5"/>
          </p:nvPr>
        </p:nvSpPr>
        <p:spPr/>
        <p:txBody>
          <a:bodyPr/>
          <a:lstStyle/>
          <a:p>
            <a:fld id="{D9E1B2B1-8E75-9C46-A5CD-6F6BEE54FD2B}" type="slidenum">
              <a:rPr lang="de-DE" smtClean="0"/>
              <a:t>59</a:t>
            </a:fld>
            <a:endParaRPr lang="de-DE"/>
          </a:p>
        </p:txBody>
      </p:sp>
    </p:spTree>
    <p:extLst>
      <p:ext uri="{BB962C8B-B14F-4D97-AF65-F5344CB8AC3E}">
        <p14:creationId xmlns:p14="http://schemas.microsoft.com/office/powerpoint/2010/main" val="1439398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6</a:t>
            </a:fld>
            <a:endParaRPr lang="en-GB"/>
          </a:p>
        </p:txBody>
      </p:sp>
    </p:spTree>
    <p:extLst>
      <p:ext uri="{BB962C8B-B14F-4D97-AF65-F5344CB8AC3E}">
        <p14:creationId xmlns:p14="http://schemas.microsoft.com/office/powerpoint/2010/main" val="42634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7</a:t>
            </a:fld>
            <a:endParaRPr lang="en-GB"/>
          </a:p>
        </p:txBody>
      </p:sp>
    </p:spTree>
    <p:extLst>
      <p:ext uri="{BB962C8B-B14F-4D97-AF65-F5344CB8AC3E}">
        <p14:creationId xmlns:p14="http://schemas.microsoft.com/office/powerpoint/2010/main" val="2456606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8</a:t>
            </a:fld>
            <a:endParaRPr lang="en-GB"/>
          </a:p>
        </p:txBody>
      </p:sp>
    </p:spTree>
    <p:extLst>
      <p:ext uri="{BB962C8B-B14F-4D97-AF65-F5344CB8AC3E}">
        <p14:creationId xmlns:p14="http://schemas.microsoft.com/office/powerpoint/2010/main" val="178062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289C0EA-4A01-47F4-A50F-A480D444E4A6}" type="slidenum">
              <a:rPr lang="en-GB" smtClean="0"/>
              <a:t>9</a:t>
            </a:fld>
            <a:endParaRPr lang="en-GB"/>
          </a:p>
        </p:txBody>
      </p:sp>
    </p:spTree>
    <p:extLst>
      <p:ext uri="{BB962C8B-B14F-4D97-AF65-F5344CB8AC3E}">
        <p14:creationId xmlns:p14="http://schemas.microsoft.com/office/powerpoint/2010/main" val="1277092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5193567-5951-4707-9401-338EB2B76975}" type="datetimeFigureOut">
              <a:rPr lang="en-GB" smtClean="0"/>
              <a:t>25/03/2026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1F6EBD-722D-4EF7-98DC-892BF88752B3}" type="slidenum">
              <a:rPr lang="en-GB" smtClean="0"/>
              <a:t>‹Nr.›</a:t>
            </a:fld>
            <a:endParaRPr lang="en-GB"/>
          </a:p>
        </p:txBody>
      </p:sp>
      <p:pic>
        <p:nvPicPr>
          <p:cNvPr id="7" name="Inhaltsplatzhalter 5">
            <a:extLst>
              <a:ext uri="{FF2B5EF4-FFF2-40B4-BE49-F238E27FC236}">
                <a16:creationId xmlns:a16="http://schemas.microsoft.com/office/drawing/2014/main" id="{A91C33F6-69AC-4DC4-94CE-6D40825E2923}"/>
              </a:ext>
            </a:extLst>
          </p:cNvPr>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896310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5193567-5951-4707-9401-338EB2B76975}" type="datetimeFigureOut">
              <a:rPr lang="en-GB" smtClean="0"/>
              <a:t>25/03/2026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1F6EBD-722D-4EF7-98DC-892BF88752B3}" type="slidenum">
              <a:rPr lang="en-GB" smtClean="0"/>
              <a:t>‹Nr.›</a:t>
            </a:fld>
            <a:endParaRPr lang="en-GB"/>
          </a:p>
        </p:txBody>
      </p:sp>
    </p:spTree>
    <p:extLst>
      <p:ext uri="{BB962C8B-B14F-4D97-AF65-F5344CB8AC3E}">
        <p14:creationId xmlns:p14="http://schemas.microsoft.com/office/powerpoint/2010/main" val="415313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5193567-5951-4707-9401-338EB2B76975}" type="datetimeFigureOut">
              <a:rPr lang="en-GB" smtClean="0"/>
              <a:t>25/03/2026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1F6EBD-722D-4EF7-98DC-892BF88752B3}" type="slidenum">
              <a:rPr lang="en-GB" smtClean="0"/>
              <a:t>‹Nr.›</a:t>
            </a:fld>
            <a:endParaRPr lang="en-GB"/>
          </a:p>
        </p:txBody>
      </p:sp>
    </p:spTree>
    <p:extLst>
      <p:ext uri="{BB962C8B-B14F-4D97-AF65-F5344CB8AC3E}">
        <p14:creationId xmlns:p14="http://schemas.microsoft.com/office/powerpoint/2010/main" val="270025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t">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3FA874AD-4A46-2436-CF79-221485EBBCC7}"/>
              </a:ext>
            </a:extLst>
          </p:cNvPr>
          <p:cNvSpPr>
            <a:spLocks noGrp="1"/>
          </p:cNvSpPr>
          <p:nvPr>
            <p:ph type="body" sz="quarter" idx="11" hasCustomPrompt="1"/>
          </p:nvPr>
        </p:nvSpPr>
        <p:spPr>
          <a:xfrm>
            <a:off x="1156908" y="704253"/>
            <a:ext cx="10514053" cy="543529"/>
          </a:xfrm>
        </p:spPr>
        <p:txBody>
          <a:bodyPr>
            <a:noAutofit/>
          </a:bodyPr>
          <a:lstStyle>
            <a:lvl1pPr marL="0" indent="0">
              <a:buFontTx/>
              <a:buNone/>
              <a:defRPr sz="2800" b="1" i="0">
                <a:solidFill>
                  <a:srgbClr val="99CC33"/>
                </a:solidFill>
                <a:latin typeface="Raleway" pitchFamily="2" charset="77"/>
              </a:defRPr>
            </a:lvl1pPr>
            <a:lvl2pPr marL="457200" indent="0">
              <a:buFontTx/>
              <a:buNone/>
              <a:defRPr sz="2800" b="1" i="0">
                <a:solidFill>
                  <a:srgbClr val="99CC33"/>
                </a:solidFill>
                <a:latin typeface="Raleway" pitchFamily="2" charset="77"/>
              </a:defRPr>
            </a:lvl2pPr>
            <a:lvl3pPr marL="914400" indent="0">
              <a:buFontTx/>
              <a:buNone/>
              <a:defRPr sz="2800" b="1" i="0">
                <a:solidFill>
                  <a:srgbClr val="99CC33"/>
                </a:solidFill>
                <a:latin typeface="Raleway" pitchFamily="2" charset="77"/>
              </a:defRPr>
            </a:lvl3pPr>
            <a:lvl4pPr marL="1371600" indent="0">
              <a:buFontTx/>
              <a:buNone/>
              <a:defRPr sz="2800" b="1" i="0">
                <a:solidFill>
                  <a:srgbClr val="99CC33"/>
                </a:solidFill>
                <a:latin typeface="Raleway" pitchFamily="2" charset="77"/>
              </a:defRPr>
            </a:lvl4pPr>
            <a:lvl5pPr marL="1828800" indent="0">
              <a:buFontTx/>
              <a:buNone/>
              <a:defRPr sz="2800" b="1" i="0">
                <a:solidFill>
                  <a:srgbClr val="99CC33"/>
                </a:solidFill>
                <a:latin typeface="Raleway" pitchFamily="2" charset="77"/>
              </a:defRPr>
            </a:lvl5pPr>
          </a:lstStyle>
          <a:p>
            <a:pPr lvl="0"/>
            <a:r>
              <a:rPr lang="de-DE" dirty="0"/>
              <a:t>Titel</a:t>
            </a:r>
          </a:p>
        </p:txBody>
      </p:sp>
      <p:sp>
        <p:nvSpPr>
          <p:cNvPr id="15" name="Textplatzhalter 14">
            <a:extLst>
              <a:ext uri="{FF2B5EF4-FFF2-40B4-BE49-F238E27FC236}">
                <a16:creationId xmlns:a16="http://schemas.microsoft.com/office/drawing/2014/main" id="{04DC238D-36FA-0C4F-7C69-F704D4211D06}"/>
              </a:ext>
            </a:extLst>
          </p:cNvPr>
          <p:cNvSpPr>
            <a:spLocks noGrp="1"/>
          </p:cNvSpPr>
          <p:nvPr>
            <p:ph type="body" sz="quarter" idx="12" hasCustomPrompt="1"/>
          </p:nvPr>
        </p:nvSpPr>
        <p:spPr>
          <a:xfrm>
            <a:off x="1156908" y="436334"/>
            <a:ext cx="10471505" cy="236249"/>
          </a:xfrm>
        </p:spPr>
        <p:txBody>
          <a:bodyPr>
            <a:noAutofit/>
          </a:bodyPr>
          <a:lstStyle>
            <a:lvl1pPr marL="0" indent="0">
              <a:buFontTx/>
              <a:buNone/>
              <a:defRPr sz="2000" b="0" i="0">
                <a:latin typeface="Poppins" pitchFamily="2" charset="77"/>
                <a:cs typeface="Poppins" pitchFamily="2" charset="77"/>
              </a:defRPr>
            </a:lvl1pPr>
            <a:lvl2pPr marL="457200" indent="0">
              <a:buFontTx/>
              <a:buNone/>
              <a:defRPr sz="2000" b="0" i="0">
                <a:latin typeface="Poppins" pitchFamily="2" charset="77"/>
                <a:cs typeface="Poppins" pitchFamily="2" charset="77"/>
              </a:defRPr>
            </a:lvl2pPr>
            <a:lvl3pPr marL="914400" indent="0">
              <a:buFontTx/>
              <a:buNone/>
              <a:defRPr sz="2000" b="0" i="0">
                <a:latin typeface="Poppins" pitchFamily="2" charset="77"/>
                <a:cs typeface="Poppins" pitchFamily="2" charset="77"/>
              </a:defRPr>
            </a:lvl3pPr>
            <a:lvl4pPr marL="1371600" indent="0">
              <a:buFontTx/>
              <a:buNone/>
              <a:defRPr sz="2000" b="0" i="0">
                <a:latin typeface="Poppins" pitchFamily="2" charset="77"/>
                <a:cs typeface="Poppins" pitchFamily="2" charset="77"/>
              </a:defRPr>
            </a:lvl4pPr>
            <a:lvl5pPr marL="1828800" indent="0">
              <a:buFontTx/>
              <a:buNone/>
              <a:defRPr sz="2000" b="0" i="0">
                <a:latin typeface="Poppins" pitchFamily="2" charset="77"/>
                <a:cs typeface="Poppins" pitchFamily="2" charset="77"/>
              </a:defRPr>
            </a:lvl5pPr>
          </a:lstStyle>
          <a:p>
            <a:pPr lvl="0"/>
            <a:r>
              <a:rPr lang="de-DE" dirty="0"/>
              <a:t>Titel</a:t>
            </a:r>
          </a:p>
        </p:txBody>
      </p:sp>
      <p:sp>
        <p:nvSpPr>
          <p:cNvPr id="19" name="Textplatzhalter 18">
            <a:extLst>
              <a:ext uri="{FF2B5EF4-FFF2-40B4-BE49-F238E27FC236}">
                <a16:creationId xmlns:a16="http://schemas.microsoft.com/office/drawing/2014/main" id="{6F71A7C4-C8A4-8B55-4397-2108C3195A53}"/>
              </a:ext>
            </a:extLst>
          </p:cNvPr>
          <p:cNvSpPr>
            <a:spLocks noGrp="1"/>
          </p:cNvSpPr>
          <p:nvPr>
            <p:ph type="body" sz="quarter" idx="14" hasCustomPrompt="1"/>
          </p:nvPr>
        </p:nvSpPr>
        <p:spPr>
          <a:xfrm>
            <a:off x="838200" y="6522363"/>
            <a:ext cx="3097212" cy="227069"/>
          </a:xfrm>
        </p:spPr>
        <p:txBody>
          <a:bodyPr>
            <a:noAutofit/>
          </a:bodyPr>
          <a:lstStyle>
            <a:lvl1pPr marL="0" indent="0">
              <a:buFontTx/>
              <a:buNone/>
              <a:defRPr sz="1200" b="0" i="0">
                <a:latin typeface="Poppins Light" pitchFamily="2" charset="77"/>
                <a:cs typeface="Poppins Light" pitchFamily="2" charset="77"/>
              </a:defRPr>
            </a:lvl1pPr>
            <a:lvl2pPr marL="457200" indent="0">
              <a:buFontTx/>
              <a:buNone/>
              <a:defRPr sz="1200" b="0" i="0">
                <a:latin typeface="Poppins Light" pitchFamily="2" charset="77"/>
                <a:cs typeface="Poppins Light" pitchFamily="2" charset="77"/>
              </a:defRPr>
            </a:lvl2pPr>
            <a:lvl3pPr marL="914400" indent="0">
              <a:buFontTx/>
              <a:buNone/>
              <a:defRPr sz="1200" b="0" i="0">
                <a:latin typeface="Poppins Light" pitchFamily="2" charset="77"/>
                <a:cs typeface="Poppins Light" pitchFamily="2" charset="77"/>
              </a:defRPr>
            </a:lvl3pPr>
            <a:lvl4pPr marL="1371600" indent="0">
              <a:buFontTx/>
              <a:buNone/>
              <a:defRPr sz="1200" b="0" i="0">
                <a:latin typeface="Poppins Light" pitchFamily="2" charset="77"/>
                <a:cs typeface="Poppins Light" pitchFamily="2" charset="77"/>
              </a:defRPr>
            </a:lvl4pPr>
            <a:lvl5pPr marL="1828800" indent="0">
              <a:buFontTx/>
              <a:buNone/>
              <a:defRPr sz="1200" b="0" i="0">
                <a:latin typeface="Poppins Light" pitchFamily="2" charset="77"/>
                <a:cs typeface="Poppins Light" pitchFamily="2" charset="77"/>
              </a:defRPr>
            </a:lvl5pPr>
          </a:lstStyle>
          <a:p>
            <a:pPr lvl="0"/>
            <a:r>
              <a:rPr lang="de-DE" dirty="0" err="1"/>
              <a:t>vivamind</a:t>
            </a:r>
            <a:r>
              <a:rPr lang="de-DE" dirty="0"/>
              <a:t> | Datum</a:t>
            </a:r>
          </a:p>
        </p:txBody>
      </p:sp>
    </p:spTree>
    <p:extLst>
      <p:ext uri="{BB962C8B-B14F-4D97-AF65-F5344CB8AC3E}">
        <p14:creationId xmlns:p14="http://schemas.microsoft.com/office/powerpoint/2010/main" val="176836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5193567-5951-4707-9401-338EB2B76975}" type="datetimeFigureOut">
              <a:rPr lang="en-GB" smtClean="0"/>
              <a:t>25/03/2026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1F6EBD-722D-4EF7-98DC-892BF88752B3}" type="slidenum">
              <a:rPr lang="en-GB" smtClean="0"/>
              <a:t>‹Nr.›</a:t>
            </a:fld>
            <a:endParaRPr lang="en-GB"/>
          </a:p>
        </p:txBody>
      </p:sp>
    </p:spTree>
    <p:extLst>
      <p:ext uri="{BB962C8B-B14F-4D97-AF65-F5344CB8AC3E}">
        <p14:creationId xmlns:p14="http://schemas.microsoft.com/office/powerpoint/2010/main" val="178518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5193567-5951-4707-9401-338EB2B76975}" type="datetimeFigureOut">
              <a:rPr lang="en-GB" smtClean="0"/>
              <a:t>25/03/2026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1F6EBD-722D-4EF7-98DC-892BF88752B3}" type="slidenum">
              <a:rPr lang="en-GB" smtClean="0"/>
              <a:t>‹Nr.›</a:t>
            </a:fld>
            <a:endParaRPr lang="en-GB"/>
          </a:p>
        </p:txBody>
      </p:sp>
    </p:spTree>
    <p:extLst>
      <p:ext uri="{BB962C8B-B14F-4D97-AF65-F5344CB8AC3E}">
        <p14:creationId xmlns:p14="http://schemas.microsoft.com/office/powerpoint/2010/main" val="2293120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5193567-5951-4707-9401-338EB2B76975}" type="datetimeFigureOut">
              <a:rPr lang="en-GB" smtClean="0"/>
              <a:t>25/03/2026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1F6EBD-722D-4EF7-98DC-892BF88752B3}" type="slidenum">
              <a:rPr lang="en-GB" smtClean="0"/>
              <a:t>‹Nr.›</a:t>
            </a:fld>
            <a:endParaRPr lang="en-GB"/>
          </a:p>
        </p:txBody>
      </p:sp>
    </p:spTree>
    <p:extLst>
      <p:ext uri="{BB962C8B-B14F-4D97-AF65-F5344CB8AC3E}">
        <p14:creationId xmlns:p14="http://schemas.microsoft.com/office/powerpoint/2010/main" val="284539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5193567-5951-4707-9401-338EB2B76975}" type="datetimeFigureOut">
              <a:rPr lang="en-GB" smtClean="0"/>
              <a:t>25/03/2026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1F6EBD-722D-4EF7-98DC-892BF88752B3}" type="slidenum">
              <a:rPr lang="en-GB" smtClean="0"/>
              <a:t>‹Nr.›</a:t>
            </a:fld>
            <a:endParaRPr lang="en-GB"/>
          </a:p>
        </p:txBody>
      </p:sp>
    </p:spTree>
    <p:extLst>
      <p:ext uri="{BB962C8B-B14F-4D97-AF65-F5344CB8AC3E}">
        <p14:creationId xmlns:p14="http://schemas.microsoft.com/office/powerpoint/2010/main" val="901042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5193567-5951-4707-9401-338EB2B76975}" type="datetimeFigureOut">
              <a:rPr lang="en-GB" smtClean="0"/>
              <a:t>25/03/2026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1F6EBD-722D-4EF7-98DC-892BF88752B3}" type="slidenum">
              <a:rPr lang="en-GB" smtClean="0"/>
              <a:t>‹Nr.›</a:t>
            </a:fld>
            <a:endParaRPr lang="en-GB"/>
          </a:p>
        </p:txBody>
      </p:sp>
    </p:spTree>
    <p:extLst>
      <p:ext uri="{BB962C8B-B14F-4D97-AF65-F5344CB8AC3E}">
        <p14:creationId xmlns:p14="http://schemas.microsoft.com/office/powerpoint/2010/main" val="401889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193567-5951-4707-9401-338EB2B76975}" type="datetimeFigureOut">
              <a:rPr lang="en-GB" smtClean="0"/>
              <a:t>25/03/2026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1F6EBD-722D-4EF7-98DC-892BF88752B3}" type="slidenum">
              <a:rPr lang="en-GB" smtClean="0"/>
              <a:t>‹Nr.›</a:t>
            </a:fld>
            <a:endParaRPr lang="en-GB"/>
          </a:p>
        </p:txBody>
      </p:sp>
    </p:spTree>
    <p:extLst>
      <p:ext uri="{BB962C8B-B14F-4D97-AF65-F5344CB8AC3E}">
        <p14:creationId xmlns:p14="http://schemas.microsoft.com/office/powerpoint/2010/main" val="19190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5193567-5951-4707-9401-338EB2B76975}" type="datetimeFigureOut">
              <a:rPr lang="en-GB" smtClean="0"/>
              <a:t>25/03/2026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1F6EBD-722D-4EF7-98DC-892BF88752B3}" type="slidenum">
              <a:rPr lang="en-GB" smtClean="0"/>
              <a:t>‹Nr.›</a:t>
            </a:fld>
            <a:endParaRPr lang="en-GB"/>
          </a:p>
        </p:txBody>
      </p:sp>
    </p:spTree>
    <p:extLst>
      <p:ext uri="{BB962C8B-B14F-4D97-AF65-F5344CB8AC3E}">
        <p14:creationId xmlns:p14="http://schemas.microsoft.com/office/powerpoint/2010/main" val="333011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5193567-5951-4707-9401-338EB2B76975}" type="datetimeFigureOut">
              <a:rPr lang="en-GB" smtClean="0"/>
              <a:t>25/03/2026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1F6EBD-722D-4EF7-98DC-892BF88752B3}" type="slidenum">
              <a:rPr lang="en-GB" smtClean="0"/>
              <a:t>‹Nr.›</a:t>
            </a:fld>
            <a:endParaRPr lang="en-GB"/>
          </a:p>
        </p:txBody>
      </p:sp>
    </p:spTree>
    <p:extLst>
      <p:ext uri="{BB962C8B-B14F-4D97-AF65-F5344CB8AC3E}">
        <p14:creationId xmlns:p14="http://schemas.microsoft.com/office/powerpoint/2010/main" val="370033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93567-5951-4707-9401-338EB2B76975}" type="datetimeFigureOut">
              <a:rPr lang="en-GB" smtClean="0"/>
              <a:t>25/03/2026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F6EBD-722D-4EF7-98DC-892BF88752B3}" type="slidenum">
              <a:rPr lang="en-GB" smtClean="0"/>
              <a:t>‹Nr.›</a:t>
            </a:fld>
            <a:endParaRPr lang="en-GB"/>
          </a:p>
        </p:txBody>
      </p:sp>
    </p:spTree>
    <p:extLst>
      <p:ext uri="{BB962C8B-B14F-4D97-AF65-F5344CB8AC3E}">
        <p14:creationId xmlns:p14="http://schemas.microsoft.com/office/powerpoint/2010/main" val="1500735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chart" Target="../charts/char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chart" Target="../charts/char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hemeOverride" Target="../theme/themeOverride2.xml"/><Relationship Id="rId5" Type="http://schemas.openxmlformats.org/officeDocument/2006/relationships/chart" Target="../charts/chart14.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32.svg"/><Relationship Id="rId4" Type="http://schemas.openxmlformats.org/officeDocument/2006/relationships/image" Target="../media/image6.svg"/><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notesSlide" Target="../notesSlides/notesSlide27.xml"/><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slideLayout" Target="../slideLayouts/slideLayout9.xml"/><Relationship Id="rId16" Type="http://schemas.openxmlformats.org/officeDocument/2006/relationships/image" Target="../media/image45.svg"/><Relationship Id="rId1" Type="http://schemas.openxmlformats.org/officeDocument/2006/relationships/themeOverride" Target="../theme/themeOverride3.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sv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1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0.emf"/><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chart" Target="../charts/chart15.xml"/><Relationship Id="rId4" Type="http://schemas.openxmlformats.org/officeDocument/2006/relationships/image" Target="../media/image50.em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52.sv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51.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3.jpg"/><Relationship Id="rId7" Type="http://schemas.openxmlformats.org/officeDocument/2006/relationships/diagramColors" Target="../diagrams/colors2.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chart" Target="../charts/char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svg"/><Relationship Id="rId10" Type="http://schemas.openxmlformats.org/officeDocument/2006/relationships/image" Target="../media/image62.jpg"/><Relationship Id="rId4" Type="http://schemas.openxmlformats.org/officeDocument/2006/relationships/image" Target="../media/image56.svg"/><Relationship Id="rId9" Type="http://schemas.openxmlformats.org/officeDocument/2006/relationships/image" Target="../media/image61.svg"/></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64.jpg"/><Relationship Id="rId7" Type="http://schemas.openxmlformats.org/officeDocument/2006/relationships/diagramData" Target="../diagrams/data3.xml"/><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66.svg"/><Relationship Id="rId11" Type="http://schemas.microsoft.com/office/2007/relationships/diagramDrawing" Target="../diagrams/drawing3.xml"/><Relationship Id="rId5" Type="http://schemas.openxmlformats.org/officeDocument/2006/relationships/image" Target="../media/image65.png"/><Relationship Id="rId10" Type="http://schemas.openxmlformats.org/officeDocument/2006/relationships/diagramColors" Target="../diagrams/colors3.xml"/><Relationship Id="rId4" Type="http://schemas.openxmlformats.org/officeDocument/2006/relationships/chart" Target="../charts/chart17.xml"/><Relationship Id="rId9"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68.svg"/><Relationship Id="rId5" Type="http://schemas.openxmlformats.org/officeDocument/2006/relationships/image" Target="../media/image8.svg"/><Relationship Id="rId10" Type="http://schemas.openxmlformats.org/officeDocument/2006/relationships/image" Target="../media/image67.png"/><Relationship Id="rId4" Type="http://schemas.openxmlformats.org/officeDocument/2006/relationships/image" Target="../media/image7.png"/><Relationship Id="rId9" Type="http://schemas.openxmlformats.org/officeDocument/2006/relationships/image" Target="../media/image12.svg"/></Relationships>
</file>

<file path=ppt/slides/_rels/slide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4.jpeg"/><Relationship Id="rId7" Type="http://schemas.openxmlformats.org/officeDocument/2006/relationships/diagramQuickStyle" Target="../diagrams/quickStyle4.xml"/><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chart" Target="../charts/chart18.xml"/><Relationship Id="rId9" Type="http://schemas.microsoft.com/office/2007/relationships/diagramDrawing" Target="../diagrams/drawing4.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hemeOverride" Target="../theme/themeOverride1.xml"/><Relationship Id="rId4" Type="http://schemas.openxmlformats.org/officeDocument/2006/relationships/image" Target="../media/image18.jp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72.sv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svg"/><Relationship Id="rId12"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0.svg"/><Relationship Id="rId11" Type="http://schemas.openxmlformats.org/officeDocument/2006/relationships/image" Target="../media/image13.png"/><Relationship Id="rId5" Type="http://schemas.openxmlformats.org/officeDocument/2006/relationships/image" Target="../media/image19.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oi.org/10.1037/str0000210" TargetMode="Externa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39C04B0-A963-4F7D-8968-9E86F9CC13C0}"/>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uppieren 7">
            <a:extLst>
              <a:ext uri="{FF2B5EF4-FFF2-40B4-BE49-F238E27FC236}">
                <a16:creationId xmlns:a16="http://schemas.microsoft.com/office/drawing/2014/main" id="{9B7C8AA6-5E52-EC3F-9F4A-BF2E36906526}"/>
              </a:ext>
            </a:extLst>
          </p:cNvPr>
          <p:cNvGrpSpPr/>
          <p:nvPr/>
        </p:nvGrpSpPr>
        <p:grpSpPr>
          <a:xfrm>
            <a:off x="6050315" y="5854148"/>
            <a:ext cx="2688704" cy="497706"/>
            <a:chOff x="5280880" y="5711718"/>
            <a:chExt cx="3458139" cy="640136"/>
          </a:xfrm>
        </p:grpSpPr>
        <p:pic>
          <p:nvPicPr>
            <p:cNvPr id="14" name="Bild 4">
              <a:extLst>
                <a:ext uri="{FF2B5EF4-FFF2-40B4-BE49-F238E27FC236}">
                  <a16:creationId xmlns:a16="http://schemas.microsoft.com/office/drawing/2014/main" id="{E41B6BE3-4B63-40DA-8B1A-4BBFE1C820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0880" y="5711718"/>
              <a:ext cx="576758" cy="640136"/>
            </a:xfrm>
            <a:prstGeom prst="rect">
              <a:avLst/>
            </a:prstGeom>
          </p:spPr>
        </p:pic>
        <p:pic>
          <p:nvPicPr>
            <p:cNvPr id="15" name="Bild 6">
              <a:extLst>
                <a:ext uri="{FF2B5EF4-FFF2-40B4-BE49-F238E27FC236}">
                  <a16:creationId xmlns:a16="http://schemas.microsoft.com/office/drawing/2014/main" id="{02F857D3-14EE-4ADF-A77D-461CA0FBE1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5470" y="5711718"/>
              <a:ext cx="2643549" cy="509049"/>
            </a:xfrm>
            <a:prstGeom prst="rect">
              <a:avLst/>
            </a:prstGeom>
          </p:spPr>
        </p:pic>
      </p:grpSp>
      <p:sp>
        <p:nvSpPr>
          <p:cNvPr id="16" name="Rechteck 15">
            <a:extLst>
              <a:ext uri="{FF2B5EF4-FFF2-40B4-BE49-F238E27FC236}">
                <a16:creationId xmlns:a16="http://schemas.microsoft.com/office/drawing/2014/main" id="{C8561552-0E85-44FA-8C78-DF528EACF14B}"/>
              </a:ext>
            </a:extLst>
          </p:cNvPr>
          <p:cNvSpPr/>
          <p:nvPr/>
        </p:nvSpPr>
        <p:spPr>
          <a:xfrm>
            <a:off x="547888" y="1647906"/>
            <a:ext cx="7923759" cy="2169825"/>
          </a:xfrm>
          <a:prstGeom prst="rect">
            <a:avLst/>
          </a:prstGeom>
        </p:spPr>
        <p:txBody>
          <a:bodyPr wrap="square">
            <a:spAutoFit/>
          </a:bodyPr>
          <a:lstStyle/>
          <a:p>
            <a:r>
              <a:rPr lang="en-GB" sz="4500" b="1" dirty="0" err="1">
                <a:solidFill>
                  <a:schemeClr val="bg1"/>
                </a:solidFill>
                <a:latin typeface="Hind" panose="02000000000000000000" pitchFamily="2" charset="77"/>
                <a:cs typeface="Hind" panose="02000000000000000000" pitchFamily="2" charset="77"/>
              </a:rPr>
              <a:t>Evaluationsbericht</a:t>
            </a:r>
            <a:r>
              <a:rPr lang="en-GB" sz="4500" b="1" dirty="0">
                <a:solidFill>
                  <a:schemeClr val="bg1"/>
                </a:solidFill>
                <a:latin typeface="Hind" panose="02000000000000000000" pitchFamily="2" charset="77"/>
                <a:cs typeface="Hind" panose="02000000000000000000" pitchFamily="2" charset="77"/>
              </a:rPr>
              <a:t> </a:t>
            </a:r>
            <a:r>
              <a:rPr lang="en-GB" sz="4500" b="1" dirty="0" err="1">
                <a:solidFill>
                  <a:schemeClr val="bg1"/>
                </a:solidFill>
                <a:latin typeface="Hind" panose="02000000000000000000" pitchFamily="2" charset="77"/>
                <a:cs typeface="Hind" panose="02000000000000000000" pitchFamily="2" charset="77"/>
              </a:rPr>
              <a:t>zur</a:t>
            </a:r>
            <a:r>
              <a:rPr lang="en-GB" sz="4500" b="1" dirty="0">
                <a:solidFill>
                  <a:schemeClr val="bg1"/>
                </a:solidFill>
                <a:latin typeface="Hind" panose="02000000000000000000" pitchFamily="2" charset="77"/>
                <a:cs typeface="Hind" panose="02000000000000000000" pitchFamily="2" charset="77"/>
              </a:rPr>
              <a:t> </a:t>
            </a:r>
          </a:p>
          <a:p>
            <a:r>
              <a:rPr lang="en-GB" sz="4500" b="1" dirty="0">
                <a:solidFill>
                  <a:schemeClr val="bg1"/>
                </a:solidFill>
                <a:latin typeface="Hind" panose="02000000000000000000" pitchFamily="2" charset="77"/>
                <a:cs typeface="Hind" panose="02000000000000000000" pitchFamily="2" charset="77"/>
              </a:rPr>
              <a:t>Gesundheit der </a:t>
            </a:r>
            <a:r>
              <a:rPr lang="en-GB" sz="4500" b="1" dirty="0" err="1">
                <a:solidFill>
                  <a:schemeClr val="bg1"/>
                </a:solidFill>
                <a:latin typeface="Hind" panose="02000000000000000000" pitchFamily="2" charset="77"/>
                <a:cs typeface="Hind" panose="02000000000000000000" pitchFamily="2" charset="77"/>
              </a:rPr>
              <a:t>Versicherten</a:t>
            </a:r>
            <a:r>
              <a:rPr lang="en-GB" sz="4500" b="1" dirty="0">
                <a:solidFill>
                  <a:schemeClr val="bg1"/>
                </a:solidFill>
                <a:latin typeface="Hind" panose="02000000000000000000" pitchFamily="2" charset="77"/>
                <a:cs typeface="Hind" panose="02000000000000000000" pitchFamily="2" charset="77"/>
              </a:rPr>
              <a:t> </a:t>
            </a:r>
          </a:p>
          <a:p>
            <a:r>
              <a:rPr lang="en-GB" sz="4500" b="1" dirty="0" err="1">
                <a:solidFill>
                  <a:schemeClr val="bg1"/>
                </a:solidFill>
                <a:latin typeface="Hind" panose="02000000000000000000" pitchFamily="2" charset="77"/>
                <a:cs typeface="Hind" panose="02000000000000000000" pitchFamily="2" charset="77"/>
              </a:rPr>
              <a:t>bei</a:t>
            </a:r>
            <a:r>
              <a:rPr lang="en-GB" sz="4500" b="1" dirty="0">
                <a:solidFill>
                  <a:schemeClr val="bg1"/>
                </a:solidFill>
                <a:latin typeface="Hind" panose="02000000000000000000" pitchFamily="2" charset="77"/>
                <a:cs typeface="Hind" panose="02000000000000000000" pitchFamily="2" charset="77"/>
              </a:rPr>
              <a:t> </a:t>
            </a:r>
            <a:r>
              <a:rPr lang="en-GB" sz="4500" b="1" dirty="0">
                <a:solidFill>
                  <a:srgbClr val="FEA121"/>
                </a:solidFill>
                <a:latin typeface="Hind" panose="02000000000000000000" pitchFamily="2" charset="77"/>
                <a:cs typeface="Hind" panose="02000000000000000000" pitchFamily="2" charset="77"/>
              </a:rPr>
              <a:t>BIG </a:t>
            </a:r>
            <a:r>
              <a:rPr lang="en-GB" sz="4500" b="1" dirty="0" err="1">
                <a:solidFill>
                  <a:srgbClr val="FEA121"/>
                </a:solidFill>
                <a:latin typeface="Hind" panose="02000000000000000000" pitchFamily="2" charset="77"/>
                <a:cs typeface="Hind" panose="02000000000000000000" pitchFamily="2" charset="77"/>
              </a:rPr>
              <a:t>direkt</a:t>
            </a:r>
            <a:r>
              <a:rPr lang="en-GB" sz="4500" b="1" dirty="0">
                <a:solidFill>
                  <a:srgbClr val="FEA121"/>
                </a:solidFill>
                <a:latin typeface="Hind" panose="02000000000000000000" pitchFamily="2" charset="77"/>
                <a:cs typeface="Hind" panose="02000000000000000000" pitchFamily="2" charset="77"/>
              </a:rPr>
              <a:t> </a:t>
            </a:r>
            <a:r>
              <a:rPr lang="en-GB" sz="4500" b="1" dirty="0" err="1">
                <a:solidFill>
                  <a:srgbClr val="FEA121"/>
                </a:solidFill>
                <a:latin typeface="Hind" panose="02000000000000000000" pitchFamily="2" charset="77"/>
                <a:cs typeface="Hind" panose="02000000000000000000" pitchFamily="2" charset="77"/>
              </a:rPr>
              <a:t>gesund</a:t>
            </a:r>
            <a:endParaRPr lang="en-GB" sz="4500" b="1" dirty="0">
              <a:solidFill>
                <a:srgbClr val="FEA121"/>
              </a:solidFill>
              <a:latin typeface="Hind" panose="02000000000000000000" pitchFamily="2" charset="77"/>
              <a:cs typeface="Hind" panose="02000000000000000000" pitchFamily="2" charset="77"/>
            </a:endParaRPr>
          </a:p>
        </p:txBody>
      </p:sp>
      <p:sp>
        <p:nvSpPr>
          <p:cNvPr id="17" name="Rechteck 16">
            <a:extLst>
              <a:ext uri="{FF2B5EF4-FFF2-40B4-BE49-F238E27FC236}">
                <a16:creationId xmlns:a16="http://schemas.microsoft.com/office/drawing/2014/main" id="{B8A69FB0-31E1-4C47-979F-7680A0A63D31}"/>
              </a:ext>
            </a:extLst>
          </p:cNvPr>
          <p:cNvSpPr/>
          <p:nvPr/>
        </p:nvSpPr>
        <p:spPr>
          <a:xfrm>
            <a:off x="547888" y="4142700"/>
            <a:ext cx="6440119" cy="888705"/>
          </a:xfrm>
          <a:prstGeom prst="rect">
            <a:avLst/>
          </a:prstGeom>
        </p:spPr>
        <p:txBody>
          <a:bodyPr wrap="square">
            <a:spAutoFit/>
          </a:bodyPr>
          <a:lstStyle/>
          <a:p>
            <a:pPr>
              <a:lnSpc>
                <a:spcPct val="150000"/>
              </a:lnSpc>
            </a:pPr>
            <a:r>
              <a:rPr lang="de-DE" b="1" dirty="0">
                <a:solidFill>
                  <a:schemeClr val="bg1"/>
                </a:solidFill>
                <a:latin typeface="Hind" panose="02000000000000000000" pitchFamily="2" charset="77"/>
                <a:cs typeface="Hind" panose="02000000000000000000" pitchFamily="2" charset="77"/>
              </a:rPr>
              <a:t>Statistische Analyse des </a:t>
            </a:r>
            <a:r>
              <a:rPr lang="de-DE" b="1" dirty="0" err="1">
                <a:solidFill>
                  <a:schemeClr val="bg1"/>
                </a:solidFill>
                <a:latin typeface="Hind" panose="02000000000000000000" pitchFamily="2" charset="77"/>
                <a:cs typeface="Hind" panose="02000000000000000000" pitchFamily="2" charset="77"/>
              </a:rPr>
              <a:t>BIGbalance</a:t>
            </a:r>
            <a:r>
              <a:rPr lang="de-DE" b="1" dirty="0">
                <a:solidFill>
                  <a:schemeClr val="bg1"/>
                </a:solidFill>
                <a:latin typeface="Hind" panose="02000000000000000000" pitchFamily="2" charset="77"/>
                <a:cs typeface="Hind" panose="02000000000000000000" pitchFamily="2" charset="77"/>
              </a:rPr>
              <a:t> </a:t>
            </a:r>
            <a:r>
              <a:rPr lang="de-DE" b="1" dirty="0" err="1">
                <a:solidFill>
                  <a:schemeClr val="bg1"/>
                </a:solidFill>
                <a:latin typeface="Hind" panose="02000000000000000000" pitchFamily="2" charset="77"/>
                <a:cs typeface="Hind" panose="02000000000000000000" pitchFamily="2" charset="77"/>
              </a:rPr>
              <a:t>CheckUp</a:t>
            </a:r>
            <a:r>
              <a:rPr lang="de-DE" b="1" dirty="0">
                <a:solidFill>
                  <a:schemeClr val="bg1"/>
                </a:solidFill>
                <a:latin typeface="Hind" panose="02000000000000000000" pitchFamily="2" charset="77"/>
                <a:cs typeface="Hind" panose="02000000000000000000" pitchFamily="2" charset="77"/>
              </a:rPr>
              <a:t> </a:t>
            </a:r>
          </a:p>
          <a:p>
            <a:pPr>
              <a:lnSpc>
                <a:spcPct val="150000"/>
              </a:lnSpc>
            </a:pPr>
            <a:r>
              <a:rPr lang="de-DE" b="1" dirty="0">
                <a:solidFill>
                  <a:schemeClr val="bg1"/>
                </a:solidFill>
                <a:latin typeface="Hind" panose="02000000000000000000" pitchFamily="2" charset="77"/>
                <a:cs typeface="Hind" panose="02000000000000000000" pitchFamily="2" charset="77"/>
              </a:rPr>
              <a:t>Version</a:t>
            </a:r>
            <a:r>
              <a:rPr lang="de-DE" b="1">
                <a:solidFill>
                  <a:schemeClr val="bg1"/>
                </a:solidFill>
                <a:latin typeface="Hind" panose="02000000000000000000" pitchFamily="2" charset="77"/>
                <a:cs typeface="Hind" panose="02000000000000000000" pitchFamily="2" charset="77"/>
              </a:rPr>
              <a:t>: 25.03.2026</a:t>
            </a:r>
            <a:endParaRPr lang="de-DE" b="1" dirty="0">
              <a:solidFill>
                <a:schemeClr val="bg1"/>
              </a:solidFill>
              <a:latin typeface="Hind" panose="02000000000000000000" pitchFamily="2" charset="77"/>
              <a:cs typeface="Hind" panose="02000000000000000000" pitchFamily="2" charset="77"/>
            </a:endParaRPr>
          </a:p>
        </p:txBody>
      </p:sp>
      <p:sp>
        <p:nvSpPr>
          <p:cNvPr id="21" name="Fußzeilenplatzhalter 1">
            <a:extLst>
              <a:ext uri="{FF2B5EF4-FFF2-40B4-BE49-F238E27FC236}">
                <a16:creationId xmlns:a16="http://schemas.microsoft.com/office/drawing/2014/main" id="{20EA86A1-4C98-4DE2-A2E7-E4B854D91CAB}"/>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pic>
        <p:nvPicPr>
          <p:cNvPr id="7" name="Grafik 6" descr="Ein Bild, das Text, Schrift, Grafiken, Screenshot enthält.&#10;&#10;Automatisch generierte Beschreibung">
            <a:extLst>
              <a:ext uri="{FF2B5EF4-FFF2-40B4-BE49-F238E27FC236}">
                <a16:creationId xmlns:a16="http://schemas.microsoft.com/office/drawing/2014/main" id="{6D896DF0-4A99-588C-A91C-8A2A30D8E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5901" y="5080000"/>
            <a:ext cx="3162300" cy="1778000"/>
          </a:xfrm>
          <a:prstGeom prst="rect">
            <a:avLst/>
          </a:prstGeom>
        </p:spPr>
      </p:pic>
    </p:spTree>
    <p:extLst>
      <p:ext uri="{BB962C8B-B14F-4D97-AF65-F5344CB8AC3E}">
        <p14:creationId xmlns:p14="http://schemas.microsoft.com/office/powerpoint/2010/main" val="3858746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30D7486-5A57-1A89-747A-0906DDB26999}"/>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uppieren 3">
            <a:extLst>
              <a:ext uri="{FF2B5EF4-FFF2-40B4-BE49-F238E27FC236}">
                <a16:creationId xmlns:a16="http://schemas.microsoft.com/office/drawing/2014/main" id="{CEAAA7E6-D715-5894-AE26-0142D32AD17B}"/>
              </a:ext>
            </a:extLst>
          </p:cNvPr>
          <p:cNvGrpSpPr/>
          <p:nvPr/>
        </p:nvGrpSpPr>
        <p:grpSpPr>
          <a:xfrm>
            <a:off x="11546757" y="6345833"/>
            <a:ext cx="360000" cy="360000"/>
            <a:chOff x="155838" y="392681"/>
            <a:chExt cx="1102472" cy="1050361"/>
          </a:xfrm>
        </p:grpSpPr>
        <p:sp>
          <p:nvSpPr>
            <p:cNvPr id="28" name="Ellipse 27">
              <a:extLst>
                <a:ext uri="{FF2B5EF4-FFF2-40B4-BE49-F238E27FC236}">
                  <a16:creationId xmlns:a16="http://schemas.microsoft.com/office/drawing/2014/main" id="{5321EFF9-318A-4E17-9DE3-F19A2180F12B}"/>
                </a:ext>
              </a:extLst>
            </p:cNvPr>
            <p:cNvSpPr/>
            <p:nvPr/>
          </p:nvSpPr>
          <p:spPr>
            <a:xfrm>
              <a:off x="155838" y="392681"/>
              <a:ext cx="1102472" cy="10503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Bild 4">
              <a:extLst>
                <a:ext uri="{FF2B5EF4-FFF2-40B4-BE49-F238E27FC236}">
                  <a16:creationId xmlns:a16="http://schemas.microsoft.com/office/drawing/2014/main" id="{E41B6BE3-4B63-40DA-8B1A-4BBFE1C820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695" y="580856"/>
              <a:ext cx="576758" cy="640136"/>
            </a:xfrm>
            <a:prstGeom prst="rect">
              <a:avLst/>
            </a:prstGeom>
          </p:spPr>
        </p:pic>
      </p:gr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105" name="Rechteck 104">
            <a:extLst>
              <a:ext uri="{FF2B5EF4-FFF2-40B4-BE49-F238E27FC236}">
                <a16:creationId xmlns:a16="http://schemas.microsoft.com/office/drawing/2014/main" id="{1139581B-1058-4531-88EA-8A336054987B}"/>
              </a:ext>
            </a:extLst>
          </p:cNvPr>
          <p:cNvSpPr/>
          <p:nvPr/>
        </p:nvSpPr>
        <p:spPr>
          <a:xfrm>
            <a:off x="548777" y="633321"/>
            <a:ext cx="11039158" cy="861774"/>
          </a:xfrm>
          <a:prstGeom prst="rect">
            <a:avLst/>
          </a:prstGeom>
        </p:spPr>
        <p:txBody>
          <a:bodyPr wrap="square">
            <a:spAutoFit/>
          </a:bodyPr>
          <a:lstStyle/>
          <a:p>
            <a:r>
              <a:rPr lang="de-DE" sz="2500" b="1" dirty="0">
                <a:solidFill>
                  <a:schemeClr val="bg1"/>
                </a:solidFill>
                <a:latin typeface="Hind" panose="02000000000000000000" pitchFamily="2" charset="77"/>
                <a:cs typeface="Hind" panose="02000000000000000000" pitchFamily="2" charset="77"/>
              </a:rPr>
              <a:t>BMI-Vergleich zwischen BIG-Versicherten und der deutschen Bevölkerung: </a:t>
            </a:r>
            <a:r>
              <a:rPr lang="de-DE" sz="2500" b="1" dirty="0">
                <a:solidFill>
                  <a:srgbClr val="FEA121"/>
                </a:solidFill>
                <a:latin typeface="Hind" panose="02000000000000000000" pitchFamily="2" charset="77"/>
                <a:cs typeface="Hind" panose="02000000000000000000" pitchFamily="2" charset="77"/>
              </a:rPr>
              <a:t>Männer</a:t>
            </a:r>
            <a:endParaRPr lang="en-GB" sz="2500" b="1" dirty="0">
              <a:solidFill>
                <a:srgbClr val="FEA121"/>
              </a:solidFill>
              <a:latin typeface="Hind" panose="02000000000000000000" pitchFamily="2" charset="77"/>
              <a:cs typeface="Hind" panose="02000000000000000000" pitchFamily="2" charset="77"/>
            </a:endParaRPr>
          </a:p>
        </p:txBody>
      </p:sp>
      <p:sp>
        <p:nvSpPr>
          <p:cNvPr id="16" name="Rechteck 15">
            <a:extLst>
              <a:ext uri="{FF2B5EF4-FFF2-40B4-BE49-F238E27FC236}">
                <a16:creationId xmlns:a16="http://schemas.microsoft.com/office/drawing/2014/main" id="{048E5763-423F-4799-9178-5CC95BE14ECF}"/>
              </a:ext>
            </a:extLst>
          </p:cNvPr>
          <p:cNvSpPr/>
          <p:nvPr/>
        </p:nvSpPr>
        <p:spPr>
          <a:xfrm>
            <a:off x="548777" y="2047420"/>
            <a:ext cx="5297440" cy="3968331"/>
          </a:xfrm>
          <a:prstGeom prst="rect">
            <a:avLst/>
          </a:prstGeom>
          <a:noFill/>
          <a:ln w="38100">
            <a:solidFill>
              <a:srgbClr val="BDC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hteck 16">
            <a:extLst>
              <a:ext uri="{FF2B5EF4-FFF2-40B4-BE49-F238E27FC236}">
                <a16:creationId xmlns:a16="http://schemas.microsoft.com/office/drawing/2014/main" id="{0011601F-4CBC-43CF-BD2B-90094EECAC6E}"/>
              </a:ext>
            </a:extLst>
          </p:cNvPr>
          <p:cNvSpPr/>
          <p:nvPr/>
        </p:nvSpPr>
        <p:spPr>
          <a:xfrm>
            <a:off x="6290495" y="2047419"/>
            <a:ext cx="5297440" cy="3968331"/>
          </a:xfrm>
          <a:prstGeom prst="rect">
            <a:avLst/>
          </a:prstGeom>
          <a:noFill/>
          <a:ln w="38100">
            <a:solidFill>
              <a:srgbClr val="BDC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hteck 17">
            <a:extLst>
              <a:ext uri="{FF2B5EF4-FFF2-40B4-BE49-F238E27FC236}">
                <a16:creationId xmlns:a16="http://schemas.microsoft.com/office/drawing/2014/main" id="{6A8A9730-3B7D-446D-A7D5-E6DFE6B36478}"/>
              </a:ext>
            </a:extLst>
          </p:cNvPr>
          <p:cNvSpPr/>
          <p:nvPr/>
        </p:nvSpPr>
        <p:spPr>
          <a:xfrm>
            <a:off x="548778" y="1715681"/>
            <a:ext cx="5297440" cy="276999"/>
          </a:xfrm>
          <a:prstGeom prst="rect">
            <a:avLst/>
          </a:prstGeom>
        </p:spPr>
        <p:txBody>
          <a:bodyPr wrap="square">
            <a:spAutoFit/>
          </a:bodyPr>
          <a:lstStyle/>
          <a:p>
            <a:r>
              <a:rPr lang="de-DE" sz="1200" b="1" dirty="0">
                <a:solidFill>
                  <a:schemeClr val="bg1"/>
                </a:solidFill>
                <a:latin typeface="Raleway Medium" pitchFamily="2" charset="0"/>
              </a:rPr>
              <a:t>BMI-Vergleich in der 1. Alterskategorie (18-29) bei Männern  </a:t>
            </a:r>
            <a:endParaRPr lang="en-GB" sz="1200" b="1" dirty="0">
              <a:solidFill>
                <a:schemeClr val="bg1"/>
              </a:solidFill>
              <a:latin typeface="Raleway Medium" pitchFamily="2" charset="0"/>
            </a:endParaRPr>
          </a:p>
        </p:txBody>
      </p:sp>
      <p:sp>
        <p:nvSpPr>
          <p:cNvPr id="19" name="Rechteck 18">
            <a:extLst>
              <a:ext uri="{FF2B5EF4-FFF2-40B4-BE49-F238E27FC236}">
                <a16:creationId xmlns:a16="http://schemas.microsoft.com/office/drawing/2014/main" id="{9160C39A-B074-4C74-8F28-E0BC1070032F}"/>
              </a:ext>
            </a:extLst>
          </p:cNvPr>
          <p:cNvSpPr/>
          <p:nvPr/>
        </p:nvSpPr>
        <p:spPr>
          <a:xfrm>
            <a:off x="6249317" y="1714754"/>
            <a:ext cx="5297440" cy="276999"/>
          </a:xfrm>
          <a:prstGeom prst="rect">
            <a:avLst/>
          </a:prstGeom>
        </p:spPr>
        <p:txBody>
          <a:bodyPr wrap="square">
            <a:spAutoFit/>
          </a:bodyPr>
          <a:lstStyle/>
          <a:p>
            <a:r>
              <a:rPr lang="de-DE" sz="1200" b="1" dirty="0">
                <a:solidFill>
                  <a:schemeClr val="bg1"/>
                </a:solidFill>
                <a:latin typeface="Raleway Medium" pitchFamily="2" charset="0"/>
              </a:rPr>
              <a:t>BMI-Vergleich in der 2. Alterskategorie (30-44) bei Männern  </a:t>
            </a:r>
            <a:endParaRPr lang="en-GB" sz="1200" b="1" dirty="0">
              <a:solidFill>
                <a:schemeClr val="bg1"/>
              </a:solidFill>
              <a:latin typeface="Raleway Medium" pitchFamily="2" charset="0"/>
            </a:endParaRPr>
          </a:p>
        </p:txBody>
      </p:sp>
      <p:graphicFrame>
        <p:nvGraphicFramePr>
          <p:cNvPr id="21" name="Diagramm 20">
            <a:extLst>
              <a:ext uri="{FF2B5EF4-FFF2-40B4-BE49-F238E27FC236}">
                <a16:creationId xmlns:a16="http://schemas.microsoft.com/office/drawing/2014/main" id="{25810846-9D44-4727-BF7C-9888A1A5A087}"/>
              </a:ext>
            </a:extLst>
          </p:cNvPr>
          <p:cNvGraphicFramePr/>
          <p:nvPr>
            <p:extLst>
              <p:ext uri="{D42A27DB-BD31-4B8C-83A1-F6EECF244321}">
                <p14:modId xmlns:p14="http://schemas.microsoft.com/office/powerpoint/2010/main" val="4202738925"/>
              </p:ext>
            </p:extLst>
          </p:nvPr>
        </p:nvGraphicFramePr>
        <p:xfrm>
          <a:off x="604065" y="2372264"/>
          <a:ext cx="5036421" cy="35424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Diagramm 21">
            <a:extLst>
              <a:ext uri="{FF2B5EF4-FFF2-40B4-BE49-F238E27FC236}">
                <a16:creationId xmlns:a16="http://schemas.microsoft.com/office/drawing/2014/main" id="{7D6562DE-F8DB-4755-ACC4-44EF3797ECFF}"/>
              </a:ext>
            </a:extLst>
          </p:cNvPr>
          <p:cNvGraphicFramePr/>
          <p:nvPr>
            <p:extLst>
              <p:ext uri="{D42A27DB-BD31-4B8C-83A1-F6EECF244321}">
                <p14:modId xmlns:p14="http://schemas.microsoft.com/office/powerpoint/2010/main" val="1408711156"/>
              </p:ext>
            </p:extLst>
          </p:nvPr>
        </p:nvGraphicFramePr>
        <p:xfrm>
          <a:off x="6379826" y="2372264"/>
          <a:ext cx="5036421" cy="354240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14663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EA3C24F0-27B1-9C5D-B8EE-F0BE2AC10D37}"/>
              </a:ext>
            </a:extLst>
          </p:cNvPr>
          <p:cNvSpPr/>
          <p:nvPr/>
        </p:nvSpPr>
        <p:spPr>
          <a:xfrm>
            <a:off x="0" y="18523"/>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Grafik 50">
            <a:extLst>
              <a:ext uri="{FF2B5EF4-FFF2-40B4-BE49-F238E27FC236}">
                <a16:creationId xmlns:a16="http://schemas.microsoft.com/office/drawing/2014/main" id="{845E4094-4F61-4BB6-A38E-24F5BF076E11}"/>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3360" y="0"/>
            <a:ext cx="3942475" cy="6858001"/>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graphicFrame>
        <p:nvGraphicFramePr>
          <p:cNvPr id="50" name="Diagramm 49">
            <a:extLst>
              <a:ext uri="{FF2B5EF4-FFF2-40B4-BE49-F238E27FC236}">
                <a16:creationId xmlns:a16="http://schemas.microsoft.com/office/drawing/2014/main" id="{3881CF9F-D1E7-414F-A414-98B5C9417BA1}"/>
              </a:ext>
            </a:extLst>
          </p:cNvPr>
          <p:cNvGraphicFramePr/>
          <p:nvPr>
            <p:extLst>
              <p:ext uri="{D42A27DB-BD31-4B8C-83A1-F6EECF244321}">
                <p14:modId xmlns:p14="http://schemas.microsoft.com/office/powerpoint/2010/main" val="2046979675"/>
              </p:ext>
            </p:extLst>
          </p:nvPr>
        </p:nvGraphicFramePr>
        <p:xfrm>
          <a:off x="4039725" y="940380"/>
          <a:ext cx="7733580" cy="3233145"/>
        </p:xfrm>
        <a:graphic>
          <a:graphicData uri="http://schemas.openxmlformats.org/drawingml/2006/chart">
            <c:chart xmlns:c="http://schemas.openxmlformats.org/drawingml/2006/chart" xmlns:r="http://schemas.openxmlformats.org/officeDocument/2006/relationships" r:id="rId4"/>
          </a:graphicData>
        </a:graphic>
      </p:graphicFrame>
      <p:sp>
        <p:nvSpPr>
          <p:cNvPr id="33" name="Rechteck 32">
            <a:extLst>
              <a:ext uri="{FF2B5EF4-FFF2-40B4-BE49-F238E27FC236}">
                <a16:creationId xmlns:a16="http://schemas.microsoft.com/office/drawing/2014/main" id="{47EFE9A9-2250-44B0-96B6-819AC92B0E0D}"/>
              </a:ext>
            </a:extLst>
          </p:cNvPr>
          <p:cNvSpPr/>
          <p:nvPr/>
        </p:nvSpPr>
        <p:spPr>
          <a:xfrm>
            <a:off x="4564736" y="4717740"/>
            <a:ext cx="1807310" cy="309255"/>
          </a:xfrm>
          <a:prstGeom prst="rect">
            <a:avLst/>
          </a:prstGeom>
          <a:solidFill>
            <a:srgbClr val="00478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latin typeface="Hind" panose="02000000000000000000" pitchFamily="2" charset="77"/>
                <a:cs typeface="Hind" panose="02000000000000000000" pitchFamily="2" charset="77"/>
              </a:rPr>
              <a:t>Versicherte</a:t>
            </a:r>
            <a:endParaRPr lang="en-GB" b="1" dirty="0">
              <a:solidFill>
                <a:schemeClr val="bg1"/>
              </a:solidFill>
              <a:latin typeface="Hind" panose="02000000000000000000" pitchFamily="2" charset="77"/>
              <a:cs typeface="Hind" panose="02000000000000000000" pitchFamily="2" charset="77"/>
            </a:endParaRPr>
          </a:p>
        </p:txBody>
      </p:sp>
      <p:sp>
        <p:nvSpPr>
          <p:cNvPr id="3" name="Rechteck 2">
            <a:extLst>
              <a:ext uri="{FF2B5EF4-FFF2-40B4-BE49-F238E27FC236}">
                <a16:creationId xmlns:a16="http://schemas.microsoft.com/office/drawing/2014/main" id="{BD858DBF-0B45-4046-B0B5-F07693B9941E}"/>
              </a:ext>
            </a:extLst>
          </p:cNvPr>
          <p:cNvSpPr/>
          <p:nvPr/>
        </p:nvSpPr>
        <p:spPr>
          <a:xfrm>
            <a:off x="9604763" y="6200000"/>
            <a:ext cx="2207656" cy="276999"/>
          </a:xfrm>
          <a:prstGeom prst="rect">
            <a:avLst/>
          </a:prstGeom>
        </p:spPr>
        <p:txBody>
          <a:bodyPr wrap="none">
            <a:spAutoFit/>
          </a:bodyPr>
          <a:lstStyle/>
          <a:p>
            <a:r>
              <a:rPr lang="de-DE" sz="1200" dirty="0">
                <a:solidFill>
                  <a:schemeClr val="bg1"/>
                </a:solidFill>
                <a:latin typeface="Hind" panose="02000000000000000000" pitchFamily="2" charset="77"/>
                <a:cs typeface="Hind" panose="02000000000000000000" pitchFamily="2" charset="77"/>
              </a:rPr>
              <a:t>(Quelle: GEDA 2019/2020-EHIS)</a:t>
            </a:r>
          </a:p>
        </p:txBody>
      </p:sp>
      <p:sp>
        <p:nvSpPr>
          <p:cNvPr id="8" name="Rechteck 7">
            <a:extLst>
              <a:ext uri="{FF2B5EF4-FFF2-40B4-BE49-F238E27FC236}">
                <a16:creationId xmlns:a16="http://schemas.microsoft.com/office/drawing/2014/main" id="{52267311-BB02-BB4B-BEA2-1358543B18E4}"/>
              </a:ext>
            </a:extLst>
          </p:cNvPr>
          <p:cNvSpPr/>
          <p:nvPr/>
        </p:nvSpPr>
        <p:spPr>
          <a:xfrm>
            <a:off x="249728" y="1110188"/>
            <a:ext cx="3494137" cy="621324"/>
          </a:xfrm>
          <a:prstGeom prst="rect">
            <a:avLst/>
          </a:prstGeom>
        </p:spPr>
        <p:txBody>
          <a:bodyPr wrap="square">
            <a:spAutoFit/>
          </a:bodyPr>
          <a:lstStyle/>
          <a:p>
            <a:pPr>
              <a:lnSpc>
                <a:spcPct val="150000"/>
              </a:lnSpc>
            </a:pPr>
            <a:r>
              <a:rPr lang="de-DE" sz="2500" b="1" dirty="0">
                <a:solidFill>
                  <a:srgbClr val="004785"/>
                </a:solidFill>
                <a:latin typeface="Hind" panose="02000000000000000000" pitchFamily="2" charset="77"/>
                <a:cs typeface="Hind" panose="02000000000000000000" pitchFamily="2" charset="77"/>
              </a:rPr>
              <a:t>Medizinische Situation</a:t>
            </a:r>
            <a:endParaRPr lang="en-GB" sz="2500" b="1" dirty="0">
              <a:solidFill>
                <a:srgbClr val="004785"/>
              </a:solidFill>
              <a:latin typeface="Hind" panose="02000000000000000000" pitchFamily="2" charset="77"/>
              <a:cs typeface="Hind" panose="02000000000000000000" pitchFamily="2" charset="77"/>
            </a:endParaRPr>
          </a:p>
        </p:txBody>
      </p:sp>
      <p:sp>
        <p:nvSpPr>
          <p:cNvPr id="9" name="Textfeld 8">
            <a:extLst>
              <a:ext uri="{FF2B5EF4-FFF2-40B4-BE49-F238E27FC236}">
                <a16:creationId xmlns:a16="http://schemas.microsoft.com/office/drawing/2014/main" id="{B9F66CF7-D8C0-B53B-D96E-0C62A9F2E278}"/>
              </a:ext>
            </a:extLst>
          </p:cNvPr>
          <p:cNvSpPr txBox="1"/>
          <p:nvPr/>
        </p:nvSpPr>
        <p:spPr>
          <a:xfrm>
            <a:off x="249728" y="1731512"/>
            <a:ext cx="1371600" cy="369332"/>
          </a:xfrm>
          <a:prstGeom prst="rect">
            <a:avLst/>
          </a:prstGeom>
          <a:noFill/>
        </p:spPr>
        <p:txBody>
          <a:bodyPr wrap="square">
            <a:spAutoFit/>
          </a:bodyPr>
          <a:lstStyle/>
          <a:p>
            <a:r>
              <a:rPr lang="de-DE" b="1" dirty="0">
                <a:solidFill>
                  <a:srgbClr val="FEA121"/>
                </a:solidFill>
                <a:latin typeface="Hind" panose="02000000000000000000" pitchFamily="2" charset="77"/>
                <a:cs typeface="Hind" panose="02000000000000000000" pitchFamily="2" charset="77"/>
              </a:rPr>
              <a:t>Gewicht</a:t>
            </a:r>
            <a:endParaRPr lang="en-GB" b="1" dirty="0">
              <a:solidFill>
                <a:srgbClr val="FEA121"/>
              </a:solidFill>
              <a:latin typeface="Hind" panose="02000000000000000000" pitchFamily="2" charset="77"/>
              <a:cs typeface="Hind" panose="02000000000000000000" pitchFamily="2" charset="77"/>
            </a:endParaRPr>
          </a:p>
        </p:txBody>
      </p:sp>
      <p:sp>
        <p:nvSpPr>
          <p:cNvPr id="6" name="Abgerundetes Rechteck 5">
            <a:extLst>
              <a:ext uri="{FF2B5EF4-FFF2-40B4-BE49-F238E27FC236}">
                <a16:creationId xmlns:a16="http://schemas.microsoft.com/office/drawing/2014/main" id="{93ECCC66-FE4B-CF5E-4CB7-582811DEDFA5}"/>
              </a:ext>
            </a:extLst>
          </p:cNvPr>
          <p:cNvSpPr/>
          <p:nvPr/>
        </p:nvSpPr>
        <p:spPr>
          <a:xfrm>
            <a:off x="4517691" y="4521071"/>
            <a:ext cx="7350834" cy="2090807"/>
          </a:xfrm>
          <a:prstGeom prst="roundRect">
            <a:avLst/>
          </a:prstGeom>
          <a:noFill/>
          <a:ln w="28575">
            <a:solidFill>
              <a:srgbClr val="FEA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77BA2441-E512-9E01-C913-FAAABB7AF33E}"/>
              </a:ext>
            </a:extLst>
          </p:cNvPr>
          <p:cNvSpPr txBox="1"/>
          <p:nvPr/>
        </p:nvSpPr>
        <p:spPr>
          <a:xfrm>
            <a:off x="4546014" y="5075249"/>
            <a:ext cx="7350833" cy="1200329"/>
          </a:xfrm>
          <a:prstGeom prst="rect">
            <a:avLst/>
          </a:prstGeom>
          <a:noFill/>
        </p:spPr>
        <p:txBody>
          <a:bodyPr wrap="square">
            <a:spAutoFit/>
          </a:bodyPr>
          <a:lstStyle/>
          <a:p>
            <a:pPr marL="285750" indent="-285750">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Frauen haben durchschnittlich signifikant niedrigere BMI-Werte als Männer.</a:t>
            </a:r>
          </a:p>
          <a:p>
            <a:pPr marL="285750" indent="-285750">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Unter 40% der Männer haben Übergewicht (einschließlich Adipositas; Vergleichswert Deutschland: 60,5%): Demzufolge tritt Übergewicht bei BIG-Versicherten weniger häufig als in der Gesamtbevölkerung auf.</a:t>
            </a:r>
          </a:p>
          <a:p>
            <a:pPr marL="285750" indent="-285750">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1,5% der Frauen haben Untergewicht (Vergleichswert Deutschland: 2,3%): Der Anteil entspricht in etwa dem Vergleichswert in Deutschland.</a:t>
            </a:r>
          </a:p>
        </p:txBody>
      </p:sp>
    </p:spTree>
    <p:extLst>
      <p:ext uri="{BB962C8B-B14F-4D97-AF65-F5344CB8AC3E}">
        <p14:creationId xmlns:p14="http://schemas.microsoft.com/office/powerpoint/2010/main" val="511763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89C6C2D-827B-CCD3-ED50-BE4332D507A5}"/>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Grafik 18">
            <a:extLst>
              <a:ext uri="{FF2B5EF4-FFF2-40B4-BE49-F238E27FC236}">
                <a16:creationId xmlns:a16="http://schemas.microsoft.com/office/drawing/2014/main" id="{6FA2997A-B502-4994-9E40-D58E07304673}"/>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3360" y="0"/>
            <a:ext cx="3942475" cy="6858001"/>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2" name="Abgerundetes Rechteck 1">
            <a:extLst>
              <a:ext uri="{FF2B5EF4-FFF2-40B4-BE49-F238E27FC236}">
                <a16:creationId xmlns:a16="http://schemas.microsoft.com/office/drawing/2014/main" id="{E1947AB2-FD73-AD94-F987-88D991EDBECA}"/>
              </a:ext>
            </a:extLst>
          </p:cNvPr>
          <p:cNvSpPr/>
          <p:nvPr/>
        </p:nvSpPr>
        <p:spPr>
          <a:xfrm>
            <a:off x="4659965" y="2514635"/>
            <a:ext cx="6538029" cy="1813807"/>
          </a:xfrm>
          <a:prstGeom prst="roundRect">
            <a:avLst>
              <a:gd name="adj" fmla="val 12245"/>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EEE8D4E5-A48E-4629-B702-B960FDBEA1FD}"/>
              </a:ext>
            </a:extLst>
          </p:cNvPr>
          <p:cNvSpPr/>
          <p:nvPr/>
        </p:nvSpPr>
        <p:spPr>
          <a:xfrm>
            <a:off x="4780082" y="3973943"/>
            <a:ext cx="6417912" cy="215444"/>
          </a:xfrm>
          <a:prstGeom prst="rect">
            <a:avLst/>
          </a:prstGeom>
        </p:spPr>
        <p:txBody>
          <a:bodyPr wrap="square">
            <a:spAutoFit/>
          </a:bodyPr>
          <a:lstStyle/>
          <a:p>
            <a:r>
              <a:rPr lang="de-DE" sz="800" i="1" dirty="0">
                <a:latin typeface="Hind" panose="02000000000000000000" pitchFamily="2" charset="77"/>
                <a:cs typeface="Hind" panose="02000000000000000000" pitchFamily="2" charset="77"/>
              </a:rPr>
              <a:t>Anmerkungen: Der Geschlechterunterschied ist signifikant (p&lt;.001). Frauen haben einen signifikant geringeren BMI als Männer.</a:t>
            </a:r>
            <a:endParaRPr lang="en-GB" sz="800" i="1" dirty="0">
              <a:latin typeface="Hind" panose="02000000000000000000" pitchFamily="2" charset="77"/>
              <a:cs typeface="Hind" panose="02000000000000000000" pitchFamily="2" charset="77"/>
            </a:endParaRPr>
          </a:p>
        </p:txBody>
      </p:sp>
      <p:graphicFrame>
        <p:nvGraphicFramePr>
          <p:cNvPr id="17" name="Tabelle 16">
            <a:extLst>
              <a:ext uri="{FF2B5EF4-FFF2-40B4-BE49-F238E27FC236}">
                <a16:creationId xmlns:a16="http://schemas.microsoft.com/office/drawing/2014/main" id="{0C321DA0-C038-433E-8C6B-5792BA00F15C}"/>
              </a:ext>
            </a:extLst>
          </p:cNvPr>
          <p:cNvGraphicFramePr>
            <a:graphicFrameLocks noGrp="1"/>
          </p:cNvGraphicFramePr>
          <p:nvPr>
            <p:extLst>
              <p:ext uri="{D42A27DB-BD31-4B8C-83A1-F6EECF244321}">
                <p14:modId xmlns:p14="http://schemas.microsoft.com/office/powerpoint/2010/main" val="4154510391"/>
              </p:ext>
            </p:extLst>
          </p:nvPr>
        </p:nvGraphicFramePr>
        <p:xfrm>
          <a:off x="4826715" y="2741732"/>
          <a:ext cx="6239218" cy="1127760"/>
        </p:xfrm>
        <a:graphic>
          <a:graphicData uri="http://schemas.openxmlformats.org/drawingml/2006/table">
            <a:tbl>
              <a:tblPr firstRow="1" bandRow="1">
                <a:tableStyleId>{00A15C55-8517-42AA-B614-E9B94910E393}</a:tableStyleId>
              </a:tblPr>
              <a:tblGrid>
                <a:gridCol w="1786630">
                  <a:extLst>
                    <a:ext uri="{9D8B030D-6E8A-4147-A177-3AD203B41FA5}">
                      <a16:colId xmlns:a16="http://schemas.microsoft.com/office/drawing/2014/main" val="3439606335"/>
                    </a:ext>
                  </a:extLst>
                </a:gridCol>
                <a:gridCol w="819998">
                  <a:extLst>
                    <a:ext uri="{9D8B030D-6E8A-4147-A177-3AD203B41FA5}">
                      <a16:colId xmlns:a16="http://schemas.microsoft.com/office/drawing/2014/main" val="4277437791"/>
                    </a:ext>
                  </a:extLst>
                </a:gridCol>
                <a:gridCol w="795398">
                  <a:extLst>
                    <a:ext uri="{9D8B030D-6E8A-4147-A177-3AD203B41FA5}">
                      <a16:colId xmlns:a16="http://schemas.microsoft.com/office/drawing/2014/main" val="3094233635"/>
                    </a:ext>
                  </a:extLst>
                </a:gridCol>
                <a:gridCol w="713398">
                  <a:extLst>
                    <a:ext uri="{9D8B030D-6E8A-4147-A177-3AD203B41FA5}">
                      <a16:colId xmlns:a16="http://schemas.microsoft.com/office/drawing/2014/main" val="840812293"/>
                    </a:ext>
                  </a:extLst>
                </a:gridCol>
                <a:gridCol w="672398">
                  <a:extLst>
                    <a:ext uri="{9D8B030D-6E8A-4147-A177-3AD203B41FA5}">
                      <a16:colId xmlns:a16="http://schemas.microsoft.com/office/drawing/2014/main" val="801715174"/>
                    </a:ext>
                  </a:extLst>
                </a:gridCol>
                <a:gridCol w="737998">
                  <a:extLst>
                    <a:ext uri="{9D8B030D-6E8A-4147-A177-3AD203B41FA5}">
                      <a16:colId xmlns:a16="http://schemas.microsoft.com/office/drawing/2014/main" val="3367927588"/>
                    </a:ext>
                  </a:extLst>
                </a:gridCol>
                <a:gridCol w="713398">
                  <a:extLst>
                    <a:ext uri="{9D8B030D-6E8A-4147-A177-3AD203B41FA5}">
                      <a16:colId xmlns:a16="http://schemas.microsoft.com/office/drawing/2014/main" val="3176430833"/>
                    </a:ext>
                  </a:extLst>
                </a:gridCol>
              </a:tblGrid>
              <a:tr h="219253">
                <a:tc>
                  <a:txBody>
                    <a:bodyPr/>
                    <a:lstStyle/>
                    <a:p>
                      <a:endParaRPr lang="en-GB" sz="1000" dirty="0">
                        <a:latin typeface="Raleway Medium" pitchFamily="2" charset="0"/>
                      </a:endParaRPr>
                    </a:p>
                  </a:txBody>
                  <a:tcPr anchor="ctr"/>
                </a:tc>
                <a:tc gridSpan="2">
                  <a:txBody>
                    <a:bodyPr/>
                    <a:lstStyle/>
                    <a:p>
                      <a:pPr algn="ctr"/>
                      <a:r>
                        <a:rPr lang="de-DE" sz="1000" dirty="0">
                          <a:solidFill>
                            <a:srgbClr val="004785"/>
                          </a:solidFill>
                        </a:rPr>
                        <a:t>Weiblich</a:t>
                      </a:r>
                      <a:endParaRPr lang="en-GB" sz="1000" dirty="0">
                        <a:solidFill>
                          <a:srgbClr val="004785"/>
                        </a:solidFill>
                        <a:latin typeface="Raleway Medium" pitchFamily="2" charset="0"/>
                      </a:endParaRPr>
                    </a:p>
                  </a:txBody>
                  <a:tcPr anchor="ctr"/>
                </a:tc>
                <a:tc hMerge="1">
                  <a:txBody>
                    <a:bodyPr/>
                    <a:lstStyle/>
                    <a:p>
                      <a:endParaRPr lang="en-GB" dirty="0"/>
                    </a:p>
                  </a:txBody>
                  <a:tcPr/>
                </a:tc>
                <a:tc gridSpan="2">
                  <a:txBody>
                    <a:bodyPr/>
                    <a:lstStyle/>
                    <a:p>
                      <a:pPr algn="ctr"/>
                      <a:r>
                        <a:rPr lang="de-DE" sz="1000" dirty="0">
                          <a:solidFill>
                            <a:srgbClr val="004785"/>
                          </a:solidFill>
                        </a:rPr>
                        <a:t>Männlich</a:t>
                      </a:r>
                      <a:endParaRPr lang="en-GB" sz="1000" dirty="0">
                        <a:solidFill>
                          <a:srgbClr val="004785"/>
                        </a:solidFill>
                        <a:latin typeface="Raleway Medium" pitchFamily="2" charset="0"/>
                      </a:endParaRPr>
                    </a:p>
                  </a:txBody>
                  <a:tcPr anchor="ctr"/>
                </a:tc>
                <a:tc hMerge="1">
                  <a:txBody>
                    <a:bodyPr/>
                    <a:lstStyle/>
                    <a:p>
                      <a:endParaRPr lang="en-GB" dirty="0"/>
                    </a:p>
                  </a:txBody>
                  <a:tcPr/>
                </a:tc>
                <a:tc gridSpan="2">
                  <a:txBody>
                    <a:bodyPr/>
                    <a:lstStyle/>
                    <a:p>
                      <a:pPr algn="ctr"/>
                      <a:r>
                        <a:rPr lang="de-DE" sz="1000" dirty="0">
                          <a:solidFill>
                            <a:srgbClr val="004785"/>
                          </a:solidFill>
                        </a:rPr>
                        <a:t>Gesamt</a:t>
                      </a:r>
                      <a:endParaRPr lang="en-GB" sz="1000" dirty="0">
                        <a:solidFill>
                          <a:srgbClr val="004785"/>
                        </a:solidFill>
                        <a:latin typeface="Raleway Medium" pitchFamily="2" charset="0"/>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219253">
                <a:tc>
                  <a:txBody>
                    <a:bodyPr/>
                    <a:lstStyle/>
                    <a:p>
                      <a:endParaRPr lang="en-GB" sz="1000" dirty="0">
                        <a:latin typeface="Raleway Medium" pitchFamily="2" charset="0"/>
                      </a:endParaRPr>
                    </a:p>
                  </a:txBody>
                  <a:tcPr anchor="ctr"/>
                </a:tc>
                <a:tc>
                  <a:txBody>
                    <a:bodyPr/>
                    <a:lstStyle/>
                    <a:p>
                      <a:pPr algn="ctr"/>
                      <a:r>
                        <a:rPr lang="de-DE" sz="1000" dirty="0"/>
                        <a:t>M</a:t>
                      </a:r>
                      <a:endParaRPr lang="en-GB" sz="1000" i="1" dirty="0">
                        <a:latin typeface="Raleway Medium" pitchFamily="2" charset="0"/>
                      </a:endParaRPr>
                    </a:p>
                  </a:txBody>
                  <a:tcPr anchor="ctr"/>
                </a:tc>
                <a:tc>
                  <a:txBody>
                    <a:bodyPr/>
                    <a:lstStyle/>
                    <a:p>
                      <a:pPr algn="ctr"/>
                      <a:r>
                        <a:rPr lang="de-DE" sz="1000" dirty="0"/>
                        <a:t>SD</a:t>
                      </a:r>
                      <a:endParaRPr lang="en-GB" sz="1000" i="1" dirty="0">
                        <a:latin typeface="Raleway Medium" pitchFamily="2" charset="0"/>
                      </a:endParaRPr>
                    </a:p>
                  </a:txBody>
                  <a:tcPr anchor="ctr"/>
                </a:tc>
                <a:tc>
                  <a:txBody>
                    <a:bodyPr/>
                    <a:lstStyle/>
                    <a:p>
                      <a:pPr algn="ctr"/>
                      <a:r>
                        <a:rPr lang="de-DE" sz="1000" dirty="0"/>
                        <a:t>M</a:t>
                      </a:r>
                      <a:endParaRPr lang="en-GB" sz="1000" i="1" dirty="0">
                        <a:latin typeface="Raleway Medium" pitchFamily="2" charset="0"/>
                      </a:endParaRPr>
                    </a:p>
                  </a:txBody>
                  <a:tcPr anchor="ctr"/>
                </a:tc>
                <a:tc>
                  <a:txBody>
                    <a:bodyPr/>
                    <a:lstStyle/>
                    <a:p>
                      <a:pPr algn="ctr"/>
                      <a:r>
                        <a:rPr lang="de-DE" sz="1000" dirty="0"/>
                        <a:t>SD</a:t>
                      </a:r>
                      <a:endParaRPr lang="en-GB" sz="1000" i="1" dirty="0">
                        <a:latin typeface="Raleway Medium" pitchFamily="2" charset="0"/>
                      </a:endParaRPr>
                    </a:p>
                  </a:txBody>
                  <a:tcPr anchor="ctr"/>
                </a:tc>
                <a:tc>
                  <a:txBody>
                    <a:bodyPr/>
                    <a:lstStyle/>
                    <a:p>
                      <a:pPr algn="ctr"/>
                      <a:r>
                        <a:rPr lang="de-DE" sz="1000" dirty="0"/>
                        <a:t>M</a:t>
                      </a:r>
                      <a:endParaRPr lang="en-GB" sz="1000" i="1" dirty="0">
                        <a:latin typeface="Raleway Medium" pitchFamily="2" charset="0"/>
                      </a:endParaRPr>
                    </a:p>
                  </a:txBody>
                  <a:tcPr anchor="ctr"/>
                </a:tc>
                <a:tc>
                  <a:txBody>
                    <a:bodyPr/>
                    <a:lstStyle/>
                    <a:p>
                      <a:pPr algn="ctr"/>
                      <a:r>
                        <a:rPr lang="de-DE" sz="1000" dirty="0"/>
                        <a:t>SD</a:t>
                      </a:r>
                      <a:endParaRPr lang="en-GB" sz="1000" i="1" dirty="0">
                        <a:latin typeface="Raleway Medium" pitchFamily="2" charset="0"/>
                      </a:endParaRPr>
                    </a:p>
                  </a:txBody>
                  <a:tcPr anchor="ctr"/>
                </a:tc>
                <a:extLst>
                  <a:ext uri="{0D108BD9-81ED-4DB2-BD59-A6C34878D82A}">
                    <a16:rowId xmlns:a16="http://schemas.microsoft.com/office/drawing/2014/main" val="3556801898"/>
                  </a:ext>
                </a:extLst>
              </a:tr>
              <a:tr h="219253">
                <a:tc>
                  <a:txBody>
                    <a:bodyPr/>
                    <a:lstStyle/>
                    <a:p>
                      <a:pPr algn="r"/>
                      <a:r>
                        <a:rPr lang="de-DE" sz="1000" b="1" dirty="0"/>
                        <a:t>BMI (N=5544)</a:t>
                      </a:r>
                    </a:p>
                    <a:p>
                      <a:pPr algn="r"/>
                      <a:r>
                        <a:rPr lang="de-DE" sz="1000" b="1" dirty="0"/>
                        <a:t>[kg/m^2]</a:t>
                      </a:r>
                      <a:endParaRPr lang="en-GB" sz="1000" b="1" dirty="0">
                        <a:latin typeface="Raleway Medium" pitchFamily="2" charset="0"/>
                      </a:endParaRPr>
                    </a:p>
                  </a:txBody>
                  <a:tcPr anchor="ctr"/>
                </a:tc>
                <a:tc>
                  <a:txBody>
                    <a:bodyPr/>
                    <a:lstStyle/>
                    <a:p>
                      <a:pPr algn="ctr"/>
                      <a:r>
                        <a:rPr lang="de-DE" sz="1000" dirty="0">
                          <a:solidFill>
                            <a:schemeClr val="tx1"/>
                          </a:solidFill>
                        </a:rPr>
                        <a:t>26,39</a:t>
                      </a:r>
                      <a:endParaRPr lang="en-GB" sz="1000" dirty="0">
                        <a:solidFill>
                          <a:schemeClr val="tx1"/>
                        </a:solidFill>
                        <a:latin typeface="Raleway Medium" pitchFamily="2" charset="0"/>
                      </a:endParaRPr>
                    </a:p>
                  </a:txBody>
                  <a:tcPr anchor="ctr"/>
                </a:tc>
                <a:tc>
                  <a:txBody>
                    <a:bodyPr/>
                    <a:lstStyle/>
                    <a:p>
                      <a:pPr algn="ctr"/>
                      <a:r>
                        <a:rPr lang="de-DE" sz="1000" dirty="0">
                          <a:solidFill>
                            <a:schemeClr val="tx1"/>
                          </a:solidFill>
                        </a:rPr>
                        <a:t>5,81</a:t>
                      </a:r>
                      <a:endParaRPr lang="en-GB" sz="1000" dirty="0">
                        <a:solidFill>
                          <a:schemeClr val="tx1"/>
                        </a:solidFill>
                        <a:latin typeface="Raleway Medium" pitchFamily="2" charset="0"/>
                      </a:endParaRPr>
                    </a:p>
                  </a:txBody>
                  <a:tcPr anchor="ctr"/>
                </a:tc>
                <a:tc>
                  <a:txBody>
                    <a:bodyPr/>
                    <a:lstStyle/>
                    <a:p>
                      <a:pPr algn="ctr"/>
                      <a:r>
                        <a:rPr lang="de-DE" sz="1000" dirty="0">
                          <a:solidFill>
                            <a:schemeClr val="tx1"/>
                          </a:solidFill>
                        </a:rPr>
                        <a:t>27,42</a:t>
                      </a:r>
                      <a:endParaRPr lang="en-GB" sz="1000" dirty="0">
                        <a:solidFill>
                          <a:schemeClr val="tx1"/>
                        </a:solidFill>
                        <a:latin typeface="Raleway Medium" pitchFamily="2" charset="0"/>
                      </a:endParaRPr>
                    </a:p>
                  </a:txBody>
                  <a:tcPr anchor="ctr"/>
                </a:tc>
                <a:tc>
                  <a:txBody>
                    <a:bodyPr/>
                    <a:lstStyle/>
                    <a:p>
                      <a:pPr algn="ctr"/>
                      <a:r>
                        <a:rPr lang="de-DE" sz="1000" dirty="0">
                          <a:solidFill>
                            <a:schemeClr val="tx1"/>
                          </a:solidFill>
                        </a:rPr>
                        <a:t>5,08</a:t>
                      </a:r>
                      <a:endParaRPr lang="en-GB" sz="1000" dirty="0">
                        <a:solidFill>
                          <a:schemeClr val="tx1"/>
                        </a:solidFill>
                        <a:latin typeface="Raleway Medium" pitchFamily="2" charset="0"/>
                      </a:endParaRPr>
                    </a:p>
                  </a:txBody>
                  <a:tcPr anchor="ctr"/>
                </a:tc>
                <a:tc>
                  <a:txBody>
                    <a:bodyPr/>
                    <a:lstStyle/>
                    <a:p>
                      <a:pPr algn="ctr"/>
                      <a:r>
                        <a:rPr lang="de-DE" sz="1000" dirty="0"/>
                        <a:t>26,61</a:t>
                      </a:r>
                      <a:endParaRPr lang="en-GB" sz="1000" dirty="0">
                        <a:latin typeface="Raleway Medium" pitchFamily="2" charset="0"/>
                      </a:endParaRPr>
                    </a:p>
                  </a:txBody>
                  <a:tcPr anchor="ctr"/>
                </a:tc>
                <a:tc>
                  <a:txBody>
                    <a:bodyPr/>
                    <a:lstStyle/>
                    <a:p>
                      <a:pPr algn="ctr"/>
                      <a:r>
                        <a:rPr lang="de-DE" sz="1000" dirty="0"/>
                        <a:t>5,68</a:t>
                      </a:r>
                      <a:endParaRPr lang="en-GB" sz="1000" dirty="0">
                        <a:latin typeface="Raleway Medium" pitchFamily="2" charset="0"/>
                      </a:endParaRPr>
                    </a:p>
                  </a:txBody>
                  <a:tcPr anchor="ctr"/>
                </a:tc>
                <a:extLst>
                  <a:ext uri="{0D108BD9-81ED-4DB2-BD59-A6C34878D82A}">
                    <a16:rowId xmlns:a16="http://schemas.microsoft.com/office/drawing/2014/main" val="260329169"/>
                  </a:ext>
                </a:extLst>
              </a:tr>
              <a:tr h="219253">
                <a:tc>
                  <a:txBody>
                    <a:bodyPr/>
                    <a:lstStyle/>
                    <a:p>
                      <a:pPr algn="r"/>
                      <a:endParaRPr lang="en-GB" sz="1000" b="1" dirty="0">
                        <a:solidFill>
                          <a:srgbClr val="FF0000"/>
                        </a:solidFill>
                        <a:latin typeface="Raleway Medium" pitchFamily="2" charset="0"/>
                      </a:endParaRPr>
                    </a:p>
                  </a:txBody>
                  <a:tcPr anchor="ctr"/>
                </a:tc>
                <a:tc>
                  <a:txBody>
                    <a:bodyPr/>
                    <a:lstStyle/>
                    <a:p>
                      <a:pPr algn="ctr"/>
                      <a:endParaRPr lang="en-GB" sz="1000" dirty="0">
                        <a:solidFill>
                          <a:srgbClr val="FF0000"/>
                        </a:solidFill>
                        <a:latin typeface="Raleway Medium" pitchFamily="2" charset="0"/>
                      </a:endParaRPr>
                    </a:p>
                  </a:txBody>
                  <a:tcPr anchor="ctr"/>
                </a:tc>
                <a:tc>
                  <a:txBody>
                    <a:bodyPr/>
                    <a:lstStyle/>
                    <a:p>
                      <a:pPr algn="ctr"/>
                      <a:endParaRPr lang="en-GB" sz="1000" dirty="0">
                        <a:solidFill>
                          <a:srgbClr val="FF0000"/>
                        </a:solidFill>
                        <a:latin typeface="Raleway Medium" pitchFamily="2" charset="0"/>
                      </a:endParaRPr>
                    </a:p>
                  </a:txBody>
                  <a:tcPr anchor="ctr"/>
                </a:tc>
                <a:tc>
                  <a:txBody>
                    <a:bodyPr/>
                    <a:lstStyle/>
                    <a:p>
                      <a:pPr algn="ctr"/>
                      <a:endParaRPr lang="en-GB" sz="1000" dirty="0">
                        <a:solidFill>
                          <a:srgbClr val="FF0000"/>
                        </a:solidFill>
                        <a:latin typeface="Raleway Medium" pitchFamily="2" charset="0"/>
                      </a:endParaRPr>
                    </a:p>
                  </a:txBody>
                  <a:tcPr anchor="ctr"/>
                </a:tc>
                <a:tc>
                  <a:txBody>
                    <a:bodyPr/>
                    <a:lstStyle/>
                    <a:p>
                      <a:pPr algn="ctr"/>
                      <a:endParaRPr lang="en-GB" sz="1000" dirty="0">
                        <a:solidFill>
                          <a:srgbClr val="FF0000"/>
                        </a:solidFill>
                        <a:latin typeface="Raleway Medium" pitchFamily="2" charset="0"/>
                      </a:endParaRPr>
                    </a:p>
                  </a:txBody>
                  <a:tcPr anchor="ctr"/>
                </a:tc>
                <a:tc>
                  <a:txBody>
                    <a:bodyPr/>
                    <a:lstStyle/>
                    <a:p>
                      <a:pPr algn="ctr"/>
                      <a:endParaRPr lang="en-GB" sz="1000" dirty="0">
                        <a:solidFill>
                          <a:srgbClr val="FF0000"/>
                        </a:solidFill>
                        <a:latin typeface="Raleway Medium" pitchFamily="2" charset="0"/>
                      </a:endParaRPr>
                    </a:p>
                  </a:txBody>
                  <a:tcPr anchor="ctr"/>
                </a:tc>
                <a:tc>
                  <a:txBody>
                    <a:bodyPr/>
                    <a:lstStyle/>
                    <a:p>
                      <a:pPr algn="ctr"/>
                      <a:endParaRPr lang="en-GB" sz="1000" dirty="0">
                        <a:solidFill>
                          <a:srgbClr val="FF0000"/>
                        </a:solidFill>
                        <a:latin typeface="Raleway Medium" pitchFamily="2" charset="0"/>
                      </a:endParaRPr>
                    </a:p>
                  </a:txBody>
                  <a:tcPr anchor="ctr"/>
                </a:tc>
                <a:extLst>
                  <a:ext uri="{0D108BD9-81ED-4DB2-BD59-A6C34878D82A}">
                    <a16:rowId xmlns:a16="http://schemas.microsoft.com/office/drawing/2014/main" val="2860995115"/>
                  </a:ext>
                </a:extLst>
              </a:tr>
            </a:tbl>
          </a:graphicData>
        </a:graphic>
      </p:graphicFrame>
      <p:sp>
        <p:nvSpPr>
          <p:cNvPr id="18" name="Rechteck 17">
            <a:extLst>
              <a:ext uri="{FF2B5EF4-FFF2-40B4-BE49-F238E27FC236}">
                <a16:creationId xmlns:a16="http://schemas.microsoft.com/office/drawing/2014/main" id="{E0720174-ED7B-4664-855E-3644EF9820B1}"/>
              </a:ext>
            </a:extLst>
          </p:cNvPr>
          <p:cNvSpPr/>
          <p:nvPr/>
        </p:nvSpPr>
        <p:spPr>
          <a:xfrm>
            <a:off x="4659965" y="2252560"/>
            <a:ext cx="7243505" cy="276999"/>
          </a:xfrm>
          <a:prstGeom prst="rect">
            <a:avLst/>
          </a:prstGeom>
        </p:spPr>
        <p:txBody>
          <a:bodyPr wrap="square">
            <a:spAutoFit/>
          </a:bodyPr>
          <a:lstStyle/>
          <a:p>
            <a:r>
              <a:rPr lang="de-DE" sz="1200" b="1" dirty="0">
                <a:solidFill>
                  <a:schemeClr val="bg1"/>
                </a:solidFill>
                <a:latin typeface="Hind" panose="02000000000000000000" pitchFamily="2" charset="77"/>
                <a:cs typeface="Hind" panose="02000000000000000000" pitchFamily="2" charset="77"/>
              </a:rPr>
              <a:t>Anthropometrische Daten</a:t>
            </a:r>
            <a:endParaRPr lang="en-GB" sz="1200" b="1" dirty="0">
              <a:solidFill>
                <a:schemeClr val="bg1"/>
              </a:solidFill>
              <a:latin typeface="Hind" panose="02000000000000000000" pitchFamily="2" charset="77"/>
              <a:cs typeface="Hind" panose="02000000000000000000" pitchFamily="2" charset="77"/>
            </a:endParaRPr>
          </a:p>
        </p:txBody>
      </p:sp>
      <p:sp>
        <p:nvSpPr>
          <p:cNvPr id="5" name="Rechteck 4">
            <a:extLst>
              <a:ext uri="{FF2B5EF4-FFF2-40B4-BE49-F238E27FC236}">
                <a16:creationId xmlns:a16="http://schemas.microsoft.com/office/drawing/2014/main" id="{49A5F1C2-4387-9330-449C-13C428203E2D}"/>
              </a:ext>
            </a:extLst>
          </p:cNvPr>
          <p:cNvSpPr/>
          <p:nvPr/>
        </p:nvSpPr>
        <p:spPr>
          <a:xfrm>
            <a:off x="249728" y="1110188"/>
            <a:ext cx="3494137" cy="621324"/>
          </a:xfrm>
          <a:prstGeom prst="rect">
            <a:avLst/>
          </a:prstGeom>
        </p:spPr>
        <p:txBody>
          <a:bodyPr wrap="square">
            <a:spAutoFit/>
          </a:bodyPr>
          <a:lstStyle/>
          <a:p>
            <a:pPr>
              <a:lnSpc>
                <a:spcPct val="150000"/>
              </a:lnSpc>
            </a:pPr>
            <a:r>
              <a:rPr lang="de-DE" sz="2500" b="1" dirty="0">
                <a:solidFill>
                  <a:srgbClr val="004785"/>
                </a:solidFill>
                <a:latin typeface="Hind" panose="02000000000000000000" pitchFamily="2" charset="77"/>
                <a:cs typeface="Hind" panose="02000000000000000000" pitchFamily="2" charset="77"/>
              </a:rPr>
              <a:t>Medizinische Situation</a:t>
            </a:r>
            <a:endParaRPr lang="en-GB" sz="2500" b="1" dirty="0">
              <a:solidFill>
                <a:srgbClr val="004785"/>
              </a:solidFill>
              <a:latin typeface="Hind" panose="02000000000000000000" pitchFamily="2" charset="77"/>
              <a:cs typeface="Hind" panose="02000000000000000000" pitchFamily="2" charset="77"/>
            </a:endParaRPr>
          </a:p>
        </p:txBody>
      </p:sp>
      <p:sp>
        <p:nvSpPr>
          <p:cNvPr id="6" name="Textfeld 5">
            <a:extLst>
              <a:ext uri="{FF2B5EF4-FFF2-40B4-BE49-F238E27FC236}">
                <a16:creationId xmlns:a16="http://schemas.microsoft.com/office/drawing/2014/main" id="{64F778F1-9B8F-9D98-B3EB-493867959025}"/>
              </a:ext>
            </a:extLst>
          </p:cNvPr>
          <p:cNvSpPr txBox="1"/>
          <p:nvPr/>
        </p:nvSpPr>
        <p:spPr>
          <a:xfrm>
            <a:off x="249728" y="1731512"/>
            <a:ext cx="1371600" cy="369332"/>
          </a:xfrm>
          <a:prstGeom prst="rect">
            <a:avLst/>
          </a:prstGeom>
          <a:noFill/>
        </p:spPr>
        <p:txBody>
          <a:bodyPr wrap="square">
            <a:spAutoFit/>
          </a:bodyPr>
          <a:lstStyle/>
          <a:p>
            <a:r>
              <a:rPr lang="de-DE" b="1" dirty="0">
                <a:solidFill>
                  <a:srgbClr val="FEA121"/>
                </a:solidFill>
                <a:latin typeface="Hind" panose="02000000000000000000" pitchFamily="2" charset="77"/>
                <a:cs typeface="Hind" panose="02000000000000000000" pitchFamily="2" charset="77"/>
              </a:rPr>
              <a:t>BMI</a:t>
            </a:r>
            <a:endParaRPr lang="en-GB" b="1" dirty="0">
              <a:solidFill>
                <a:srgbClr val="FEA12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1267155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AE7D986-3F9F-BF33-EC2A-DC110C1B7F39}"/>
              </a:ext>
            </a:extLst>
          </p:cNvPr>
          <p:cNvSpPr/>
          <p:nvPr/>
        </p:nvSpPr>
        <p:spPr>
          <a:xfrm>
            <a:off x="46386"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33" name="Rechteck 32">
            <a:extLst>
              <a:ext uri="{FF2B5EF4-FFF2-40B4-BE49-F238E27FC236}">
                <a16:creationId xmlns:a16="http://schemas.microsoft.com/office/drawing/2014/main" id="{FCD9A3EF-146D-4EB4-A203-4801B51DF6C7}"/>
              </a:ext>
            </a:extLst>
          </p:cNvPr>
          <p:cNvSpPr/>
          <p:nvPr/>
        </p:nvSpPr>
        <p:spPr>
          <a:xfrm>
            <a:off x="4695481" y="2617668"/>
            <a:ext cx="6417912" cy="261610"/>
          </a:xfrm>
          <a:prstGeom prst="rect">
            <a:avLst/>
          </a:prstGeom>
        </p:spPr>
        <p:txBody>
          <a:bodyPr wrap="square">
            <a:spAutoFit/>
          </a:bodyPr>
          <a:lstStyle/>
          <a:p>
            <a:pPr>
              <a:lnSpc>
                <a:spcPct val="150000"/>
              </a:lnSpc>
            </a:pPr>
            <a:r>
              <a:rPr lang="de-DE" sz="800" i="1" dirty="0">
                <a:latin typeface="Hind" panose="02000000000000000000" pitchFamily="2" charset="77"/>
                <a:cs typeface="Hind" panose="02000000000000000000" pitchFamily="2" charset="77"/>
              </a:rPr>
              <a:t>Anmerkungen: N=49</a:t>
            </a:r>
            <a:endParaRPr lang="en-GB" sz="800" i="1" dirty="0">
              <a:highlight>
                <a:srgbClr val="FFFF00"/>
              </a:highlight>
              <a:latin typeface="Hind" panose="02000000000000000000" pitchFamily="2" charset="77"/>
              <a:cs typeface="Hind" panose="02000000000000000000" pitchFamily="2" charset="77"/>
            </a:endParaRPr>
          </a:p>
        </p:txBody>
      </p:sp>
      <p:sp>
        <p:nvSpPr>
          <p:cNvPr id="8" name="Abgerundetes Rechteck 7">
            <a:extLst>
              <a:ext uri="{FF2B5EF4-FFF2-40B4-BE49-F238E27FC236}">
                <a16:creationId xmlns:a16="http://schemas.microsoft.com/office/drawing/2014/main" id="{9AE563E5-9225-EEC9-EBB0-540BD1BA5484}"/>
              </a:ext>
            </a:extLst>
          </p:cNvPr>
          <p:cNvSpPr/>
          <p:nvPr/>
        </p:nvSpPr>
        <p:spPr>
          <a:xfrm>
            <a:off x="4542802" y="3684197"/>
            <a:ext cx="5714381" cy="1813807"/>
          </a:xfrm>
          <a:prstGeom prst="roundRect">
            <a:avLst>
              <a:gd name="adj" fmla="val 5169"/>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Abgerundetes Rechteck 6">
            <a:extLst>
              <a:ext uri="{FF2B5EF4-FFF2-40B4-BE49-F238E27FC236}">
                <a16:creationId xmlns:a16="http://schemas.microsoft.com/office/drawing/2014/main" id="{036B6D00-F632-C7C0-DC81-991B3E60C3FB}"/>
              </a:ext>
            </a:extLst>
          </p:cNvPr>
          <p:cNvSpPr/>
          <p:nvPr/>
        </p:nvSpPr>
        <p:spPr>
          <a:xfrm>
            <a:off x="4542802" y="872889"/>
            <a:ext cx="6522764" cy="2371824"/>
          </a:xfrm>
          <a:prstGeom prst="roundRect">
            <a:avLst>
              <a:gd name="adj" fmla="val 7198"/>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7" name="Tabelle 36">
            <a:extLst>
              <a:ext uri="{FF2B5EF4-FFF2-40B4-BE49-F238E27FC236}">
                <a16:creationId xmlns:a16="http://schemas.microsoft.com/office/drawing/2014/main" id="{3FD779AC-9613-43F9-96AF-3E2C99929BD1}"/>
              </a:ext>
            </a:extLst>
          </p:cNvPr>
          <p:cNvGraphicFramePr>
            <a:graphicFrameLocks noGrp="1"/>
          </p:cNvGraphicFramePr>
          <p:nvPr>
            <p:extLst>
              <p:ext uri="{D42A27DB-BD31-4B8C-83A1-F6EECF244321}">
                <p14:modId xmlns:p14="http://schemas.microsoft.com/office/powerpoint/2010/main" val="3246498816"/>
              </p:ext>
            </p:extLst>
          </p:nvPr>
        </p:nvGraphicFramePr>
        <p:xfrm>
          <a:off x="4742035" y="1110629"/>
          <a:ext cx="6239218" cy="1463040"/>
        </p:xfrm>
        <a:graphic>
          <a:graphicData uri="http://schemas.openxmlformats.org/drawingml/2006/table">
            <a:tbl>
              <a:tblPr firstRow="1" bandRow="1">
                <a:tableStyleId>{00A15C55-8517-42AA-B614-E9B94910E393}</a:tableStyleId>
              </a:tblPr>
              <a:tblGrid>
                <a:gridCol w="1786630">
                  <a:extLst>
                    <a:ext uri="{9D8B030D-6E8A-4147-A177-3AD203B41FA5}">
                      <a16:colId xmlns:a16="http://schemas.microsoft.com/office/drawing/2014/main" val="3439606335"/>
                    </a:ext>
                  </a:extLst>
                </a:gridCol>
                <a:gridCol w="819998">
                  <a:extLst>
                    <a:ext uri="{9D8B030D-6E8A-4147-A177-3AD203B41FA5}">
                      <a16:colId xmlns:a16="http://schemas.microsoft.com/office/drawing/2014/main" val="4277437791"/>
                    </a:ext>
                  </a:extLst>
                </a:gridCol>
                <a:gridCol w="795398">
                  <a:extLst>
                    <a:ext uri="{9D8B030D-6E8A-4147-A177-3AD203B41FA5}">
                      <a16:colId xmlns:a16="http://schemas.microsoft.com/office/drawing/2014/main" val="3094233635"/>
                    </a:ext>
                  </a:extLst>
                </a:gridCol>
                <a:gridCol w="713398">
                  <a:extLst>
                    <a:ext uri="{9D8B030D-6E8A-4147-A177-3AD203B41FA5}">
                      <a16:colId xmlns:a16="http://schemas.microsoft.com/office/drawing/2014/main" val="840812293"/>
                    </a:ext>
                  </a:extLst>
                </a:gridCol>
                <a:gridCol w="672398">
                  <a:extLst>
                    <a:ext uri="{9D8B030D-6E8A-4147-A177-3AD203B41FA5}">
                      <a16:colId xmlns:a16="http://schemas.microsoft.com/office/drawing/2014/main" val="801715174"/>
                    </a:ext>
                  </a:extLst>
                </a:gridCol>
                <a:gridCol w="737998">
                  <a:extLst>
                    <a:ext uri="{9D8B030D-6E8A-4147-A177-3AD203B41FA5}">
                      <a16:colId xmlns:a16="http://schemas.microsoft.com/office/drawing/2014/main" val="3367927588"/>
                    </a:ext>
                  </a:extLst>
                </a:gridCol>
                <a:gridCol w="713398">
                  <a:extLst>
                    <a:ext uri="{9D8B030D-6E8A-4147-A177-3AD203B41FA5}">
                      <a16:colId xmlns:a16="http://schemas.microsoft.com/office/drawing/2014/main" val="3176430833"/>
                    </a:ext>
                  </a:extLst>
                </a:gridCol>
              </a:tblGrid>
              <a:tr h="219253">
                <a:tc>
                  <a:txBody>
                    <a:bodyPr/>
                    <a:lstStyle/>
                    <a:p>
                      <a:endParaRPr lang="en-GB" sz="1000" dirty="0">
                        <a:latin typeface="Hind" panose="02000000000000000000" pitchFamily="2" charset="77"/>
                        <a:cs typeface="Hind" panose="02000000000000000000" pitchFamily="2" charset="77"/>
                      </a:endParaRPr>
                    </a:p>
                  </a:txBody>
                  <a:tcPr anchor="ctr"/>
                </a:tc>
                <a:tc gridSpan="2">
                  <a:txBody>
                    <a:bodyPr/>
                    <a:lstStyle/>
                    <a:p>
                      <a:pPr algn="ctr"/>
                      <a:r>
                        <a:rPr lang="de-DE" sz="1000" dirty="0">
                          <a:solidFill>
                            <a:srgbClr val="004785"/>
                          </a:solidFill>
                          <a:latin typeface="Hind" panose="02000000000000000000" pitchFamily="2" charset="77"/>
                          <a:cs typeface="Hind" panose="02000000000000000000" pitchFamily="2" charset="77"/>
                        </a:rPr>
                        <a:t>Weiblich</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Männlich</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Gesamt</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219253">
                <a:tc>
                  <a:txBody>
                    <a:bodyPr/>
                    <a:lstStyle/>
                    <a:p>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556801898"/>
                  </a:ext>
                </a:extLst>
              </a:tr>
              <a:tr h="219253">
                <a:tc>
                  <a:txBody>
                    <a:bodyPr/>
                    <a:lstStyle/>
                    <a:p>
                      <a:pPr algn="r"/>
                      <a:r>
                        <a:rPr lang="de-DE" sz="1000" b="1" dirty="0">
                          <a:latin typeface="Hind" panose="02000000000000000000" pitchFamily="2" charset="77"/>
                          <a:cs typeface="Hind" panose="02000000000000000000" pitchFamily="2" charset="77"/>
                        </a:rPr>
                        <a:t>Optimal</a:t>
                      </a:r>
                      <a:endParaRPr lang="en-GB" sz="1000" b="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11</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34,4</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29,4</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16</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32,7</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60329169"/>
                  </a:ext>
                </a:extLst>
              </a:tr>
              <a:tr h="219253">
                <a:tc>
                  <a:txBody>
                    <a:bodyPr/>
                    <a:lstStyle/>
                    <a:p>
                      <a:pPr algn="r"/>
                      <a:r>
                        <a:rPr lang="de-DE" sz="1000" b="1" dirty="0">
                          <a:latin typeface="Hind" panose="02000000000000000000" pitchFamily="2" charset="77"/>
                          <a:cs typeface="Hind" panose="02000000000000000000" pitchFamily="2" charset="77"/>
                        </a:rPr>
                        <a:t>Normal</a:t>
                      </a:r>
                      <a:endParaRPr lang="en-GB" sz="1000" b="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46,9</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6</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35,3</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21</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42,9</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860995115"/>
                  </a:ext>
                </a:extLst>
              </a:tr>
              <a:tr h="219253">
                <a:tc>
                  <a:txBody>
                    <a:bodyPr/>
                    <a:lstStyle/>
                    <a:p>
                      <a:pPr algn="r"/>
                      <a:r>
                        <a:rPr lang="de-DE" sz="1000" b="1" dirty="0">
                          <a:latin typeface="Hind" panose="02000000000000000000" pitchFamily="2" charset="77"/>
                          <a:cs typeface="Hind" panose="02000000000000000000" pitchFamily="2" charset="77"/>
                        </a:rPr>
                        <a:t>Hoch-normal</a:t>
                      </a:r>
                      <a:endParaRPr lang="en-GB" sz="1000" b="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6</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18,8</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29,4</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11</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22,4</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469368535"/>
                  </a:ext>
                </a:extLst>
              </a:tr>
              <a:tr h="21925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Bluthochdruck </a:t>
                      </a:r>
                      <a:endParaRPr lang="en-GB" sz="1000" b="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5,9</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2,0</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1961719806"/>
                  </a:ext>
                </a:extLst>
              </a:tr>
            </a:tbl>
          </a:graphicData>
        </a:graphic>
      </p:graphicFrame>
      <p:sp>
        <p:nvSpPr>
          <p:cNvPr id="39" name="Rechteck 38">
            <a:extLst>
              <a:ext uri="{FF2B5EF4-FFF2-40B4-BE49-F238E27FC236}">
                <a16:creationId xmlns:a16="http://schemas.microsoft.com/office/drawing/2014/main" id="{F76A2939-01DD-4018-B781-8CD5E5DE8CEF}"/>
              </a:ext>
            </a:extLst>
          </p:cNvPr>
          <p:cNvSpPr/>
          <p:nvPr/>
        </p:nvSpPr>
        <p:spPr>
          <a:xfrm>
            <a:off x="4629819" y="3407198"/>
            <a:ext cx="7243505" cy="276999"/>
          </a:xfrm>
          <a:prstGeom prst="rect">
            <a:avLst/>
          </a:prstGeom>
        </p:spPr>
        <p:txBody>
          <a:bodyPr wrap="square">
            <a:spAutoFit/>
          </a:bodyPr>
          <a:lstStyle/>
          <a:p>
            <a:r>
              <a:rPr lang="en-GB" sz="1200" b="1" dirty="0">
                <a:solidFill>
                  <a:schemeClr val="bg1"/>
                </a:solidFill>
                <a:latin typeface="Hind" panose="02000000000000000000" pitchFamily="2" charset="77"/>
                <a:cs typeface="Hind" panose="02000000000000000000" pitchFamily="2" charset="77"/>
              </a:rPr>
              <a:t>Definition des </a:t>
            </a:r>
            <a:r>
              <a:rPr lang="en-GB" sz="1200" b="1" dirty="0" err="1">
                <a:solidFill>
                  <a:schemeClr val="bg1"/>
                </a:solidFill>
                <a:latin typeface="Hind" panose="02000000000000000000" pitchFamily="2" charset="77"/>
                <a:cs typeface="Hind" panose="02000000000000000000" pitchFamily="2" charset="77"/>
              </a:rPr>
              <a:t>Bluthochdrucks</a:t>
            </a:r>
            <a:r>
              <a:rPr lang="en-GB" sz="1200" b="1" dirty="0">
                <a:solidFill>
                  <a:schemeClr val="bg1"/>
                </a:solidFill>
                <a:latin typeface="Hind" panose="02000000000000000000" pitchFamily="2" charset="77"/>
                <a:cs typeface="Hind" panose="02000000000000000000" pitchFamily="2" charset="77"/>
              </a:rPr>
              <a:t> und </a:t>
            </a:r>
            <a:r>
              <a:rPr lang="en-GB" sz="1200" b="1" dirty="0" err="1">
                <a:solidFill>
                  <a:schemeClr val="bg1"/>
                </a:solidFill>
                <a:latin typeface="Hind" panose="02000000000000000000" pitchFamily="2" charset="77"/>
                <a:cs typeface="Hind" panose="02000000000000000000" pitchFamily="2" charset="77"/>
              </a:rPr>
              <a:t>Einteilung</a:t>
            </a:r>
            <a:r>
              <a:rPr lang="en-GB" sz="1200" b="1" dirty="0">
                <a:solidFill>
                  <a:schemeClr val="bg1"/>
                </a:solidFill>
                <a:latin typeface="Hind" panose="02000000000000000000" pitchFamily="2" charset="77"/>
                <a:cs typeface="Hind" panose="02000000000000000000" pitchFamily="2" charset="77"/>
              </a:rPr>
              <a:t> der </a:t>
            </a:r>
            <a:r>
              <a:rPr lang="en-GB" sz="1200" b="1" dirty="0" err="1">
                <a:solidFill>
                  <a:schemeClr val="bg1"/>
                </a:solidFill>
                <a:latin typeface="Hind" panose="02000000000000000000" pitchFamily="2" charset="77"/>
                <a:cs typeface="Hind" panose="02000000000000000000" pitchFamily="2" charset="77"/>
              </a:rPr>
              <a:t>Blutdruckkategorien</a:t>
            </a:r>
            <a:endParaRPr lang="en-GB" sz="1200" b="1" dirty="0">
              <a:solidFill>
                <a:schemeClr val="bg1"/>
              </a:solidFill>
              <a:latin typeface="Hind" panose="02000000000000000000" pitchFamily="2" charset="77"/>
              <a:cs typeface="Hind" panose="02000000000000000000" pitchFamily="2" charset="77"/>
            </a:endParaRPr>
          </a:p>
        </p:txBody>
      </p:sp>
      <p:sp>
        <p:nvSpPr>
          <p:cNvPr id="40" name="Rechteck 39">
            <a:extLst>
              <a:ext uri="{FF2B5EF4-FFF2-40B4-BE49-F238E27FC236}">
                <a16:creationId xmlns:a16="http://schemas.microsoft.com/office/drawing/2014/main" id="{05A01792-43BE-4295-9638-553C37EFD498}"/>
              </a:ext>
            </a:extLst>
          </p:cNvPr>
          <p:cNvSpPr/>
          <p:nvPr/>
        </p:nvSpPr>
        <p:spPr>
          <a:xfrm>
            <a:off x="4575346" y="550771"/>
            <a:ext cx="7243505" cy="276999"/>
          </a:xfrm>
          <a:prstGeom prst="rect">
            <a:avLst/>
          </a:prstGeom>
        </p:spPr>
        <p:txBody>
          <a:bodyPr wrap="square">
            <a:spAutoFit/>
          </a:bodyPr>
          <a:lstStyle/>
          <a:p>
            <a:r>
              <a:rPr lang="de-DE" sz="1200" b="1" dirty="0">
                <a:solidFill>
                  <a:schemeClr val="bg1"/>
                </a:solidFill>
                <a:latin typeface="Hind" panose="02000000000000000000" pitchFamily="2" charset="77"/>
                <a:cs typeface="Hind" panose="02000000000000000000" pitchFamily="2" charset="77"/>
              </a:rPr>
              <a:t>Anteil der Blutdruckkategorien</a:t>
            </a:r>
            <a:endParaRPr lang="en-GB" sz="1200" b="1" dirty="0">
              <a:solidFill>
                <a:schemeClr val="bg1"/>
              </a:solidFill>
              <a:latin typeface="Hind" panose="02000000000000000000" pitchFamily="2" charset="77"/>
              <a:cs typeface="Hind" panose="02000000000000000000" pitchFamily="2" charset="77"/>
            </a:endParaRPr>
          </a:p>
        </p:txBody>
      </p:sp>
      <p:sp>
        <p:nvSpPr>
          <p:cNvPr id="41" name="Rechteck 40">
            <a:extLst>
              <a:ext uri="{FF2B5EF4-FFF2-40B4-BE49-F238E27FC236}">
                <a16:creationId xmlns:a16="http://schemas.microsoft.com/office/drawing/2014/main" id="{E22939EB-F749-4AC4-B9F2-12A9387E2328}"/>
              </a:ext>
            </a:extLst>
          </p:cNvPr>
          <p:cNvSpPr/>
          <p:nvPr/>
        </p:nvSpPr>
        <p:spPr>
          <a:xfrm>
            <a:off x="4685580" y="5174105"/>
            <a:ext cx="5231846" cy="261610"/>
          </a:xfrm>
          <a:prstGeom prst="rect">
            <a:avLst/>
          </a:prstGeom>
        </p:spPr>
        <p:txBody>
          <a:bodyPr wrap="square">
            <a:spAutoFit/>
          </a:bodyPr>
          <a:lstStyle/>
          <a:p>
            <a:pPr>
              <a:lnSpc>
                <a:spcPct val="150000"/>
              </a:lnSpc>
            </a:pPr>
            <a:r>
              <a:rPr lang="de-DE" sz="800" i="1" dirty="0">
                <a:latin typeface="Hind" panose="02000000000000000000" pitchFamily="2" charset="77"/>
                <a:cs typeface="Hind" panose="02000000000000000000" pitchFamily="2" charset="77"/>
              </a:rPr>
              <a:t>Anmerkungen: Angaben in </a:t>
            </a:r>
            <a:r>
              <a:rPr lang="de-DE" sz="800" i="1" dirty="0" err="1">
                <a:latin typeface="Hind" panose="02000000000000000000" pitchFamily="2" charset="77"/>
                <a:cs typeface="Hind" panose="02000000000000000000" pitchFamily="2" charset="77"/>
              </a:rPr>
              <a:t>mmHg</a:t>
            </a:r>
            <a:r>
              <a:rPr lang="de-DE" sz="800" i="1" dirty="0">
                <a:latin typeface="Hind" panose="02000000000000000000" pitchFamily="2" charset="77"/>
                <a:cs typeface="Hind" panose="02000000000000000000" pitchFamily="2" charset="77"/>
              </a:rPr>
              <a:t>, Quelle: </a:t>
            </a:r>
            <a:r>
              <a:rPr lang="en-GB" sz="800" i="1" dirty="0" err="1">
                <a:latin typeface="Hind" panose="02000000000000000000" pitchFamily="2" charset="77"/>
                <a:cs typeface="Hind" panose="02000000000000000000" pitchFamily="2" charset="77"/>
              </a:rPr>
              <a:t>Nationale</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VersorgungsLinie</a:t>
            </a:r>
            <a:r>
              <a:rPr lang="en-GB" sz="800" i="1" dirty="0">
                <a:latin typeface="Hind" panose="02000000000000000000" pitchFamily="2" charset="77"/>
                <a:cs typeface="Hind" panose="02000000000000000000" pitchFamily="2" charset="77"/>
              </a:rPr>
              <a:t>, 2023</a:t>
            </a:r>
          </a:p>
        </p:txBody>
      </p:sp>
      <p:graphicFrame>
        <p:nvGraphicFramePr>
          <p:cNvPr id="42" name="Diagramm 41">
            <a:extLst>
              <a:ext uri="{FF2B5EF4-FFF2-40B4-BE49-F238E27FC236}">
                <a16:creationId xmlns:a16="http://schemas.microsoft.com/office/drawing/2014/main" id="{9B57D8AA-5E6D-4E52-9795-00E0FA1B3A0C}"/>
              </a:ext>
            </a:extLst>
          </p:cNvPr>
          <p:cNvGraphicFramePr/>
          <p:nvPr>
            <p:extLst>
              <p:ext uri="{D42A27DB-BD31-4B8C-83A1-F6EECF244321}">
                <p14:modId xmlns:p14="http://schemas.microsoft.com/office/powerpoint/2010/main" val="303172818"/>
              </p:ext>
            </p:extLst>
          </p:nvPr>
        </p:nvGraphicFramePr>
        <p:xfrm>
          <a:off x="2" y="3631334"/>
          <a:ext cx="3899449" cy="2873706"/>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feld 22">
            <a:extLst>
              <a:ext uri="{FF2B5EF4-FFF2-40B4-BE49-F238E27FC236}">
                <a16:creationId xmlns:a16="http://schemas.microsoft.com/office/drawing/2014/main" id="{4173204A-E8C9-4057-8128-A6F86563E81E}"/>
              </a:ext>
            </a:extLst>
          </p:cNvPr>
          <p:cNvSpPr txBox="1"/>
          <p:nvPr/>
        </p:nvSpPr>
        <p:spPr>
          <a:xfrm>
            <a:off x="4685580" y="2650340"/>
            <a:ext cx="6417912" cy="446276"/>
          </a:xfrm>
          <a:prstGeom prst="rect">
            <a:avLst/>
          </a:prstGeom>
        </p:spPr>
        <p:txBody>
          <a:bodyPr wrap="square">
            <a:spAutoFit/>
          </a:bodyPr>
          <a:lstStyle>
            <a:defPPr>
              <a:defRPr lang="en-US"/>
            </a:defPPr>
            <a:lvl1pPr>
              <a:lnSpc>
                <a:spcPct val="150000"/>
              </a:lnSpc>
              <a:defRPr sz="800" i="1">
                <a:latin typeface="Raleway Medium" pitchFamily="2" charset="0"/>
              </a:defRPr>
            </a:lvl1pPr>
          </a:lstStyle>
          <a:p>
            <a:r>
              <a:rPr lang="de-DE" dirty="0">
                <a:latin typeface="Hind" panose="02000000000000000000" pitchFamily="2" charset="77"/>
                <a:cs typeface="Hind" panose="02000000000000000000" pitchFamily="2" charset="77"/>
              </a:rPr>
              <a:t>Bei unterschiedlichen Werten ist der höhere Wert entscheidend und isolierte Hypertonien werden als Bluthochdruck gewertet.</a:t>
            </a:r>
          </a:p>
          <a:p>
            <a:r>
              <a:rPr lang="de-DE" dirty="0">
                <a:latin typeface="Hind" panose="02000000000000000000" pitchFamily="2" charset="77"/>
                <a:cs typeface="Hind" panose="02000000000000000000" pitchFamily="2" charset="77"/>
              </a:rPr>
              <a:t>Die Häufigkeitsunterschiede zwischen beiden Geschlechtern in den Blutdruckkategorien sind nicht signifikant.</a:t>
            </a:r>
          </a:p>
        </p:txBody>
      </p:sp>
      <p:sp>
        <p:nvSpPr>
          <p:cNvPr id="5" name="Rechteck 4">
            <a:extLst>
              <a:ext uri="{FF2B5EF4-FFF2-40B4-BE49-F238E27FC236}">
                <a16:creationId xmlns:a16="http://schemas.microsoft.com/office/drawing/2014/main" id="{8C45EA50-3EF6-97DB-E8E5-5AEF601B14A9}"/>
              </a:ext>
            </a:extLst>
          </p:cNvPr>
          <p:cNvSpPr/>
          <p:nvPr/>
        </p:nvSpPr>
        <p:spPr>
          <a:xfrm>
            <a:off x="249728" y="1110188"/>
            <a:ext cx="3899449" cy="621324"/>
          </a:xfrm>
          <a:prstGeom prst="rect">
            <a:avLst/>
          </a:prstGeom>
        </p:spPr>
        <p:txBody>
          <a:bodyPr wrap="square">
            <a:spAutoFit/>
          </a:bodyPr>
          <a:lstStyle/>
          <a:p>
            <a:pPr>
              <a:lnSpc>
                <a:spcPct val="150000"/>
              </a:lnSpc>
            </a:pPr>
            <a:r>
              <a:rPr lang="de-DE" sz="2500" b="1" dirty="0">
                <a:solidFill>
                  <a:schemeClr val="bg1"/>
                </a:solidFill>
                <a:latin typeface="Hind" panose="02000000000000000000" pitchFamily="2" charset="77"/>
                <a:cs typeface="Hind" panose="02000000000000000000" pitchFamily="2" charset="77"/>
              </a:rPr>
              <a:t>Medizinische Situation*</a:t>
            </a:r>
            <a:endParaRPr lang="en-GB" sz="2500" b="1" dirty="0">
              <a:solidFill>
                <a:schemeClr val="bg1"/>
              </a:solidFill>
              <a:latin typeface="Hind" panose="02000000000000000000" pitchFamily="2" charset="77"/>
              <a:cs typeface="Hind" panose="02000000000000000000" pitchFamily="2" charset="77"/>
            </a:endParaRPr>
          </a:p>
        </p:txBody>
      </p:sp>
      <p:sp>
        <p:nvSpPr>
          <p:cNvPr id="6" name="Textfeld 5">
            <a:extLst>
              <a:ext uri="{FF2B5EF4-FFF2-40B4-BE49-F238E27FC236}">
                <a16:creationId xmlns:a16="http://schemas.microsoft.com/office/drawing/2014/main" id="{373F20AE-9C5F-B5FE-E0B2-32C5657DB850}"/>
              </a:ext>
            </a:extLst>
          </p:cNvPr>
          <p:cNvSpPr txBox="1"/>
          <p:nvPr/>
        </p:nvSpPr>
        <p:spPr>
          <a:xfrm>
            <a:off x="249728" y="1731512"/>
            <a:ext cx="1371600" cy="369332"/>
          </a:xfrm>
          <a:prstGeom prst="rect">
            <a:avLst/>
          </a:prstGeom>
          <a:noFill/>
        </p:spPr>
        <p:txBody>
          <a:bodyPr wrap="square">
            <a:spAutoFit/>
          </a:bodyPr>
          <a:lstStyle/>
          <a:p>
            <a:r>
              <a:rPr lang="de-DE" b="1" dirty="0">
                <a:solidFill>
                  <a:srgbClr val="FEA121"/>
                </a:solidFill>
                <a:latin typeface="Hind" panose="02000000000000000000" pitchFamily="2" charset="77"/>
                <a:cs typeface="Hind" panose="02000000000000000000" pitchFamily="2" charset="77"/>
              </a:rPr>
              <a:t>Blutdruck</a:t>
            </a:r>
            <a:endParaRPr lang="en-GB" b="1" dirty="0">
              <a:solidFill>
                <a:srgbClr val="FEA121"/>
              </a:solidFill>
              <a:latin typeface="Hind" panose="02000000000000000000" pitchFamily="2" charset="77"/>
              <a:cs typeface="Hind" panose="02000000000000000000" pitchFamily="2" charset="77"/>
            </a:endParaRPr>
          </a:p>
        </p:txBody>
      </p:sp>
      <p:sp>
        <p:nvSpPr>
          <p:cNvPr id="2" name="Rechteck: abgerundete Ecken 4">
            <a:extLst>
              <a:ext uri="{FF2B5EF4-FFF2-40B4-BE49-F238E27FC236}">
                <a16:creationId xmlns:a16="http://schemas.microsoft.com/office/drawing/2014/main" id="{D890155B-9635-F0E8-C9D3-C36803B8C362}"/>
              </a:ext>
            </a:extLst>
          </p:cNvPr>
          <p:cNvSpPr>
            <a:spLocks/>
          </p:cNvSpPr>
          <p:nvPr/>
        </p:nvSpPr>
        <p:spPr>
          <a:xfrm>
            <a:off x="4542802" y="5683406"/>
            <a:ext cx="6483574" cy="890100"/>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r>
              <a:rPr lang="de-DE" altLang="de-DE" sz="1000" dirty="0">
                <a:solidFill>
                  <a:srgbClr val="004785"/>
                </a:solidFill>
                <a:latin typeface="Hind" panose="02000000000000000000" pitchFamily="2" charset="77"/>
                <a:cs typeface="Hind" panose="02000000000000000000" pitchFamily="2" charset="77"/>
              </a:rPr>
              <a:t>* Die geringe Fallzahl ist dem Umstand geschuldet, dass im Laufe des BIG-Balance Programms gemeinsam mit </a:t>
            </a:r>
            <a:r>
              <a:rPr lang="de-DE" altLang="de-DE" sz="1000" dirty="0" err="1">
                <a:solidFill>
                  <a:srgbClr val="004785"/>
                </a:solidFill>
                <a:latin typeface="Hind" panose="02000000000000000000" pitchFamily="2" charset="77"/>
                <a:cs typeface="Hind" panose="02000000000000000000" pitchFamily="2" charset="77"/>
              </a:rPr>
              <a:t>vivamind</a:t>
            </a:r>
            <a:r>
              <a:rPr lang="de-DE" altLang="de-DE" sz="1000" dirty="0">
                <a:solidFill>
                  <a:srgbClr val="004785"/>
                </a:solidFill>
                <a:latin typeface="Hind" panose="02000000000000000000" pitchFamily="2" charset="77"/>
                <a:cs typeface="Hind" panose="02000000000000000000" pitchFamily="2" charset="77"/>
              </a:rPr>
              <a:t> die Blutdruckanalyse herausgenommen wurde, ebenso wie Cholesterin und Blutzucker. Die meisten Teilnehmenden verfügten nicht über einschlägige Messergebnisse. Der Vollständigkeit halber werden die Ergebnisse dennoch dargestellt.</a:t>
            </a:r>
          </a:p>
        </p:txBody>
      </p:sp>
      <p:graphicFrame>
        <p:nvGraphicFramePr>
          <p:cNvPr id="9" name="Tabelle 8">
            <a:extLst>
              <a:ext uri="{FF2B5EF4-FFF2-40B4-BE49-F238E27FC236}">
                <a16:creationId xmlns:a16="http://schemas.microsoft.com/office/drawing/2014/main" id="{0D0B2C0F-786E-861D-1E65-1973C41D8E65}"/>
              </a:ext>
            </a:extLst>
          </p:cNvPr>
          <p:cNvGraphicFramePr>
            <a:graphicFrameLocks noGrp="1"/>
          </p:cNvGraphicFramePr>
          <p:nvPr>
            <p:extLst>
              <p:ext uri="{D42A27DB-BD31-4B8C-83A1-F6EECF244321}">
                <p14:modId xmlns:p14="http://schemas.microsoft.com/office/powerpoint/2010/main" val="3387510292"/>
              </p:ext>
            </p:extLst>
          </p:nvPr>
        </p:nvGraphicFramePr>
        <p:xfrm>
          <a:off x="4761394" y="3878234"/>
          <a:ext cx="5231846" cy="1219200"/>
        </p:xfrm>
        <a:graphic>
          <a:graphicData uri="http://schemas.openxmlformats.org/drawingml/2006/table">
            <a:tbl>
              <a:tblPr firstRow="1" bandRow="1">
                <a:tableStyleId>{00A15C55-8517-42AA-B614-E9B94910E393}</a:tableStyleId>
              </a:tblPr>
              <a:tblGrid>
                <a:gridCol w="1292524">
                  <a:extLst>
                    <a:ext uri="{9D8B030D-6E8A-4147-A177-3AD203B41FA5}">
                      <a16:colId xmlns:a16="http://schemas.microsoft.com/office/drawing/2014/main" val="3439606335"/>
                    </a:ext>
                  </a:extLst>
                </a:gridCol>
                <a:gridCol w="1751785">
                  <a:extLst>
                    <a:ext uri="{9D8B030D-6E8A-4147-A177-3AD203B41FA5}">
                      <a16:colId xmlns:a16="http://schemas.microsoft.com/office/drawing/2014/main" val="4277437791"/>
                    </a:ext>
                  </a:extLst>
                </a:gridCol>
                <a:gridCol w="2187537">
                  <a:extLst>
                    <a:ext uri="{9D8B030D-6E8A-4147-A177-3AD203B41FA5}">
                      <a16:colId xmlns:a16="http://schemas.microsoft.com/office/drawing/2014/main" val="840812293"/>
                    </a:ext>
                  </a:extLst>
                </a:gridCol>
              </a:tblGrid>
              <a:tr h="219253">
                <a:tc>
                  <a:txBody>
                    <a:bodyPr/>
                    <a:lstStyle/>
                    <a:p>
                      <a:pPr algn="ct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rgbClr val="004785"/>
                          </a:solidFill>
                        </a:rPr>
                        <a:t>Oberer Wert (Systolisch)</a:t>
                      </a:r>
                      <a:endParaRPr lang="en-GB" sz="1000" dirty="0">
                        <a:solidFill>
                          <a:srgbClr val="004785"/>
                        </a:solidFill>
                        <a:latin typeface="Hind" panose="02000000000000000000" pitchFamily="2" charset="77"/>
                        <a:cs typeface="Hind" panose="02000000000000000000" pitchFamily="2" charset="77"/>
                      </a:endParaRPr>
                    </a:p>
                  </a:txBody>
                  <a:tcPr anchor="ctr"/>
                </a:tc>
                <a:tc>
                  <a:txBody>
                    <a:bodyPr/>
                    <a:lstStyle/>
                    <a:p>
                      <a:pPr algn="ctr"/>
                      <a:r>
                        <a:rPr lang="de-DE" sz="1000" dirty="0">
                          <a:solidFill>
                            <a:srgbClr val="004785"/>
                          </a:solidFill>
                        </a:rPr>
                        <a:t>Unterer Wert (Diastolisch)</a:t>
                      </a:r>
                      <a:endParaRPr lang="en-GB" sz="1000" dirty="0">
                        <a:solidFill>
                          <a:srgbClr val="004785"/>
                        </a:solidFill>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394569500"/>
                  </a:ext>
                </a:extLst>
              </a:tr>
              <a:tr h="219253">
                <a:tc>
                  <a:txBody>
                    <a:bodyPr/>
                    <a:lstStyle/>
                    <a:p>
                      <a:pPr algn="ctr"/>
                      <a:r>
                        <a:rPr lang="de-DE" sz="1000" dirty="0"/>
                        <a:t>Optimal</a:t>
                      </a:r>
                      <a:endParaRPr lang="en-GB" sz="1000" b="0" i="0" dirty="0">
                        <a:latin typeface="Hind" panose="02000000000000000000" pitchFamily="2" charset="77"/>
                        <a:cs typeface="Hind" panose="02000000000000000000" pitchFamily="2" charset="77"/>
                      </a:endParaRPr>
                    </a:p>
                  </a:txBody>
                  <a:tcPr anchor="ctr"/>
                </a:tc>
                <a:tc>
                  <a:txBody>
                    <a:bodyPr/>
                    <a:lstStyle/>
                    <a:p>
                      <a:pPr algn="ctr"/>
                      <a:r>
                        <a:rPr lang="de-DE" sz="1000" dirty="0"/>
                        <a:t>&lt;120</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t>&lt;80</a:t>
                      </a:r>
                      <a:endParaRPr lang="en-GB" sz="1000" i="1"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556801898"/>
                  </a:ext>
                </a:extLst>
              </a:tr>
              <a:tr h="219253">
                <a:tc>
                  <a:txBody>
                    <a:bodyPr/>
                    <a:lstStyle/>
                    <a:p>
                      <a:pPr algn="ctr"/>
                      <a:r>
                        <a:rPr lang="de-DE" sz="1000" dirty="0"/>
                        <a:t>Normal</a:t>
                      </a:r>
                      <a:endParaRPr lang="en-GB" sz="1000" b="0" i="0" dirty="0">
                        <a:latin typeface="Hind" panose="02000000000000000000" pitchFamily="2" charset="77"/>
                        <a:cs typeface="Hind" panose="02000000000000000000" pitchFamily="2" charset="77"/>
                      </a:endParaRPr>
                    </a:p>
                  </a:txBody>
                  <a:tcPr anchor="ctr"/>
                </a:tc>
                <a:tc>
                  <a:txBody>
                    <a:bodyPr/>
                    <a:lstStyle/>
                    <a:p>
                      <a:pPr algn="ctr"/>
                      <a:r>
                        <a:rPr lang="de-DE" sz="1000" dirty="0"/>
                        <a:t>120-129</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t>80-84</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60329169"/>
                  </a:ext>
                </a:extLst>
              </a:tr>
              <a:tr h="219253">
                <a:tc>
                  <a:txBody>
                    <a:bodyPr/>
                    <a:lstStyle/>
                    <a:p>
                      <a:pPr algn="ctr"/>
                      <a:r>
                        <a:rPr lang="de-DE" sz="1000" dirty="0"/>
                        <a:t>Hoch-normal</a:t>
                      </a:r>
                      <a:endParaRPr lang="en-GB" sz="1000" b="0" i="0" dirty="0">
                        <a:latin typeface="Hind" panose="02000000000000000000" pitchFamily="2" charset="77"/>
                        <a:cs typeface="Hind" panose="02000000000000000000" pitchFamily="2" charset="77"/>
                      </a:endParaRPr>
                    </a:p>
                  </a:txBody>
                  <a:tcPr anchor="ctr"/>
                </a:tc>
                <a:tc>
                  <a:txBody>
                    <a:bodyPr/>
                    <a:lstStyle/>
                    <a:p>
                      <a:pPr algn="ctr"/>
                      <a:r>
                        <a:rPr lang="de-DE" sz="1000" dirty="0"/>
                        <a:t>130-139</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t>85-89</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860995115"/>
                  </a:ext>
                </a:extLst>
              </a:tr>
              <a:tr h="2192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t>Bluthochdruck </a:t>
                      </a:r>
                      <a:endParaRPr lang="en-GB" sz="1000" b="0" i="0" dirty="0">
                        <a:latin typeface="Hind" panose="02000000000000000000" pitchFamily="2" charset="77"/>
                        <a:cs typeface="Hind" panose="02000000000000000000" pitchFamily="2" charset="77"/>
                      </a:endParaRPr>
                    </a:p>
                  </a:txBody>
                  <a:tcPr anchor="ctr"/>
                </a:tc>
                <a:tc>
                  <a:txBody>
                    <a:bodyPr/>
                    <a:lstStyle/>
                    <a:p>
                      <a:pPr algn="ctr"/>
                      <a:r>
                        <a:rPr lang="de-DE" sz="1000" dirty="0"/>
                        <a:t>≥140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t>≥90</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1961719806"/>
                  </a:ext>
                </a:extLst>
              </a:tr>
            </a:tbl>
          </a:graphicData>
        </a:graphic>
      </p:graphicFrame>
    </p:spTree>
    <p:extLst>
      <p:ext uri="{BB962C8B-B14F-4D97-AF65-F5344CB8AC3E}">
        <p14:creationId xmlns:p14="http://schemas.microsoft.com/office/powerpoint/2010/main" val="1437884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B0E10EB-E346-6EEE-0E77-CF51C9479BC1}"/>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Abgerundetes Rechteck 1">
            <a:extLst>
              <a:ext uri="{FF2B5EF4-FFF2-40B4-BE49-F238E27FC236}">
                <a16:creationId xmlns:a16="http://schemas.microsoft.com/office/drawing/2014/main" id="{236BDE66-290B-BAD2-A113-AF30812415C7}"/>
              </a:ext>
            </a:extLst>
          </p:cNvPr>
          <p:cNvSpPr/>
          <p:nvPr/>
        </p:nvSpPr>
        <p:spPr>
          <a:xfrm>
            <a:off x="4542802" y="734436"/>
            <a:ext cx="6522764" cy="2531949"/>
          </a:xfrm>
          <a:prstGeom prst="roundRect">
            <a:avLst>
              <a:gd name="adj" fmla="val 7163"/>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graphicFrame>
        <p:nvGraphicFramePr>
          <p:cNvPr id="52" name="Tabelle 51">
            <a:extLst>
              <a:ext uri="{FF2B5EF4-FFF2-40B4-BE49-F238E27FC236}">
                <a16:creationId xmlns:a16="http://schemas.microsoft.com/office/drawing/2014/main" id="{89F0AAB6-DCB3-4E4A-9B2B-BECF68261026}"/>
              </a:ext>
            </a:extLst>
          </p:cNvPr>
          <p:cNvGraphicFramePr>
            <a:graphicFrameLocks noGrp="1"/>
          </p:cNvGraphicFramePr>
          <p:nvPr>
            <p:extLst>
              <p:ext uri="{D42A27DB-BD31-4B8C-83A1-F6EECF244321}">
                <p14:modId xmlns:p14="http://schemas.microsoft.com/office/powerpoint/2010/main" val="8297017"/>
              </p:ext>
            </p:extLst>
          </p:nvPr>
        </p:nvGraphicFramePr>
        <p:xfrm>
          <a:off x="4849320" y="948293"/>
          <a:ext cx="6024770" cy="1888594"/>
        </p:xfrm>
        <a:graphic>
          <a:graphicData uri="http://schemas.openxmlformats.org/drawingml/2006/table">
            <a:tbl>
              <a:tblPr firstRow="1" bandRow="1">
                <a:tableStyleId>{00A15C55-8517-42AA-B614-E9B94910E393}</a:tableStyleId>
              </a:tblPr>
              <a:tblGrid>
                <a:gridCol w="1650890">
                  <a:extLst>
                    <a:ext uri="{9D8B030D-6E8A-4147-A177-3AD203B41FA5}">
                      <a16:colId xmlns:a16="http://schemas.microsoft.com/office/drawing/2014/main" val="3439606335"/>
                    </a:ext>
                  </a:extLst>
                </a:gridCol>
                <a:gridCol w="751679">
                  <a:extLst>
                    <a:ext uri="{9D8B030D-6E8A-4147-A177-3AD203B41FA5}">
                      <a16:colId xmlns:a16="http://schemas.microsoft.com/office/drawing/2014/main" val="4277437791"/>
                    </a:ext>
                  </a:extLst>
                </a:gridCol>
                <a:gridCol w="696121">
                  <a:extLst>
                    <a:ext uri="{9D8B030D-6E8A-4147-A177-3AD203B41FA5}">
                      <a16:colId xmlns:a16="http://schemas.microsoft.com/office/drawing/2014/main" val="3094233635"/>
                    </a:ext>
                  </a:extLst>
                </a:gridCol>
                <a:gridCol w="723900">
                  <a:extLst>
                    <a:ext uri="{9D8B030D-6E8A-4147-A177-3AD203B41FA5}">
                      <a16:colId xmlns:a16="http://schemas.microsoft.com/office/drawing/2014/main" val="840812293"/>
                    </a:ext>
                  </a:extLst>
                </a:gridCol>
                <a:gridCol w="701040">
                  <a:extLst>
                    <a:ext uri="{9D8B030D-6E8A-4147-A177-3AD203B41FA5}">
                      <a16:colId xmlns:a16="http://schemas.microsoft.com/office/drawing/2014/main" val="801715174"/>
                    </a:ext>
                  </a:extLst>
                </a:gridCol>
                <a:gridCol w="716280">
                  <a:extLst>
                    <a:ext uri="{9D8B030D-6E8A-4147-A177-3AD203B41FA5}">
                      <a16:colId xmlns:a16="http://schemas.microsoft.com/office/drawing/2014/main" val="3367927588"/>
                    </a:ext>
                  </a:extLst>
                </a:gridCol>
                <a:gridCol w="784860">
                  <a:extLst>
                    <a:ext uri="{9D8B030D-6E8A-4147-A177-3AD203B41FA5}">
                      <a16:colId xmlns:a16="http://schemas.microsoft.com/office/drawing/2014/main" val="3176430833"/>
                    </a:ext>
                  </a:extLst>
                </a:gridCol>
              </a:tblGrid>
              <a:tr h="408869">
                <a:tc>
                  <a:txBody>
                    <a:bodyPr/>
                    <a:lstStyle/>
                    <a:p>
                      <a:endParaRPr lang="en-GB" sz="1000" dirty="0">
                        <a:latin typeface="Hind" panose="02000000000000000000" pitchFamily="2" charset="77"/>
                        <a:cs typeface="Hind" panose="02000000000000000000" pitchFamily="2" charset="77"/>
                      </a:endParaRPr>
                    </a:p>
                  </a:txBody>
                  <a:tcPr anchor="ctr"/>
                </a:tc>
                <a:tc gridSpan="2">
                  <a:txBody>
                    <a:bodyPr/>
                    <a:lstStyle/>
                    <a:p>
                      <a:pPr algn="ctr"/>
                      <a:r>
                        <a:rPr lang="de-DE" sz="1000" dirty="0">
                          <a:solidFill>
                            <a:srgbClr val="004785"/>
                          </a:solidFill>
                          <a:latin typeface="Hind" panose="02000000000000000000" pitchFamily="2" charset="77"/>
                          <a:cs typeface="Hind" panose="02000000000000000000" pitchFamily="2" charset="77"/>
                        </a:rPr>
                        <a:t>Weiblich</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Männlich</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Gesamt</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408869">
                <a:tc>
                  <a:txBody>
                    <a:bodyPr/>
                    <a:lstStyle/>
                    <a:p>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M</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SD</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M</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SD</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M</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SD</a:t>
                      </a:r>
                      <a:endParaRPr lang="en-GB" sz="1000" i="1"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556801898"/>
                  </a:ext>
                </a:extLst>
              </a:tr>
              <a:tr h="535428">
                <a:tc>
                  <a:txBody>
                    <a:bodyPr/>
                    <a:lstStyle/>
                    <a:p>
                      <a:pPr algn="r"/>
                      <a:r>
                        <a:rPr lang="de-DE" sz="1000" b="1" dirty="0">
                          <a:latin typeface="Hind" panose="02000000000000000000" pitchFamily="2" charset="77"/>
                          <a:cs typeface="Hind" panose="02000000000000000000" pitchFamily="2" charset="77"/>
                        </a:rPr>
                        <a:t>Systolischer Blutdruck</a:t>
                      </a:r>
                      <a:endParaRPr lang="en-GB" sz="1000" b="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116,87</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10,87</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124,38</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18,63</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119,43</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14,25</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60329169"/>
                  </a:ext>
                </a:extLst>
              </a:tr>
              <a:tr h="53542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Diastolischer Blutdruck </a:t>
                      </a:r>
                      <a:endParaRPr lang="en-GB" sz="1000" b="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75,84</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12,77</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75,53</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10,50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75,73</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11,90</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1961719806"/>
                  </a:ext>
                </a:extLst>
              </a:tr>
            </a:tbl>
          </a:graphicData>
        </a:graphic>
      </p:graphicFrame>
      <p:sp>
        <p:nvSpPr>
          <p:cNvPr id="53" name="Rechteck 52">
            <a:extLst>
              <a:ext uri="{FF2B5EF4-FFF2-40B4-BE49-F238E27FC236}">
                <a16:creationId xmlns:a16="http://schemas.microsoft.com/office/drawing/2014/main" id="{A99EE137-FB01-4545-801D-3EAF791197F5}"/>
              </a:ext>
            </a:extLst>
          </p:cNvPr>
          <p:cNvSpPr/>
          <p:nvPr/>
        </p:nvSpPr>
        <p:spPr>
          <a:xfrm>
            <a:off x="4798243" y="2927831"/>
            <a:ext cx="6075847" cy="338554"/>
          </a:xfrm>
          <a:prstGeom prst="rect">
            <a:avLst/>
          </a:prstGeom>
        </p:spPr>
        <p:txBody>
          <a:bodyPr wrap="square">
            <a:spAutoFit/>
          </a:bodyPr>
          <a:lstStyle/>
          <a:p>
            <a:r>
              <a:rPr lang="de-DE" sz="800" i="1" dirty="0">
                <a:solidFill>
                  <a:srgbClr val="004785"/>
                </a:solidFill>
                <a:latin typeface="Hind" panose="02000000000000000000" pitchFamily="2" charset="77"/>
                <a:cs typeface="Hind" panose="02000000000000000000" pitchFamily="2" charset="77"/>
              </a:rPr>
              <a:t>Anmerkungen: N=49 Der Geschlechterunterschied beim systolischen Blutdruck ist signifikant (p&lt;..05; einseitig). Frauen haben einen signifikant niedrigeren Wert als Männer.</a:t>
            </a:r>
            <a:endParaRPr lang="en-GB" sz="800" i="1" dirty="0">
              <a:solidFill>
                <a:srgbClr val="004785"/>
              </a:solidFill>
              <a:latin typeface="Hind" panose="02000000000000000000" pitchFamily="2" charset="77"/>
              <a:cs typeface="Hind" panose="02000000000000000000" pitchFamily="2" charset="77"/>
            </a:endParaRPr>
          </a:p>
        </p:txBody>
      </p:sp>
      <p:sp>
        <p:nvSpPr>
          <p:cNvPr id="10" name="Rechteck 9">
            <a:extLst>
              <a:ext uri="{FF2B5EF4-FFF2-40B4-BE49-F238E27FC236}">
                <a16:creationId xmlns:a16="http://schemas.microsoft.com/office/drawing/2014/main" id="{38AEFBEB-FC21-0374-6BD2-71F36FA64D07}"/>
              </a:ext>
            </a:extLst>
          </p:cNvPr>
          <p:cNvSpPr/>
          <p:nvPr/>
        </p:nvSpPr>
        <p:spPr>
          <a:xfrm>
            <a:off x="-1" y="3266385"/>
            <a:ext cx="3941509" cy="3750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Abgerundetes Rechteck 10">
            <a:extLst>
              <a:ext uri="{FF2B5EF4-FFF2-40B4-BE49-F238E27FC236}">
                <a16:creationId xmlns:a16="http://schemas.microsoft.com/office/drawing/2014/main" id="{DB37BD79-2874-2021-D7E0-BD470E7FE8A5}"/>
              </a:ext>
            </a:extLst>
          </p:cNvPr>
          <p:cNvSpPr/>
          <p:nvPr/>
        </p:nvSpPr>
        <p:spPr>
          <a:xfrm>
            <a:off x="4500211" y="3840417"/>
            <a:ext cx="6522764" cy="2531949"/>
          </a:xfrm>
          <a:prstGeom prst="roundRect">
            <a:avLst>
              <a:gd name="adj" fmla="val 10965"/>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3" name="Tabelle 22">
            <a:extLst>
              <a:ext uri="{FF2B5EF4-FFF2-40B4-BE49-F238E27FC236}">
                <a16:creationId xmlns:a16="http://schemas.microsoft.com/office/drawing/2014/main" id="{A2D4835D-D402-4639-8736-9C32A1FDDED1}"/>
              </a:ext>
            </a:extLst>
          </p:cNvPr>
          <p:cNvGraphicFramePr>
            <a:graphicFrameLocks noGrp="1"/>
          </p:cNvGraphicFramePr>
          <p:nvPr>
            <p:extLst>
              <p:ext uri="{D42A27DB-BD31-4B8C-83A1-F6EECF244321}">
                <p14:modId xmlns:p14="http://schemas.microsoft.com/office/powerpoint/2010/main" val="4148586253"/>
              </p:ext>
            </p:extLst>
          </p:nvPr>
        </p:nvGraphicFramePr>
        <p:xfrm>
          <a:off x="4845457" y="3963092"/>
          <a:ext cx="5797924" cy="1888594"/>
        </p:xfrm>
        <a:graphic>
          <a:graphicData uri="http://schemas.openxmlformats.org/drawingml/2006/table">
            <a:tbl>
              <a:tblPr firstRow="1" bandRow="1">
                <a:tableStyleId>{00A15C55-8517-42AA-B614-E9B94910E393}</a:tableStyleId>
              </a:tblPr>
              <a:tblGrid>
                <a:gridCol w="1660264">
                  <a:extLst>
                    <a:ext uri="{9D8B030D-6E8A-4147-A177-3AD203B41FA5}">
                      <a16:colId xmlns:a16="http://schemas.microsoft.com/office/drawing/2014/main" val="3439606335"/>
                    </a:ext>
                  </a:extLst>
                </a:gridCol>
                <a:gridCol w="762000">
                  <a:extLst>
                    <a:ext uri="{9D8B030D-6E8A-4147-A177-3AD203B41FA5}">
                      <a16:colId xmlns:a16="http://schemas.microsoft.com/office/drawing/2014/main" val="4277437791"/>
                    </a:ext>
                  </a:extLst>
                </a:gridCol>
                <a:gridCol w="739140">
                  <a:extLst>
                    <a:ext uri="{9D8B030D-6E8A-4147-A177-3AD203B41FA5}">
                      <a16:colId xmlns:a16="http://schemas.microsoft.com/office/drawing/2014/main" val="3094233635"/>
                    </a:ext>
                  </a:extLst>
                </a:gridCol>
                <a:gridCol w="662940">
                  <a:extLst>
                    <a:ext uri="{9D8B030D-6E8A-4147-A177-3AD203B41FA5}">
                      <a16:colId xmlns:a16="http://schemas.microsoft.com/office/drawing/2014/main" val="840812293"/>
                    </a:ext>
                  </a:extLst>
                </a:gridCol>
                <a:gridCol w="624840">
                  <a:extLst>
                    <a:ext uri="{9D8B030D-6E8A-4147-A177-3AD203B41FA5}">
                      <a16:colId xmlns:a16="http://schemas.microsoft.com/office/drawing/2014/main" val="801715174"/>
                    </a:ext>
                  </a:extLst>
                </a:gridCol>
                <a:gridCol w="685800">
                  <a:extLst>
                    <a:ext uri="{9D8B030D-6E8A-4147-A177-3AD203B41FA5}">
                      <a16:colId xmlns:a16="http://schemas.microsoft.com/office/drawing/2014/main" val="3367927588"/>
                    </a:ext>
                  </a:extLst>
                </a:gridCol>
                <a:gridCol w="662940">
                  <a:extLst>
                    <a:ext uri="{9D8B030D-6E8A-4147-A177-3AD203B41FA5}">
                      <a16:colId xmlns:a16="http://schemas.microsoft.com/office/drawing/2014/main" val="3176430833"/>
                    </a:ext>
                  </a:extLst>
                </a:gridCol>
              </a:tblGrid>
              <a:tr h="408869">
                <a:tc>
                  <a:txBody>
                    <a:bodyPr/>
                    <a:lstStyle/>
                    <a:p>
                      <a:endParaRPr lang="en-GB" sz="1000" dirty="0">
                        <a:latin typeface="Hind" panose="02000000000000000000" pitchFamily="2" charset="77"/>
                        <a:cs typeface="Hind" panose="02000000000000000000" pitchFamily="2" charset="77"/>
                      </a:endParaRPr>
                    </a:p>
                  </a:txBody>
                  <a:tcPr anchor="ctr"/>
                </a:tc>
                <a:tc gridSpan="2">
                  <a:txBody>
                    <a:bodyPr/>
                    <a:lstStyle/>
                    <a:p>
                      <a:pPr algn="ctr"/>
                      <a:r>
                        <a:rPr lang="de-DE" sz="1000" dirty="0">
                          <a:solidFill>
                            <a:srgbClr val="004785"/>
                          </a:solidFill>
                          <a:latin typeface="Hind" panose="02000000000000000000" pitchFamily="2" charset="77"/>
                          <a:cs typeface="Hind" panose="02000000000000000000" pitchFamily="2" charset="77"/>
                        </a:rPr>
                        <a:t>&lt;30 </a:t>
                      </a:r>
                    </a:p>
                    <a:p>
                      <a:pPr algn="ctr"/>
                      <a:r>
                        <a:rPr lang="de-DE" sz="1000" dirty="0">
                          <a:solidFill>
                            <a:srgbClr val="004785"/>
                          </a:solidFill>
                          <a:latin typeface="Hind" panose="02000000000000000000" pitchFamily="2" charset="77"/>
                          <a:cs typeface="Hind" panose="02000000000000000000" pitchFamily="2" charset="77"/>
                        </a:rPr>
                        <a:t>(AK1)</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30-44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latin typeface="Hind" panose="02000000000000000000" pitchFamily="2" charset="77"/>
                          <a:cs typeface="Hind" panose="02000000000000000000" pitchFamily="2" charset="77"/>
                        </a:rPr>
                        <a:t>(AK2)</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latin typeface="Hind" panose="02000000000000000000" pitchFamily="2" charset="77"/>
                          <a:cs typeface="Hind" panose="02000000000000000000" pitchFamily="2" charset="77"/>
                        </a:rPr>
                        <a:t>44-64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latin typeface="Hind" panose="02000000000000000000" pitchFamily="2" charset="77"/>
                          <a:cs typeface="Hind" panose="02000000000000000000" pitchFamily="2" charset="77"/>
                        </a:rPr>
                        <a:t>(AK3)</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408869">
                <a:tc>
                  <a:txBody>
                    <a:bodyPr/>
                    <a:lstStyle/>
                    <a:p>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556801898"/>
                  </a:ext>
                </a:extLst>
              </a:tr>
              <a:tr h="535428">
                <a:tc>
                  <a:txBody>
                    <a:bodyPr/>
                    <a:lstStyle/>
                    <a:p>
                      <a:pPr algn="r"/>
                      <a:r>
                        <a:rPr lang="de-DE" sz="1000" b="1" dirty="0">
                          <a:latin typeface="Hind" panose="02000000000000000000" pitchFamily="2" charset="77"/>
                          <a:cs typeface="Hind" panose="02000000000000000000" pitchFamily="2" charset="77"/>
                        </a:rPr>
                        <a:t>optimal</a:t>
                      </a:r>
                      <a:endParaRPr lang="en-GB" sz="1000" b="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7</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38,9</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8</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29,6</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25,0</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60329169"/>
                  </a:ext>
                </a:extLst>
              </a:tr>
              <a:tr h="53542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Bluthochdruck </a:t>
                      </a:r>
                      <a:endParaRPr lang="en-GB" sz="1000" b="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0</a:t>
                      </a:r>
                    </a:p>
                  </a:txBody>
                  <a:tcPr anchor="ctr"/>
                </a:tc>
                <a:tc>
                  <a:txBody>
                    <a:bodyPr/>
                    <a:lstStyle/>
                    <a:p>
                      <a:pPr algn="ctr"/>
                      <a:r>
                        <a:rPr lang="de-DE" sz="1000" dirty="0">
                          <a:latin typeface="Hind" panose="02000000000000000000" pitchFamily="2" charset="77"/>
                          <a:cs typeface="Hind" panose="02000000000000000000" pitchFamily="2" charset="77"/>
                        </a:rPr>
                        <a:t>0,0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3,7</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0,0</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1961719806"/>
                  </a:ext>
                </a:extLst>
              </a:tr>
            </a:tbl>
          </a:graphicData>
        </a:graphic>
      </p:graphicFrame>
      <p:sp>
        <p:nvSpPr>
          <p:cNvPr id="24" name="Rechteck 23">
            <a:extLst>
              <a:ext uri="{FF2B5EF4-FFF2-40B4-BE49-F238E27FC236}">
                <a16:creationId xmlns:a16="http://schemas.microsoft.com/office/drawing/2014/main" id="{D366B6D9-8D53-4E4E-97E6-C3AF7938F5B2}"/>
              </a:ext>
            </a:extLst>
          </p:cNvPr>
          <p:cNvSpPr/>
          <p:nvPr/>
        </p:nvSpPr>
        <p:spPr>
          <a:xfrm>
            <a:off x="4624131" y="367501"/>
            <a:ext cx="5442079" cy="346249"/>
          </a:xfrm>
          <a:prstGeom prst="rect">
            <a:avLst/>
          </a:prstGeom>
        </p:spPr>
        <p:txBody>
          <a:bodyPr wrap="square">
            <a:spAutoFit/>
          </a:bodyPr>
          <a:lstStyle/>
          <a:p>
            <a:pPr>
              <a:lnSpc>
                <a:spcPct val="150000"/>
              </a:lnSpc>
            </a:pPr>
            <a:r>
              <a:rPr lang="de-DE" sz="1200" b="1" dirty="0">
                <a:solidFill>
                  <a:schemeClr val="bg1"/>
                </a:solidFill>
                <a:latin typeface="Hind" panose="02000000000000000000" pitchFamily="2" charset="77"/>
                <a:cs typeface="Hind" panose="02000000000000000000" pitchFamily="2" charset="77"/>
              </a:rPr>
              <a:t>Durchschnittliche Blutdruckwerte aufgeteilt nach beiden Geschlechtern </a:t>
            </a:r>
            <a:endParaRPr lang="en-GB" sz="1200" b="1" dirty="0">
              <a:solidFill>
                <a:schemeClr val="bg1"/>
              </a:solidFill>
              <a:latin typeface="Hind" panose="02000000000000000000" pitchFamily="2" charset="77"/>
              <a:cs typeface="Hind" panose="02000000000000000000" pitchFamily="2" charset="77"/>
            </a:endParaRPr>
          </a:p>
        </p:txBody>
      </p:sp>
      <p:graphicFrame>
        <p:nvGraphicFramePr>
          <p:cNvPr id="7" name="Diagramm 6">
            <a:extLst>
              <a:ext uri="{FF2B5EF4-FFF2-40B4-BE49-F238E27FC236}">
                <a16:creationId xmlns:a16="http://schemas.microsoft.com/office/drawing/2014/main" id="{85D4EBAE-0B74-4683-8428-B9BFF5FF1589}"/>
              </a:ext>
            </a:extLst>
          </p:cNvPr>
          <p:cNvGraphicFramePr/>
          <p:nvPr>
            <p:extLst>
              <p:ext uri="{D42A27DB-BD31-4B8C-83A1-F6EECF244321}">
                <p14:modId xmlns:p14="http://schemas.microsoft.com/office/powerpoint/2010/main" val="3216312800"/>
              </p:ext>
            </p:extLst>
          </p:nvPr>
        </p:nvGraphicFramePr>
        <p:xfrm>
          <a:off x="0" y="3500193"/>
          <a:ext cx="3965112" cy="2852317"/>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hteck 26">
            <a:extLst>
              <a:ext uri="{FF2B5EF4-FFF2-40B4-BE49-F238E27FC236}">
                <a16:creationId xmlns:a16="http://schemas.microsoft.com/office/drawing/2014/main" id="{29F8895B-4A30-4952-A076-47E11696BEFF}"/>
              </a:ext>
            </a:extLst>
          </p:cNvPr>
          <p:cNvSpPr/>
          <p:nvPr/>
        </p:nvSpPr>
        <p:spPr>
          <a:xfrm>
            <a:off x="4749208" y="5872372"/>
            <a:ext cx="6024770" cy="461665"/>
          </a:xfrm>
          <a:prstGeom prst="rect">
            <a:avLst/>
          </a:prstGeom>
        </p:spPr>
        <p:txBody>
          <a:bodyPr wrap="square">
            <a:spAutoFit/>
          </a:bodyPr>
          <a:lstStyle/>
          <a:p>
            <a:r>
              <a:rPr lang="de-DE" sz="800" i="1" dirty="0">
                <a:latin typeface="Hind" panose="02000000000000000000" pitchFamily="2" charset="77"/>
                <a:cs typeface="Hind" panose="02000000000000000000" pitchFamily="2" charset="77"/>
              </a:rPr>
              <a:t>Anmerkungen: N=17; AK=Altersklasse (insgesamt drei Altersklassen nach RKI); optimal und Bluthochdruck werden in dieser Grafik abgebildet. Hochnormal und hoch werden in der Grafik zusätzlich berücksichtigt. Prozentangaben beziehen sich auf die relativen Anteile innerhalb der jeweiligen Alterskategorie.</a:t>
            </a:r>
            <a:endParaRPr lang="en-GB" sz="800" i="1" dirty="0">
              <a:latin typeface="Hind" panose="02000000000000000000" pitchFamily="2" charset="77"/>
              <a:cs typeface="Hind" panose="02000000000000000000" pitchFamily="2" charset="77"/>
            </a:endParaRPr>
          </a:p>
        </p:txBody>
      </p:sp>
      <p:sp>
        <p:nvSpPr>
          <p:cNvPr id="8" name="Rechteck 7">
            <a:extLst>
              <a:ext uri="{FF2B5EF4-FFF2-40B4-BE49-F238E27FC236}">
                <a16:creationId xmlns:a16="http://schemas.microsoft.com/office/drawing/2014/main" id="{98516720-7BCC-4CDC-BB6C-83F121ECAC07}"/>
              </a:ext>
            </a:extLst>
          </p:cNvPr>
          <p:cNvSpPr/>
          <p:nvPr/>
        </p:nvSpPr>
        <p:spPr>
          <a:xfrm>
            <a:off x="0" y="6302370"/>
            <a:ext cx="3945835" cy="584775"/>
          </a:xfrm>
          <a:prstGeom prst="rect">
            <a:avLst/>
          </a:prstGeom>
        </p:spPr>
        <p:txBody>
          <a:bodyPr wrap="square">
            <a:spAutoFit/>
          </a:bodyPr>
          <a:lstStyle/>
          <a:p>
            <a:r>
              <a:rPr lang="en-GB" sz="800" i="1" dirty="0" err="1">
                <a:latin typeface="Hind" panose="02000000000000000000" pitchFamily="2" charset="77"/>
                <a:cs typeface="Hind" panose="02000000000000000000" pitchFamily="2" charset="77"/>
              </a:rPr>
              <a:t>Anmerkungen</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Bluthochdruck</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oberer</a:t>
            </a:r>
            <a:r>
              <a:rPr lang="en-GB" sz="800" i="1" dirty="0">
                <a:latin typeface="Hind" panose="02000000000000000000" pitchFamily="2" charset="77"/>
                <a:cs typeface="Hind" panose="02000000000000000000" pitchFamily="2" charset="77"/>
              </a:rPr>
              <a:t> Wert ≥ 140 und </a:t>
            </a:r>
            <a:r>
              <a:rPr lang="en-GB" sz="800" i="1" dirty="0" err="1">
                <a:latin typeface="Hind" panose="02000000000000000000" pitchFamily="2" charset="77"/>
                <a:cs typeface="Hind" panose="02000000000000000000" pitchFamily="2" charset="77"/>
              </a:rPr>
              <a:t>unterer</a:t>
            </a:r>
            <a:r>
              <a:rPr lang="en-GB" sz="800" i="1" dirty="0">
                <a:latin typeface="Hind" panose="02000000000000000000" pitchFamily="2" charset="77"/>
                <a:cs typeface="Hind" panose="02000000000000000000" pitchFamily="2" charset="77"/>
              </a:rPr>
              <a:t> Wert ≥ 90; </a:t>
            </a:r>
            <a:r>
              <a:rPr lang="en-GB" sz="800" i="1" dirty="0" err="1">
                <a:latin typeface="Hind" panose="02000000000000000000" pitchFamily="2" charset="77"/>
                <a:cs typeface="Hind" panose="02000000000000000000" pitchFamily="2" charset="77"/>
              </a:rPr>
              <a:t>isolierte</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Hypertonien</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werden</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als</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Bluthochdruck</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gewertet</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Nationale</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VersorgungsLinie</a:t>
            </a:r>
            <a:r>
              <a:rPr lang="en-GB" sz="800" i="1" dirty="0">
                <a:latin typeface="Hind" panose="02000000000000000000" pitchFamily="2" charset="77"/>
                <a:cs typeface="Hind" panose="02000000000000000000" pitchFamily="2" charset="77"/>
              </a:rPr>
              <a:t>, 2023). </a:t>
            </a:r>
            <a:r>
              <a:rPr lang="en-GB" sz="800" i="1" dirty="0" err="1">
                <a:latin typeface="Hind" panose="02000000000000000000" pitchFamily="2" charset="77"/>
                <a:cs typeface="Hind" panose="02000000000000000000" pitchFamily="2" charset="77"/>
              </a:rPr>
              <a:t>Höhere</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Altersgruppen</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sind</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nicht</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signifikant</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häufiger</a:t>
            </a:r>
            <a:r>
              <a:rPr lang="en-GB" sz="800" i="1" dirty="0">
                <a:latin typeface="Hind" panose="02000000000000000000" pitchFamily="2" charset="77"/>
                <a:cs typeface="Hind" panose="02000000000000000000" pitchFamily="2" charset="77"/>
              </a:rPr>
              <a:t> in den </a:t>
            </a:r>
            <a:r>
              <a:rPr lang="en-GB" sz="800" i="1" dirty="0" err="1">
                <a:latin typeface="Hind" panose="02000000000000000000" pitchFamily="2" charset="77"/>
                <a:cs typeface="Hind" panose="02000000000000000000" pitchFamily="2" charset="77"/>
              </a:rPr>
              <a:t>höheren</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Blutdruckgruppen</a:t>
            </a:r>
            <a:r>
              <a:rPr lang="en-GB" sz="800" i="1" dirty="0">
                <a:latin typeface="Hind" panose="02000000000000000000" pitchFamily="2" charset="77"/>
                <a:cs typeface="Hind" panose="02000000000000000000" pitchFamily="2" charset="77"/>
              </a:rPr>
              <a:t> </a:t>
            </a:r>
            <a:r>
              <a:rPr lang="en-GB" sz="800" i="1" dirty="0" err="1">
                <a:latin typeface="Hind" panose="02000000000000000000" pitchFamily="2" charset="77"/>
                <a:cs typeface="Hind" panose="02000000000000000000" pitchFamily="2" charset="77"/>
              </a:rPr>
              <a:t>vertreten</a:t>
            </a:r>
            <a:r>
              <a:rPr lang="en-GB" sz="800" i="1" dirty="0">
                <a:latin typeface="Hind" panose="02000000000000000000" pitchFamily="2" charset="77"/>
                <a:cs typeface="Hind" panose="02000000000000000000" pitchFamily="2" charset="77"/>
              </a:rPr>
              <a:t>.</a:t>
            </a:r>
          </a:p>
        </p:txBody>
      </p:sp>
      <p:sp>
        <p:nvSpPr>
          <p:cNvPr id="9" name="Rechteck 8">
            <a:extLst>
              <a:ext uri="{FF2B5EF4-FFF2-40B4-BE49-F238E27FC236}">
                <a16:creationId xmlns:a16="http://schemas.microsoft.com/office/drawing/2014/main" id="{4875362B-A83E-4C53-99E0-E2EF06AC9B8B}"/>
              </a:ext>
            </a:extLst>
          </p:cNvPr>
          <p:cNvSpPr/>
          <p:nvPr/>
        </p:nvSpPr>
        <p:spPr>
          <a:xfrm>
            <a:off x="4624132" y="3493842"/>
            <a:ext cx="6249958" cy="276999"/>
          </a:xfrm>
          <a:prstGeom prst="rect">
            <a:avLst/>
          </a:prstGeom>
        </p:spPr>
        <p:txBody>
          <a:bodyPr wrap="square">
            <a:spAutoFit/>
          </a:bodyPr>
          <a:lstStyle/>
          <a:p>
            <a:r>
              <a:rPr lang="en-GB" sz="1200" b="1" dirty="0" err="1">
                <a:solidFill>
                  <a:schemeClr val="bg1"/>
                </a:solidFill>
                <a:latin typeface="Hind" panose="02000000000000000000" pitchFamily="2" charset="77"/>
                <a:cs typeface="Hind" panose="02000000000000000000" pitchFamily="2" charset="77"/>
              </a:rPr>
              <a:t>Anteil</a:t>
            </a:r>
            <a:r>
              <a:rPr lang="en-GB" sz="1200" b="1" dirty="0">
                <a:solidFill>
                  <a:schemeClr val="bg1"/>
                </a:solidFill>
                <a:latin typeface="Hind" panose="02000000000000000000" pitchFamily="2" charset="77"/>
                <a:cs typeface="Hind" panose="02000000000000000000" pitchFamily="2" charset="77"/>
              </a:rPr>
              <a:t> des </a:t>
            </a:r>
            <a:r>
              <a:rPr lang="en-GB" sz="1200" b="1" dirty="0" err="1">
                <a:solidFill>
                  <a:schemeClr val="bg1"/>
                </a:solidFill>
                <a:latin typeface="Hind" panose="02000000000000000000" pitchFamily="2" charset="77"/>
                <a:cs typeface="Hind" panose="02000000000000000000" pitchFamily="2" charset="77"/>
              </a:rPr>
              <a:t>Bluthochdrucks</a:t>
            </a:r>
            <a:r>
              <a:rPr lang="en-GB" sz="1200" b="1" dirty="0">
                <a:solidFill>
                  <a:schemeClr val="bg1"/>
                </a:solidFill>
                <a:latin typeface="Hind" panose="02000000000000000000" pitchFamily="2" charset="77"/>
                <a:cs typeface="Hind" panose="02000000000000000000" pitchFamily="2" charset="77"/>
              </a:rPr>
              <a:t> in der </a:t>
            </a:r>
            <a:r>
              <a:rPr lang="en-GB" sz="1200" b="1" dirty="0" err="1">
                <a:solidFill>
                  <a:schemeClr val="bg1"/>
                </a:solidFill>
                <a:latin typeface="Hind" panose="02000000000000000000" pitchFamily="2" charset="77"/>
                <a:cs typeface="Hind" panose="02000000000000000000" pitchFamily="2" charset="77"/>
              </a:rPr>
              <a:t>Gesamtstichprobe</a:t>
            </a:r>
            <a:r>
              <a:rPr lang="en-GB" sz="1200" b="1" dirty="0">
                <a:solidFill>
                  <a:schemeClr val="bg1"/>
                </a:solidFill>
                <a:latin typeface="Hind" panose="02000000000000000000" pitchFamily="2" charset="77"/>
                <a:cs typeface="Hind" panose="02000000000000000000" pitchFamily="2" charset="77"/>
              </a:rPr>
              <a:t> </a:t>
            </a:r>
            <a:r>
              <a:rPr lang="en-GB" sz="1200" b="1" dirty="0" err="1">
                <a:solidFill>
                  <a:schemeClr val="bg1"/>
                </a:solidFill>
                <a:latin typeface="Hind" panose="02000000000000000000" pitchFamily="2" charset="77"/>
                <a:cs typeface="Hind" panose="02000000000000000000" pitchFamily="2" charset="77"/>
              </a:rPr>
              <a:t>aufgeteilt</a:t>
            </a:r>
            <a:r>
              <a:rPr lang="en-GB" sz="1200" b="1" dirty="0">
                <a:solidFill>
                  <a:schemeClr val="bg1"/>
                </a:solidFill>
                <a:latin typeface="Hind" panose="02000000000000000000" pitchFamily="2" charset="77"/>
                <a:cs typeface="Hind" panose="02000000000000000000" pitchFamily="2" charset="77"/>
              </a:rPr>
              <a:t> </a:t>
            </a:r>
            <a:r>
              <a:rPr lang="en-GB" sz="1200" b="1" dirty="0" err="1">
                <a:solidFill>
                  <a:schemeClr val="bg1"/>
                </a:solidFill>
                <a:latin typeface="Hind" panose="02000000000000000000" pitchFamily="2" charset="77"/>
                <a:cs typeface="Hind" panose="02000000000000000000" pitchFamily="2" charset="77"/>
              </a:rPr>
              <a:t>nach</a:t>
            </a:r>
            <a:r>
              <a:rPr lang="en-GB" sz="1200" b="1" dirty="0">
                <a:solidFill>
                  <a:schemeClr val="bg1"/>
                </a:solidFill>
                <a:latin typeface="Hind" panose="02000000000000000000" pitchFamily="2" charset="77"/>
                <a:cs typeface="Hind" panose="02000000000000000000" pitchFamily="2" charset="77"/>
              </a:rPr>
              <a:t> </a:t>
            </a:r>
            <a:r>
              <a:rPr lang="en-GB" sz="1200" b="1" dirty="0" err="1">
                <a:solidFill>
                  <a:schemeClr val="bg1"/>
                </a:solidFill>
                <a:latin typeface="Hind" panose="02000000000000000000" pitchFamily="2" charset="77"/>
                <a:cs typeface="Hind" panose="02000000000000000000" pitchFamily="2" charset="77"/>
              </a:rPr>
              <a:t>Altersklassen</a:t>
            </a:r>
            <a:endParaRPr lang="en-GB" sz="1200" b="1" dirty="0">
              <a:solidFill>
                <a:schemeClr val="bg1"/>
              </a:solidFill>
              <a:latin typeface="Hind" panose="02000000000000000000" pitchFamily="2" charset="77"/>
              <a:cs typeface="Hind" panose="02000000000000000000" pitchFamily="2" charset="77"/>
            </a:endParaRPr>
          </a:p>
        </p:txBody>
      </p:sp>
      <p:pic>
        <p:nvPicPr>
          <p:cNvPr id="32" name="Grafik 31">
            <a:extLst>
              <a:ext uri="{FF2B5EF4-FFF2-40B4-BE49-F238E27FC236}">
                <a16:creationId xmlns:a16="http://schemas.microsoft.com/office/drawing/2014/main" id="{FF7EA14D-3A1F-4EEB-B60F-77320E3F11ED}"/>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a:xfrm flipH="1">
            <a:off x="0" y="-3309734"/>
            <a:ext cx="3941510" cy="6858000"/>
          </a:xfrm>
          <a:prstGeom prst="rect">
            <a:avLst/>
          </a:prstGeom>
        </p:spPr>
      </p:pic>
      <p:sp>
        <p:nvSpPr>
          <p:cNvPr id="5" name="Rechteck 4">
            <a:extLst>
              <a:ext uri="{FF2B5EF4-FFF2-40B4-BE49-F238E27FC236}">
                <a16:creationId xmlns:a16="http://schemas.microsoft.com/office/drawing/2014/main" id="{7C64E4D0-E4B5-77D4-E6CB-9C90CC1A8645}"/>
              </a:ext>
            </a:extLst>
          </p:cNvPr>
          <p:cNvSpPr/>
          <p:nvPr/>
        </p:nvSpPr>
        <p:spPr>
          <a:xfrm>
            <a:off x="249728" y="1110188"/>
            <a:ext cx="3899449" cy="621324"/>
          </a:xfrm>
          <a:prstGeom prst="rect">
            <a:avLst/>
          </a:prstGeom>
        </p:spPr>
        <p:txBody>
          <a:bodyPr wrap="square">
            <a:spAutoFit/>
          </a:bodyPr>
          <a:lstStyle/>
          <a:p>
            <a:pPr>
              <a:lnSpc>
                <a:spcPct val="150000"/>
              </a:lnSpc>
            </a:pPr>
            <a:r>
              <a:rPr lang="de-DE" sz="2500" b="1" dirty="0">
                <a:solidFill>
                  <a:srgbClr val="004785"/>
                </a:solidFill>
                <a:latin typeface="Hind" panose="02000000000000000000" pitchFamily="2" charset="77"/>
                <a:cs typeface="Hind" panose="02000000000000000000" pitchFamily="2" charset="77"/>
              </a:rPr>
              <a:t>Medizinische Situation*</a:t>
            </a:r>
            <a:endParaRPr lang="en-GB" sz="2500" b="1" dirty="0">
              <a:solidFill>
                <a:srgbClr val="004785"/>
              </a:solidFill>
              <a:latin typeface="Hind" panose="02000000000000000000" pitchFamily="2" charset="77"/>
              <a:cs typeface="Hind" panose="02000000000000000000" pitchFamily="2" charset="77"/>
            </a:endParaRPr>
          </a:p>
        </p:txBody>
      </p:sp>
      <p:sp>
        <p:nvSpPr>
          <p:cNvPr id="6" name="Textfeld 5">
            <a:extLst>
              <a:ext uri="{FF2B5EF4-FFF2-40B4-BE49-F238E27FC236}">
                <a16:creationId xmlns:a16="http://schemas.microsoft.com/office/drawing/2014/main" id="{56416A1E-3A19-0E82-0599-14F9C8CA0E76}"/>
              </a:ext>
            </a:extLst>
          </p:cNvPr>
          <p:cNvSpPr txBox="1"/>
          <p:nvPr/>
        </p:nvSpPr>
        <p:spPr>
          <a:xfrm>
            <a:off x="249728" y="1731512"/>
            <a:ext cx="1371600" cy="369332"/>
          </a:xfrm>
          <a:prstGeom prst="rect">
            <a:avLst/>
          </a:prstGeom>
          <a:noFill/>
        </p:spPr>
        <p:txBody>
          <a:bodyPr wrap="square">
            <a:spAutoFit/>
          </a:bodyPr>
          <a:lstStyle/>
          <a:p>
            <a:r>
              <a:rPr lang="de-DE" b="1" dirty="0">
                <a:solidFill>
                  <a:srgbClr val="FEA121"/>
                </a:solidFill>
                <a:latin typeface="Hind" panose="02000000000000000000" pitchFamily="2" charset="77"/>
                <a:cs typeface="Hind" panose="02000000000000000000" pitchFamily="2" charset="77"/>
              </a:rPr>
              <a:t>Blutdruck</a:t>
            </a:r>
            <a:endParaRPr lang="en-GB" b="1" dirty="0">
              <a:solidFill>
                <a:srgbClr val="FEA12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3323808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96A35E1-38AC-C970-18B3-EA026D508D5F}"/>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fik 2">
            <a:extLst>
              <a:ext uri="{FF2B5EF4-FFF2-40B4-BE49-F238E27FC236}">
                <a16:creationId xmlns:a16="http://schemas.microsoft.com/office/drawing/2014/main" id="{6FEC6232-2201-4EB9-B671-A73629E1AE7C}"/>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8607" y="0"/>
            <a:ext cx="3996965" cy="6858000"/>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hteck 15">
            <a:extLst>
              <a:ext uri="{FF2B5EF4-FFF2-40B4-BE49-F238E27FC236}">
                <a16:creationId xmlns:a16="http://schemas.microsoft.com/office/drawing/2014/main" id="{C8561552-0E85-44FA-8C78-DF528EACF14B}"/>
              </a:ext>
            </a:extLst>
          </p:cNvPr>
          <p:cNvSpPr/>
          <p:nvPr/>
        </p:nvSpPr>
        <p:spPr>
          <a:xfrm>
            <a:off x="313461" y="1349946"/>
            <a:ext cx="3537177" cy="47705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Gesundheitsverhalten</a:t>
            </a:r>
            <a:endParaRPr lang="en-GB" sz="2500" b="1" dirty="0">
              <a:solidFill>
                <a:srgbClr val="004785"/>
              </a:solidFill>
              <a:latin typeface="Hind" panose="02000000000000000000" pitchFamily="2" charset="77"/>
              <a:cs typeface="Hind" panose="02000000000000000000" pitchFamily="2" charset="77"/>
            </a:endParaRPr>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6" name="Abgerundetes Rechteck 5">
            <a:extLst>
              <a:ext uri="{FF2B5EF4-FFF2-40B4-BE49-F238E27FC236}">
                <a16:creationId xmlns:a16="http://schemas.microsoft.com/office/drawing/2014/main" id="{74F3F150-F06C-6E00-EDDE-1E0A8F217579}"/>
              </a:ext>
            </a:extLst>
          </p:cNvPr>
          <p:cNvSpPr/>
          <p:nvPr/>
        </p:nvSpPr>
        <p:spPr>
          <a:xfrm>
            <a:off x="4595496" y="4107552"/>
            <a:ext cx="6522764" cy="1790329"/>
          </a:xfrm>
          <a:prstGeom prst="roundRect">
            <a:avLst>
              <a:gd name="adj" fmla="val 9499"/>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Abgerundetes Rechteck 1">
            <a:extLst>
              <a:ext uri="{FF2B5EF4-FFF2-40B4-BE49-F238E27FC236}">
                <a16:creationId xmlns:a16="http://schemas.microsoft.com/office/drawing/2014/main" id="{4F64A601-A558-1967-5881-6D7AE58D5FC5}"/>
              </a:ext>
            </a:extLst>
          </p:cNvPr>
          <p:cNvSpPr/>
          <p:nvPr/>
        </p:nvSpPr>
        <p:spPr>
          <a:xfrm>
            <a:off x="4603503" y="960119"/>
            <a:ext cx="6522764" cy="2930063"/>
          </a:xfrm>
          <a:prstGeom prst="roundRect">
            <a:avLst>
              <a:gd name="adj" fmla="val 10645"/>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51EAC373-A354-4317-A8BE-9E76B68B40AF}"/>
              </a:ext>
            </a:extLst>
          </p:cNvPr>
          <p:cNvSpPr/>
          <p:nvPr/>
        </p:nvSpPr>
        <p:spPr>
          <a:xfrm>
            <a:off x="4677838" y="3370288"/>
            <a:ext cx="6457035" cy="584775"/>
          </a:xfrm>
          <a:prstGeom prst="rect">
            <a:avLst/>
          </a:prstGeom>
        </p:spPr>
        <p:txBody>
          <a:bodyPr wrap="square">
            <a:spAutoFit/>
          </a:bodyPr>
          <a:lstStyle/>
          <a:p>
            <a:r>
              <a:rPr lang="de-DE" sz="800" i="1" dirty="0">
                <a:solidFill>
                  <a:srgbClr val="004785"/>
                </a:solidFill>
                <a:latin typeface="Raleway Medium" pitchFamily="2" charset="0"/>
              </a:rPr>
              <a:t>Anmerkungen: N=5454; </a:t>
            </a:r>
            <a:r>
              <a:rPr lang="de-DE" altLang="de-DE" sz="800" i="1" dirty="0">
                <a:solidFill>
                  <a:srgbClr val="004785"/>
                </a:solidFill>
                <a:latin typeface="Raleway Medium" pitchFamily="2" charset="0"/>
              </a:rPr>
              <a:t>Insgesamt gaben zwei von 5454 Teilnehmenden an, „divers“ zu sein. Aufgrund der sehr kleinen Fallzahl kann die Darstellung neben den Kategorien „weiblich“ und „</a:t>
            </a:r>
            <a:r>
              <a:rPr lang="de-DE" altLang="de-DE" sz="800" i="1" dirty="0" err="1">
                <a:solidFill>
                  <a:srgbClr val="004785"/>
                </a:solidFill>
                <a:latin typeface="Raleway Medium" pitchFamily="2" charset="0"/>
              </a:rPr>
              <a:t>männlich“verzerrt</a:t>
            </a:r>
            <a:r>
              <a:rPr lang="de-DE" altLang="de-DE" sz="800" i="1" dirty="0">
                <a:solidFill>
                  <a:srgbClr val="004785"/>
                </a:solidFill>
                <a:latin typeface="Raleway Medium" pitchFamily="2" charset="0"/>
              </a:rPr>
              <a:t> wirken. </a:t>
            </a:r>
          </a:p>
          <a:p>
            <a:endParaRPr lang="de-DE" sz="800" i="1" dirty="0">
              <a:solidFill>
                <a:srgbClr val="004785"/>
              </a:solidFill>
              <a:latin typeface="Raleway Medium" pitchFamily="2" charset="0"/>
            </a:endParaRPr>
          </a:p>
          <a:p>
            <a:endParaRPr lang="de-DE" sz="800" i="1" dirty="0">
              <a:solidFill>
                <a:srgbClr val="004785"/>
              </a:solidFill>
              <a:latin typeface="Raleway Medium" pitchFamily="2" charset="0"/>
            </a:endParaRPr>
          </a:p>
        </p:txBody>
      </p:sp>
      <p:graphicFrame>
        <p:nvGraphicFramePr>
          <p:cNvPr id="21" name="Tabelle 20">
            <a:extLst>
              <a:ext uri="{FF2B5EF4-FFF2-40B4-BE49-F238E27FC236}">
                <a16:creationId xmlns:a16="http://schemas.microsoft.com/office/drawing/2014/main" id="{FC3FD9F0-F75D-46C1-B6A7-DF3FF6FA93E4}"/>
              </a:ext>
            </a:extLst>
          </p:cNvPr>
          <p:cNvGraphicFramePr>
            <a:graphicFrameLocks noGrp="1"/>
          </p:cNvGraphicFramePr>
          <p:nvPr>
            <p:extLst>
              <p:ext uri="{D42A27DB-BD31-4B8C-83A1-F6EECF244321}">
                <p14:modId xmlns:p14="http://schemas.microsoft.com/office/powerpoint/2010/main" val="1391553575"/>
              </p:ext>
            </p:extLst>
          </p:nvPr>
        </p:nvGraphicFramePr>
        <p:xfrm>
          <a:off x="4777610" y="1844734"/>
          <a:ext cx="6239218" cy="1463040"/>
        </p:xfrm>
        <a:graphic>
          <a:graphicData uri="http://schemas.openxmlformats.org/drawingml/2006/table">
            <a:tbl>
              <a:tblPr firstRow="1" bandRow="1">
                <a:tableStyleId>{00A15C55-8517-42AA-B614-E9B94910E393}</a:tableStyleId>
              </a:tblPr>
              <a:tblGrid>
                <a:gridCol w="1786630">
                  <a:extLst>
                    <a:ext uri="{9D8B030D-6E8A-4147-A177-3AD203B41FA5}">
                      <a16:colId xmlns:a16="http://schemas.microsoft.com/office/drawing/2014/main" val="3439606335"/>
                    </a:ext>
                  </a:extLst>
                </a:gridCol>
                <a:gridCol w="819998">
                  <a:extLst>
                    <a:ext uri="{9D8B030D-6E8A-4147-A177-3AD203B41FA5}">
                      <a16:colId xmlns:a16="http://schemas.microsoft.com/office/drawing/2014/main" val="4277437791"/>
                    </a:ext>
                  </a:extLst>
                </a:gridCol>
                <a:gridCol w="795398">
                  <a:extLst>
                    <a:ext uri="{9D8B030D-6E8A-4147-A177-3AD203B41FA5}">
                      <a16:colId xmlns:a16="http://schemas.microsoft.com/office/drawing/2014/main" val="3094233635"/>
                    </a:ext>
                  </a:extLst>
                </a:gridCol>
                <a:gridCol w="713398">
                  <a:extLst>
                    <a:ext uri="{9D8B030D-6E8A-4147-A177-3AD203B41FA5}">
                      <a16:colId xmlns:a16="http://schemas.microsoft.com/office/drawing/2014/main" val="840812293"/>
                    </a:ext>
                  </a:extLst>
                </a:gridCol>
                <a:gridCol w="672398">
                  <a:extLst>
                    <a:ext uri="{9D8B030D-6E8A-4147-A177-3AD203B41FA5}">
                      <a16:colId xmlns:a16="http://schemas.microsoft.com/office/drawing/2014/main" val="801715174"/>
                    </a:ext>
                  </a:extLst>
                </a:gridCol>
                <a:gridCol w="737998">
                  <a:extLst>
                    <a:ext uri="{9D8B030D-6E8A-4147-A177-3AD203B41FA5}">
                      <a16:colId xmlns:a16="http://schemas.microsoft.com/office/drawing/2014/main" val="3367927588"/>
                    </a:ext>
                  </a:extLst>
                </a:gridCol>
                <a:gridCol w="713398">
                  <a:extLst>
                    <a:ext uri="{9D8B030D-6E8A-4147-A177-3AD203B41FA5}">
                      <a16:colId xmlns:a16="http://schemas.microsoft.com/office/drawing/2014/main" val="3176430833"/>
                    </a:ext>
                  </a:extLst>
                </a:gridCol>
              </a:tblGrid>
              <a:tr h="219253">
                <a:tc>
                  <a:txBody>
                    <a:bodyPr/>
                    <a:lstStyle/>
                    <a:p>
                      <a:endParaRPr lang="en-GB" sz="1000" dirty="0">
                        <a:latin typeface="Hind" panose="02000000000000000000" pitchFamily="2" charset="77"/>
                        <a:cs typeface="Hind" panose="02000000000000000000" pitchFamily="2" charset="77"/>
                      </a:endParaRPr>
                    </a:p>
                  </a:txBody>
                  <a:tcPr anchor="ctr"/>
                </a:tc>
                <a:tc gridSpan="2">
                  <a:txBody>
                    <a:bodyPr/>
                    <a:lstStyle/>
                    <a:p>
                      <a:pPr algn="ctr"/>
                      <a:r>
                        <a:rPr lang="de-DE" sz="1000" dirty="0">
                          <a:solidFill>
                            <a:srgbClr val="004785"/>
                          </a:solidFill>
                          <a:latin typeface="Hind" panose="02000000000000000000" pitchFamily="2" charset="77"/>
                          <a:cs typeface="Hind" panose="02000000000000000000" pitchFamily="2" charset="77"/>
                        </a:rPr>
                        <a:t>Weiblich</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Männlich</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Gesamt</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219253">
                <a:tc>
                  <a:txBody>
                    <a:bodyPr/>
                    <a:lstStyle/>
                    <a:p>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556801898"/>
                  </a:ext>
                </a:extLst>
              </a:tr>
              <a:tr h="219253">
                <a:tc>
                  <a:txBody>
                    <a:bodyPr/>
                    <a:lstStyle/>
                    <a:p>
                      <a:pPr algn="r"/>
                      <a:r>
                        <a:rPr lang="de-DE" sz="1000" b="1" dirty="0">
                          <a:solidFill>
                            <a:schemeClr val="tx1"/>
                          </a:solidFill>
                          <a:latin typeface="Hind" panose="02000000000000000000" pitchFamily="2" charset="77"/>
                          <a:cs typeface="Hind" panose="02000000000000000000" pitchFamily="2" charset="77"/>
                        </a:rPr>
                        <a:t>&lt; 3 Portionen/Tag</a:t>
                      </a:r>
                      <a:endParaRPr lang="en-GB" sz="1000" b="1"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2624</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61,1</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865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75,1</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3491</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64,0</a:t>
                      </a:r>
                      <a:endParaRPr lang="en-GB" sz="1000" dirty="0">
                        <a:solidFill>
                          <a:schemeClr val="tx1"/>
                        </a:solidFill>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60329169"/>
                  </a:ext>
                </a:extLst>
              </a:tr>
              <a:tr h="21268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solidFill>
                            <a:schemeClr val="tx1"/>
                          </a:solidFill>
                          <a:latin typeface="Hind" panose="02000000000000000000" pitchFamily="2" charset="77"/>
                          <a:cs typeface="Hind" panose="02000000000000000000" pitchFamily="2" charset="77"/>
                        </a:rPr>
                        <a:t>3-5 Portionen/Tag</a:t>
                      </a:r>
                      <a:endParaRPr lang="en-GB" sz="1000" b="1"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1131</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26,3</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215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18,7</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1349</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24,7</a:t>
                      </a:r>
                      <a:endParaRPr lang="en-GB" sz="1000" dirty="0">
                        <a:solidFill>
                          <a:schemeClr val="tx1"/>
                        </a:solidFill>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860995115"/>
                  </a:ext>
                </a:extLst>
              </a:tr>
              <a:tr h="21925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solidFill>
                            <a:schemeClr val="tx1"/>
                          </a:solidFill>
                          <a:latin typeface="Hind" panose="02000000000000000000" pitchFamily="2" charset="77"/>
                          <a:cs typeface="Hind" panose="02000000000000000000" pitchFamily="2" charset="77"/>
                        </a:rPr>
                        <a:t>&gt; 5 Portionen/Tag</a:t>
                      </a:r>
                      <a:endParaRPr lang="en-GB" sz="1000" b="1"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541</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12,6</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72</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6,3</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614</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11,3</a:t>
                      </a:r>
                      <a:endParaRPr lang="en-GB" sz="1000" dirty="0">
                        <a:solidFill>
                          <a:schemeClr val="tx1"/>
                        </a:solidFill>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77961767"/>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GB" sz="1000" b="1" dirty="0">
                        <a:latin typeface="Hind" panose="02000000000000000000" pitchFamily="2" charset="77"/>
                        <a:cs typeface="Hind" panose="02000000000000000000" pitchFamily="2" charset="77"/>
                      </a:endParaRPr>
                    </a:p>
                  </a:txBody>
                  <a:tcPr anchor="ctr"/>
                </a:tc>
                <a:tc>
                  <a:txBody>
                    <a:bodyPr/>
                    <a:lstStyle/>
                    <a:p>
                      <a:pPr algn="ctr"/>
                      <a:endParaRPr lang="en-GB" sz="1000" dirty="0">
                        <a:latin typeface="Hind" panose="02000000000000000000" pitchFamily="2" charset="77"/>
                        <a:cs typeface="Hind" panose="02000000000000000000" pitchFamily="2" charset="77"/>
                      </a:endParaRPr>
                    </a:p>
                  </a:txBody>
                  <a:tcPr anchor="ctr"/>
                </a:tc>
                <a:tc>
                  <a:txBody>
                    <a:bodyPr/>
                    <a:lstStyle/>
                    <a:p>
                      <a:pPr algn="ct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endParaRPr lang="en-GB" sz="1000" dirty="0">
                        <a:latin typeface="Hind" panose="02000000000000000000" pitchFamily="2" charset="77"/>
                        <a:cs typeface="Hind" panose="02000000000000000000" pitchFamily="2" charset="77"/>
                      </a:endParaRPr>
                    </a:p>
                  </a:txBody>
                  <a:tcPr anchor="ctr"/>
                </a:tc>
                <a:tc>
                  <a:txBody>
                    <a:bodyPr/>
                    <a:lstStyle/>
                    <a:p>
                      <a:pPr algn="ct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endParaRPr lang="en-GB" sz="1000" dirty="0">
                        <a:latin typeface="Hind" panose="02000000000000000000" pitchFamily="2" charset="77"/>
                        <a:cs typeface="Hind" panose="02000000000000000000" pitchFamily="2" charset="77"/>
                      </a:endParaRPr>
                    </a:p>
                  </a:txBody>
                  <a:tcPr anchor="ctr"/>
                </a:tc>
                <a:tc>
                  <a:txBody>
                    <a:bodyPr/>
                    <a:lstStyle/>
                    <a:p>
                      <a:pPr algn="ctr"/>
                      <a:endParaRPr lang="en-GB" sz="1000" dirty="0">
                        <a:solidFill>
                          <a:schemeClr val="tx1"/>
                        </a:solidFill>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1961719806"/>
                  </a:ext>
                </a:extLst>
              </a:tr>
            </a:tbl>
          </a:graphicData>
        </a:graphic>
      </p:graphicFrame>
      <p:sp>
        <p:nvSpPr>
          <p:cNvPr id="22" name="Rechteck 21">
            <a:extLst>
              <a:ext uri="{FF2B5EF4-FFF2-40B4-BE49-F238E27FC236}">
                <a16:creationId xmlns:a16="http://schemas.microsoft.com/office/drawing/2014/main" id="{C2966598-CAB2-4F84-8F97-AE29103ED9A5}"/>
              </a:ext>
            </a:extLst>
          </p:cNvPr>
          <p:cNvSpPr/>
          <p:nvPr/>
        </p:nvSpPr>
        <p:spPr>
          <a:xfrm>
            <a:off x="4747395" y="1177490"/>
            <a:ext cx="6564640" cy="784830"/>
          </a:xfrm>
          <a:prstGeom prst="rect">
            <a:avLst/>
          </a:prstGeom>
        </p:spPr>
        <p:txBody>
          <a:bodyPr wrap="square">
            <a:spAutoFit/>
          </a:bodyPr>
          <a:lstStyle/>
          <a:p>
            <a:r>
              <a:rPr lang="de-DE" sz="1200" b="1" dirty="0">
                <a:solidFill>
                  <a:srgbClr val="004785"/>
                </a:solidFill>
                <a:latin typeface="Hind" panose="02000000000000000000" pitchFamily="2" charset="77"/>
                <a:cs typeface="Hind" panose="02000000000000000000" pitchFamily="2" charset="77"/>
              </a:rPr>
              <a:t>Obst und Gemüseverzehr</a:t>
            </a:r>
          </a:p>
          <a:p>
            <a:r>
              <a:rPr lang="de-DE" sz="1050" i="1" dirty="0">
                <a:solidFill>
                  <a:srgbClr val="004785"/>
                </a:solidFill>
                <a:latin typeface="Hind" panose="02000000000000000000" pitchFamily="2" charset="77"/>
                <a:cs typeface="Hind" panose="02000000000000000000" pitchFamily="2" charset="77"/>
              </a:rPr>
              <a:t>Als optimal gelten mindestens fünf Portionen Obst, Gemüse und Salat pro Tag (zwei Portionen Obst, drei Portionen Gemüse und/oder Salat)</a:t>
            </a:r>
            <a:endParaRPr lang="en-GB" sz="1050" i="1" dirty="0">
              <a:solidFill>
                <a:srgbClr val="004785"/>
              </a:solidFill>
              <a:latin typeface="Hind" panose="02000000000000000000" pitchFamily="2" charset="77"/>
              <a:cs typeface="Hind" panose="02000000000000000000" pitchFamily="2" charset="77"/>
            </a:endParaRPr>
          </a:p>
          <a:p>
            <a:endParaRPr lang="en-GB" sz="1200" b="1" dirty="0">
              <a:solidFill>
                <a:srgbClr val="004785"/>
              </a:solidFill>
              <a:latin typeface="Hind" panose="02000000000000000000" pitchFamily="2" charset="77"/>
              <a:cs typeface="Hind" panose="02000000000000000000" pitchFamily="2" charset="77"/>
            </a:endParaRPr>
          </a:p>
        </p:txBody>
      </p:sp>
      <p:graphicFrame>
        <p:nvGraphicFramePr>
          <p:cNvPr id="27" name="Tabelle 26">
            <a:extLst>
              <a:ext uri="{FF2B5EF4-FFF2-40B4-BE49-F238E27FC236}">
                <a16:creationId xmlns:a16="http://schemas.microsoft.com/office/drawing/2014/main" id="{A8356E2C-EFD6-4C41-9348-D8EBE744A62B}"/>
              </a:ext>
            </a:extLst>
          </p:cNvPr>
          <p:cNvGraphicFramePr>
            <a:graphicFrameLocks noGrp="1"/>
          </p:cNvGraphicFramePr>
          <p:nvPr>
            <p:extLst>
              <p:ext uri="{D42A27DB-BD31-4B8C-83A1-F6EECF244321}">
                <p14:modId xmlns:p14="http://schemas.microsoft.com/office/powerpoint/2010/main" val="202859010"/>
              </p:ext>
            </p:extLst>
          </p:nvPr>
        </p:nvGraphicFramePr>
        <p:xfrm>
          <a:off x="4747395" y="4271628"/>
          <a:ext cx="6293971" cy="1188720"/>
        </p:xfrm>
        <a:graphic>
          <a:graphicData uri="http://schemas.openxmlformats.org/drawingml/2006/table">
            <a:tbl>
              <a:tblPr firstRow="1" bandRow="1">
                <a:tableStyleId>{00A15C55-8517-42AA-B614-E9B94910E393}</a:tableStyleId>
              </a:tblPr>
              <a:tblGrid>
                <a:gridCol w="1802308">
                  <a:extLst>
                    <a:ext uri="{9D8B030D-6E8A-4147-A177-3AD203B41FA5}">
                      <a16:colId xmlns:a16="http://schemas.microsoft.com/office/drawing/2014/main" val="3439606335"/>
                    </a:ext>
                  </a:extLst>
                </a:gridCol>
                <a:gridCol w="827194">
                  <a:extLst>
                    <a:ext uri="{9D8B030D-6E8A-4147-A177-3AD203B41FA5}">
                      <a16:colId xmlns:a16="http://schemas.microsoft.com/office/drawing/2014/main" val="4277437791"/>
                    </a:ext>
                  </a:extLst>
                </a:gridCol>
                <a:gridCol w="802378">
                  <a:extLst>
                    <a:ext uri="{9D8B030D-6E8A-4147-A177-3AD203B41FA5}">
                      <a16:colId xmlns:a16="http://schemas.microsoft.com/office/drawing/2014/main" val="3094233635"/>
                    </a:ext>
                  </a:extLst>
                </a:gridCol>
                <a:gridCol w="719659">
                  <a:extLst>
                    <a:ext uri="{9D8B030D-6E8A-4147-A177-3AD203B41FA5}">
                      <a16:colId xmlns:a16="http://schemas.microsoft.com/office/drawing/2014/main" val="840812293"/>
                    </a:ext>
                  </a:extLst>
                </a:gridCol>
                <a:gridCol w="719533">
                  <a:extLst>
                    <a:ext uri="{9D8B030D-6E8A-4147-A177-3AD203B41FA5}">
                      <a16:colId xmlns:a16="http://schemas.microsoft.com/office/drawing/2014/main" val="801715174"/>
                    </a:ext>
                  </a:extLst>
                </a:gridCol>
                <a:gridCol w="703240">
                  <a:extLst>
                    <a:ext uri="{9D8B030D-6E8A-4147-A177-3AD203B41FA5}">
                      <a16:colId xmlns:a16="http://schemas.microsoft.com/office/drawing/2014/main" val="3367927588"/>
                    </a:ext>
                  </a:extLst>
                </a:gridCol>
                <a:gridCol w="719659">
                  <a:extLst>
                    <a:ext uri="{9D8B030D-6E8A-4147-A177-3AD203B41FA5}">
                      <a16:colId xmlns:a16="http://schemas.microsoft.com/office/drawing/2014/main" val="3176430833"/>
                    </a:ext>
                  </a:extLst>
                </a:gridCol>
              </a:tblGrid>
              <a:tr h="219253">
                <a:tc>
                  <a:txBody>
                    <a:bodyPr/>
                    <a:lstStyle/>
                    <a:p>
                      <a:endParaRPr lang="en-GB" sz="1200" dirty="0">
                        <a:latin typeface="Hind" panose="02000000000000000000" pitchFamily="2" charset="77"/>
                        <a:cs typeface="Hind" panose="02000000000000000000" pitchFamily="2" charset="77"/>
                      </a:endParaRPr>
                    </a:p>
                  </a:txBody>
                  <a:tcPr anchor="ctr"/>
                </a:tc>
                <a:tc gridSpan="2">
                  <a:txBody>
                    <a:bodyPr/>
                    <a:lstStyle/>
                    <a:p>
                      <a:pPr algn="ctr"/>
                      <a:r>
                        <a:rPr lang="de-DE" sz="1200" dirty="0">
                          <a:solidFill>
                            <a:srgbClr val="004785"/>
                          </a:solidFill>
                          <a:latin typeface="Hind" panose="02000000000000000000" pitchFamily="2" charset="77"/>
                          <a:cs typeface="Hind" panose="02000000000000000000" pitchFamily="2" charset="77"/>
                        </a:rPr>
                        <a:t>Weiblich</a:t>
                      </a:r>
                      <a:endParaRPr lang="en-GB" sz="12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200" dirty="0">
                          <a:solidFill>
                            <a:srgbClr val="004785"/>
                          </a:solidFill>
                          <a:latin typeface="Hind" panose="02000000000000000000" pitchFamily="2" charset="77"/>
                          <a:cs typeface="Hind" panose="02000000000000000000" pitchFamily="2" charset="77"/>
                        </a:rPr>
                        <a:t>Männlich</a:t>
                      </a:r>
                      <a:endParaRPr lang="en-GB" sz="12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200" dirty="0">
                          <a:solidFill>
                            <a:srgbClr val="004785"/>
                          </a:solidFill>
                          <a:latin typeface="Hind" panose="02000000000000000000" pitchFamily="2" charset="77"/>
                          <a:cs typeface="Hind" panose="02000000000000000000" pitchFamily="2" charset="77"/>
                        </a:rPr>
                        <a:t>Gesamt</a:t>
                      </a:r>
                      <a:endParaRPr lang="en-GB" sz="12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219253">
                <a:tc>
                  <a:txBody>
                    <a:bodyPr/>
                    <a:lstStyle/>
                    <a:p>
                      <a:endParaRPr lang="en-GB" sz="1200" dirty="0">
                        <a:latin typeface="Hind" panose="02000000000000000000" pitchFamily="2" charset="77"/>
                        <a:cs typeface="Hind" panose="02000000000000000000" pitchFamily="2" charset="77"/>
                      </a:endParaRPr>
                    </a:p>
                  </a:txBody>
                  <a:tcPr anchor="ctr"/>
                </a:tc>
                <a:tc>
                  <a:txBody>
                    <a:bodyPr/>
                    <a:lstStyle/>
                    <a:p>
                      <a:pPr algn="ctr"/>
                      <a:r>
                        <a:rPr lang="de-DE" sz="1100" dirty="0">
                          <a:latin typeface="Hind" panose="02000000000000000000" pitchFamily="2" charset="77"/>
                          <a:cs typeface="Hind" panose="02000000000000000000" pitchFamily="2" charset="77"/>
                        </a:rPr>
                        <a:t>M</a:t>
                      </a:r>
                      <a:endParaRPr lang="en-GB" sz="1100" i="1" dirty="0">
                        <a:latin typeface="Hind" panose="02000000000000000000" pitchFamily="2" charset="77"/>
                        <a:cs typeface="Hind" panose="02000000000000000000" pitchFamily="2" charset="77"/>
                      </a:endParaRPr>
                    </a:p>
                  </a:txBody>
                  <a:tcPr anchor="ctr"/>
                </a:tc>
                <a:tc>
                  <a:txBody>
                    <a:bodyPr/>
                    <a:lstStyle/>
                    <a:p>
                      <a:pPr algn="ctr"/>
                      <a:r>
                        <a:rPr lang="de-DE" sz="1100" dirty="0">
                          <a:latin typeface="Hind" panose="02000000000000000000" pitchFamily="2" charset="77"/>
                          <a:cs typeface="Hind" panose="02000000000000000000" pitchFamily="2" charset="77"/>
                        </a:rPr>
                        <a:t>SD</a:t>
                      </a:r>
                      <a:endParaRPr lang="en-GB" sz="1100" i="1" dirty="0">
                        <a:latin typeface="Hind" panose="02000000000000000000" pitchFamily="2" charset="77"/>
                        <a:cs typeface="Hind" panose="02000000000000000000" pitchFamily="2" charset="77"/>
                      </a:endParaRPr>
                    </a:p>
                  </a:txBody>
                  <a:tcPr anchor="ctr"/>
                </a:tc>
                <a:tc>
                  <a:txBody>
                    <a:bodyPr/>
                    <a:lstStyle/>
                    <a:p>
                      <a:pPr algn="ctr"/>
                      <a:r>
                        <a:rPr lang="de-DE" sz="1100" dirty="0">
                          <a:latin typeface="Hind" panose="02000000000000000000" pitchFamily="2" charset="77"/>
                          <a:cs typeface="Hind" panose="02000000000000000000" pitchFamily="2" charset="77"/>
                        </a:rPr>
                        <a:t>M</a:t>
                      </a:r>
                      <a:endParaRPr lang="en-GB" sz="1100" i="1" dirty="0">
                        <a:latin typeface="Hind" panose="02000000000000000000" pitchFamily="2" charset="77"/>
                        <a:cs typeface="Hind" panose="02000000000000000000" pitchFamily="2" charset="77"/>
                      </a:endParaRPr>
                    </a:p>
                  </a:txBody>
                  <a:tcPr anchor="ctr"/>
                </a:tc>
                <a:tc>
                  <a:txBody>
                    <a:bodyPr/>
                    <a:lstStyle/>
                    <a:p>
                      <a:pPr algn="ctr"/>
                      <a:r>
                        <a:rPr lang="de-DE" sz="1100" dirty="0">
                          <a:latin typeface="Hind" panose="02000000000000000000" pitchFamily="2" charset="77"/>
                          <a:cs typeface="Hind" panose="02000000000000000000" pitchFamily="2" charset="77"/>
                        </a:rPr>
                        <a:t>SD</a:t>
                      </a:r>
                      <a:endParaRPr lang="en-GB" sz="1100" i="1" dirty="0">
                        <a:latin typeface="Hind" panose="02000000000000000000" pitchFamily="2" charset="77"/>
                        <a:cs typeface="Hind" panose="02000000000000000000" pitchFamily="2" charset="77"/>
                      </a:endParaRPr>
                    </a:p>
                  </a:txBody>
                  <a:tcPr anchor="ctr"/>
                </a:tc>
                <a:tc>
                  <a:txBody>
                    <a:bodyPr/>
                    <a:lstStyle/>
                    <a:p>
                      <a:pPr algn="ctr"/>
                      <a:r>
                        <a:rPr lang="de-DE" sz="1100" dirty="0">
                          <a:latin typeface="Hind" panose="02000000000000000000" pitchFamily="2" charset="77"/>
                          <a:cs typeface="Hind" panose="02000000000000000000" pitchFamily="2" charset="77"/>
                        </a:rPr>
                        <a:t>M</a:t>
                      </a:r>
                      <a:endParaRPr lang="en-GB" sz="1100" i="1" dirty="0">
                        <a:latin typeface="Hind" panose="02000000000000000000" pitchFamily="2" charset="77"/>
                        <a:cs typeface="Hind" panose="02000000000000000000" pitchFamily="2" charset="77"/>
                      </a:endParaRPr>
                    </a:p>
                  </a:txBody>
                  <a:tcPr anchor="ctr"/>
                </a:tc>
                <a:tc>
                  <a:txBody>
                    <a:bodyPr/>
                    <a:lstStyle/>
                    <a:p>
                      <a:pPr algn="ctr"/>
                      <a:r>
                        <a:rPr lang="de-DE" sz="1100" dirty="0">
                          <a:latin typeface="Hind" panose="02000000000000000000" pitchFamily="2" charset="77"/>
                          <a:cs typeface="Hind" panose="02000000000000000000" pitchFamily="2" charset="77"/>
                        </a:rPr>
                        <a:t>SD</a:t>
                      </a:r>
                      <a:endParaRPr lang="en-GB" sz="1100" i="1"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556801898"/>
                  </a:ext>
                </a:extLst>
              </a:tr>
              <a:tr h="0">
                <a:tc>
                  <a:txBody>
                    <a:bodyPr/>
                    <a:lstStyle/>
                    <a:p>
                      <a:pPr algn="r"/>
                      <a:r>
                        <a:rPr lang="de-DE" sz="1200" b="1" dirty="0">
                          <a:latin typeface="Hind" panose="02000000000000000000" pitchFamily="2" charset="77"/>
                          <a:cs typeface="Hind" panose="02000000000000000000" pitchFamily="2" charset="77"/>
                        </a:rPr>
                        <a:t>Portionen Obst, Gemüse &amp; Salat pro Tag</a:t>
                      </a:r>
                      <a:endParaRPr lang="en-GB" sz="1200" b="1" dirty="0">
                        <a:latin typeface="Hind" panose="02000000000000000000" pitchFamily="2" charset="77"/>
                        <a:cs typeface="Hind" panose="02000000000000000000" pitchFamily="2" charset="77"/>
                      </a:endParaRPr>
                    </a:p>
                  </a:txBody>
                  <a:tcPr anchor="ctr"/>
                </a:tc>
                <a:tc>
                  <a:txBody>
                    <a:bodyPr/>
                    <a:lstStyle/>
                    <a:p>
                      <a:pPr algn="ctr"/>
                      <a:r>
                        <a:rPr lang="de-DE" sz="1200" dirty="0">
                          <a:latin typeface="Hind" panose="02000000000000000000" pitchFamily="2" charset="77"/>
                          <a:cs typeface="Hind" panose="02000000000000000000" pitchFamily="2" charset="77"/>
                        </a:rPr>
                        <a:t>2,86</a:t>
                      </a:r>
                      <a:endParaRPr lang="en-GB" sz="1200" dirty="0">
                        <a:latin typeface="Hind" panose="02000000000000000000" pitchFamily="2" charset="77"/>
                        <a:cs typeface="Hind" panose="02000000000000000000" pitchFamily="2" charset="77"/>
                      </a:endParaRPr>
                    </a:p>
                  </a:txBody>
                  <a:tcPr anchor="ctr"/>
                </a:tc>
                <a:tc>
                  <a:txBody>
                    <a:bodyPr/>
                    <a:lstStyle/>
                    <a:p>
                      <a:pPr algn="ctr"/>
                      <a:r>
                        <a:rPr lang="de-DE" sz="1200" dirty="0">
                          <a:solidFill>
                            <a:schemeClr val="tx1"/>
                          </a:solidFill>
                          <a:latin typeface="Hind" panose="02000000000000000000" pitchFamily="2" charset="77"/>
                          <a:cs typeface="Hind" panose="02000000000000000000" pitchFamily="2" charset="77"/>
                        </a:rPr>
                        <a:t>1,70</a:t>
                      </a:r>
                      <a:endParaRPr lang="en-GB" sz="12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200" dirty="0">
                          <a:latin typeface="Hind" panose="02000000000000000000" pitchFamily="2" charset="77"/>
                          <a:cs typeface="Hind" panose="02000000000000000000" pitchFamily="2" charset="77"/>
                        </a:rPr>
                        <a:t>2,31</a:t>
                      </a:r>
                      <a:endParaRPr lang="en-GB" sz="1200" dirty="0">
                        <a:latin typeface="Hind" panose="02000000000000000000" pitchFamily="2" charset="77"/>
                        <a:cs typeface="Hind" panose="02000000000000000000" pitchFamily="2" charset="77"/>
                      </a:endParaRPr>
                    </a:p>
                  </a:txBody>
                  <a:tcPr anchor="ctr"/>
                </a:tc>
                <a:tc>
                  <a:txBody>
                    <a:bodyPr/>
                    <a:lstStyle/>
                    <a:p>
                      <a:pPr algn="ctr"/>
                      <a:r>
                        <a:rPr lang="de-DE" sz="1200" dirty="0">
                          <a:solidFill>
                            <a:schemeClr val="tx1"/>
                          </a:solidFill>
                          <a:latin typeface="Hind" panose="02000000000000000000" pitchFamily="2" charset="77"/>
                          <a:cs typeface="Hind" panose="02000000000000000000" pitchFamily="2" charset="77"/>
                        </a:rPr>
                        <a:t>1,51</a:t>
                      </a:r>
                    </a:p>
                  </a:txBody>
                  <a:tcPr anchor="ctr"/>
                </a:tc>
                <a:tc>
                  <a:txBody>
                    <a:bodyPr/>
                    <a:lstStyle/>
                    <a:p>
                      <a:pPr algn="ctr"/>
                      <a:r>
                        <a:rPr lang="de-DE" sz="1200" dirty="0">
                          <a:solidFill>
                            <a:schemeClr val="tx1"/>
                          </a:solidFill>
                          <a:latin typeface="Hind" panose="02000000000000000000" pitchFamily="2" charset="77"/>
                          <a:cs typeface="Hind" panose="02000000000000000000" pitchFamily="2" charset="77"/>
                        </a:rPr>
                        <a:t>2,75</a:t>
                      </a:r>
                      <a:endParaRPr lang="en-GB" sz="12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200" dirty="0">
                          <a:solidFill>
                            <a:schemeClr val="tx1"/>
                          </a:solidFill>
                          <a:latin typeface="Hind" panose="02000000000000000000" pitchFamily="2" charset="77"/>
                          <a:cs typeface="Hind" panose="02000000000000000000" pitchFamily="2" charset="77"/>
                        </a:rPr>
                        <a:t>1,68</a:t>
                      </a:r>
                      <a:endParaRPr lang="en-GB" sz="1200" dirty="0">
                        <a:solidFill>
                          <a:schemeClr val="tx1"/>
                        </a:solidFill>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1961719806"/>
                  </a:ext>
                </a:extLst>
              </a:tr>
            </a:tbl>
          </a:graphicData>
        </a:graphic>
      </p:graphicFrame>
      <p:sp>
        <p:nvSpPr>
          <p:cNvPr id="32" name="Rechteck 31">
            <a:extLst>
              <a:ext uri="{FF2B5EF4-FFF2-40B4-BE49-F238E27FC236}">
                <a16:creationId xmlns:a16="http://schemas.microsoft.com/office/drawing/2014/main" id="{BF96A5FE-12E7-42F3-8C4C-12B27AC6CB09}"/>
              </a:ext>
            </a:extLst>
          </p:cNvPr>
          <p:cNvSpPr/>
          <p:nvPr/>
        </p:nvSpPr>
        <p:spPr>
          <a:xfrm>
            <a:off x="4653990" y="5548666"/>
            <a:ext cx="6504729" cy="338554"/>
          </a:xfrm>
          <a:prstGeom prst="rect">
            <a:avLst/>
          </a:prstGeom>
        </p:spPr>
        <p:txBody>
          <a:bodyPr wrap="square">
            <a:spAutoFit/>
          </a:bodyPr>
          <a:lstStyle/>
          <a:p>
            <a:r>
              <a:rPr lang="de-DE" sz="800" i="1" dirty="0">
                <a:latin typeface="Hind" panose="02000000000000000000" pitchFamily="2" charset="77"/>
                <a:cs typeface="Hind" panose="02000000000000000000" pitchFamily="2" charset="77"/>
              </a:rPr>
              <a:t>Anteil des Verzehrs von Obst, Gemüse und Salat in der Gesamtstichprobe. Der Geschlechtsunterschied im Verzehr von Obst und Gemüse ist signifikant: Frauen weisen einen signifikant höheren Verzehr auf als Männer (p &lt; .01).</a:t>
            </a:r>
            <a:endParaRPr lang="en-GB" sz="800" i="1" dirty="0">
              <a:latin typeface="Hind" panose="02000000000000000000" pitchFamily="2" charset="77"/>
              <a:cs typeface="Hind" panose="02000000000000000000" pitchFamily="2" charset="77"/>
            </a:endParaRPr>
          </a:p>
        </p:txBody>
      </p:sp>
      <p:sp>
        <p:nvSpPr>
          <p:cNvPr id="7" name="Textfeld 6">
            <a:extLst>
              <a:ext uri="{FF2B5EF4-FFF2-40B4-BE49-F238E27FC236}">
                <a16:creationId xmlns:a16="http://schemas.microsoft.com/office/drawing/2014/main" id="{5B86F0F9-3F5B-09E6-E8BA-8ADE2B1094DE}"/>
              </a:ext>
            </a:extLst>
          </p:cNvPr>
          <p:cNvSpPr txBox="1"/>
          <p:nvPr/>
        </p:nvSpPr>
        <p:spPr>
          <a:xfrm>
            <a:off x="355624" y="1788759"/>
            <a:ext cx="2139098" cy="369332"/>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Obst &amp; Gemüse</a:t>
            </a:r>
            <a:endParaRPr lang="en-GB" sz="1800" b="1" dirty="0">
              <a:solidFill>
                <a:srgbClr val="FEA121"/>
              </a:solidFill>
              <a:latin typeface="Hind" panose="02000000000000000000" pitchFamily="2" charset="77"/>
              <a:cs typeface="Hind" panose="02000000000000000000" pitchFamily="2" charset="77"/>
            </a:endParaRPr>
          </a:p>
        </p:txBody>
      </p:sp>
      <p:sp>
        <p:nvSpPr>
          <p:cNvPr id="8" name="Rechteck: abgerundete Ecken 4">
            <a:extLst>
              <a:ext uri="{FF2B5EF4-FFF2-40B4-BE49-F238E27FC236}">
                <a16:creationId xmlns:a16="http://schemas.microsoft.com/office/drawing/2014/main" id="{9FC81E33-E237-D53B-4EA1-F22715880D38}"/>
              </a:ext>
            </a:extLst>
          </p:cNvPr>
          <p:cNvSpPr>
            <a:spLocks/>
          </p:cNvSpPr>
          <p:nvPr/>
        </p:nvSpPr>
        <p:spPr>
          <a:xfrm>
            <a:off x="214537" y="3385623"/>
            <a:ext cx="3550675" cy="2541378"/>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R="2800">
              <a:spcBef>
                <a:spcPts val="600"/>
              </a:spcBef>
            </a:pPr>
            <a:r>
              <a:rPr lang="de-DE" sz="1600" b="1" i="0" u="none" strike="noStrike" baseline="0" dirty="0">
                <a:solidFill>
                  <a:srgbClr val="014685"/>
                </a:solidFill>
                <a:latin typeface="Hind" panose="02000000000000000000" pitchFamily="2" charset="0"/>
              </a:rPr>
              <a:t>Befund</a:t>
            </a:r>
            <a:endParaRPr lang="de-DE" sz="1600" b="0" i="0" u="none" strike="noStrike" baseline="0" dirty="0">
              <a:solidFill>
                <a:srgbClr val="014685"/>
              </a:solidFill>
              <a:latin typeface="Hind" panose="02000000000000000000" pitchFamily="2" charset="0"/>
            </a:endParaRP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Eine Portion entspricht einer „Handvoll“ </a:t>
            </a: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Ca. 65% der BIG-Versicherten verzehren </a:t>
            </a:r>
            <a:r>
              <a:rPr lang="de-DE" sz="1200" b="1" dirty="0">
                <a:solidFill>
                  <a:schemeClr val="tx1"/>
                </a:solidFill>
                <a:latin typeface="Hind" panose="02000000000000000000" pitchFamily="2" charset="77"/>
                <a:cs typeface="Hind" panose="02000000000000000000" pitchFamily="2" charset="77"/>
              </a:rPr>
              <a:t>weniger als 3 Portionen</a:t>
            </a:r>
            <a:r>
              <a:rPr lang="de-DE" sz="1200" dirty="0">
                <a:solidFill>
                  <a:schemeClr val="tx1"/>
                </a:solidFill>
                <a:latin typeface="Hind" panose="02000000000000000000" pitchFamily="2" charset="77"/>
                <a:cs typeface="Hind" panose="02000000000000000000" pitchFamily="2" charset="77"/>
              </a:rPr>
              <a:t> an Obst, Gemüse und Salat pro Tag. </a:t>
            </a: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Der Verzehr von Ost, Gemüse und Salat pro Tag entspricht in etwa der deutschen Bevölkerung (Frauen: 3,1 &amp; Männer: 2,4)</a:t>
            </a:r>
          </a:p>
        </p:txBody>
      </p:sp>
      <p:sp>
        <p:nvSpPr>
          <p:cNvPr id="25" name="Rechteck 24">
            <a:extLst>
              <a:ext uri="{FF2B5EF4-FFF2-40B4-BE49-F238E27FC236}">
                <a16:creationId xmlns:a16="http://schemas.microsoft.com/office/drawing/2014/main" id="{59E58E01-42FC-499E-BE69-9084BCCD4D39}"/>
              </a:ext>
            </a:extLst>
          </p:cNvPr>
          <p:cNvSpPr/>
          <p:nvPr/>
        </p:nvSpPr>
        <p:spPr>
          <a:xfrm>
            <a:off x="2324397" y="6228138"/>
            <a:ext cx="1234633" cy="246221"/>
          </a:xfrm>
          <a:prstGeom prst="rect">
            <a:avLst/>
          </a:prstGeom>
        </p:spPr>
        <p:txBody>
          <a:bodyPr wrap="none">
            <a:spAutoFit/>
          </a:bodyPr>
          <a:lstStyle/>
          <a:p>
            <a:r>
              <a:rPr lang="de-DE" sz="1000" dirty="0" err="1">
                <a:solidFill>
                  <a:schemeClr val="bg1">
                    <a:lumMod val="50000"/>
                  </a:schemeClr>
                </a:solidFill>
                <a:latin typeface="Hind" panose="02000000000000000000" pitchFamily="2" charset="77"/>
                <a:cs typeface="Hind" panose="02000000000000000000" pitchFamily="2" charset="77"/>
              </a:rPr>
              <a:t>Mensink</a:t>
            </a:r>
            <a:r>
              <a:rPr lang="de-DE" sz="1000" dirty="0">
                <a:solidFill>
                  <a:schemeClr val="bg1">
                    <a:lumMod val="50000"/>
                  </a:schemeClr>
                </a:solidFill>
                <a:latin typeface="Hind" panose="02000000000000000000" pitchFamily="2" charset="77"/>
                <a:cs typeface="Hind" panose="02000000000000000000" pitchFamily="2" charset="77"/>
              </a:rPr>
              <a:t> et al., 2013</a:t>
            </a:r>
          </a:p>
        </p:txBody>
      </p:sp>
    </p:spTree>
    <p:extLst>
      <p:ext uri="{BB962C8B-B14F-4D97-AF65-F5344CB8AC3E}">
        <p14:creationId xmlns:p14="http://schemas.microsoft.com/office/powerpoint/2010/main" val="100622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2D3D87A-B89D-BEAD-D7CA-15DDD7F11364}"/>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fik 2">
            <a:extLst>
              <a:ext uri="{FF2B5EF4-FFF2-40B4-BE49-F238E27FC236}">
                <a16:creationId xmlns:a16="http://schemas.microsoft.com/office/drawing/2014/main" id="{6FEC6232-2201-4EB9-B671-A73629E1AE7C}"/>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8607" y="0"/>
            <a:ext cx="3996965" cy="6858000"/>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graphicFrame>
        <p:nvGraphicFramePr>
          <p:cNvPr id="25" name="Diagramm 24">
            <a:extLst>
              <a:ext uri="{FF2B5EF4-FFF2-40B4-BE49-F238E27FC236}">
                <a16:creationId xmlns:a16="http://schemas.microsoft.com/office/drawing/2014/main" id="{ECEF96E4-80BE-4CEA-A425-168D7539111F}"/>
              </a:ext>
            </a:extLst>
          </p:cNvPr>
          <p:cNvGraphicFramePr/>
          <p:nvPr>
            <p:extLst>
              <p:ext uri="{D42A27DB-BD31-4B8C-83A1-F6EECF244321}">
                <p14:modId xmlns:p14="http://schemas.microsoft.com/office/powerpoint/2010/main" val="748420016"/>
              </p:ext>
            </p:extLst>
          </p:nvPr>
        </p:nvGraphicFramePr>
        <p:xfrm>
          <a:off x="4701064" y="1263516"/>
          <a:ext cx="6710794" cy="4884483"/>
        </p:xfrm>
        <a:graphic>
          <a:graphicData uri="http://schemas.openxmlformats.org/drawingml/2006/chart">
            <c:chart xmlns:c="http://schemas.openxmlformats.org/drawingml/2006/chart" xmlns:r="http://schemas.openxmlformats.org/officeDocument/2006/relationships" r:id="rId4"/>
          </a:graphicData>
        </a:graphic>
      </p:graphicFrame>
      <p:sp>
        <p:nvSpPr>
          <p:cNvPr id="6" name="Rechteck 5">
            <a:extLst>
              <a:ext uri="{FF2B5EF4-FFF2-40B4-BE49-F238E27FC236}">
                <a16:creationId xmlns:a16="http://schemas.microsoft.com/office/drawing/2014/main" id="{883D3449-B7BF-FB77-7958-07BB75E1CDDF}"/>
              </a:ext>
            </a:extLst>
          </p:cNvPr>
          <p:cNvSpPr/>
          <p:nvPr/>
        </p:nvSpPr>
        <p:spPr>
          <a:xfrm>
            <a:off x="221286" y="1371978"/>
            <a:ext cx="3537177" cy="47705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Gesundheitsverhalten</a:t>
            </a:r>
            <a:endParaRPr lang="en-GB" sz="2500" b="1" dirty="0">
              <a:solidFill>
                <a:srgbClr val="004785"/>
              </a:solidFill>
              <a:latin typeface="Hind" panose="02000000000000000000" pitchFamily="2" charset="77"/>
              <a:cs typeface="Hind" panose="02000000000000000000" pitchFamily="2" charset="77"/>
            </a:endParaRPr>
          </a:p>
        </p:txBody>
      </p:sp>
      <p:sp>
        <p:nvSpPr>
          <p:cNvPr id="7" name="Textfeld 6">
            <a:extLst>
              <a:ext uri="{FF2B5EF4-FFF2-40B4-BE49-F238E27FC236}">
                <a16:creationId xmlns:a16="http://schemas.microsoft.com/office/drawing/2014/main" id="{8B0124AC-CD1A-9E9C-318B-D72896FF6CC7}"/>
              </a:ext>
            </a:extLst>
          </p:cNvPr>
          <p:cNvSpPr txBox="1"/>
          <p:nvPr/>
        </p:nvSpPr>
        <p:spPr>
          <a:xfrm>
            <a:off x="221286" y="1810791"/>
            <a:ext cx="2139098" cy="369332"/>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Obst &amp; Gemüse</a:t>
            </a:r>
            <a:endParaRPr lang="en-GB" sz="1800" b="1" dirty="0">
              <a:solidFill>
                <a:srgbClr val="FEA121"/>
              </a:solidFill>
              <a:latin typeface="Hind" panose="02000000000000000000" pitchFamily="2" charset="77"/>
              <a:cs typeface="Hind" panose="02000000000000000000" pitchFamily="2" charset="77"/>
            </a:endParaRPr>
          </a:p>
        </p:txBody>
      </p:sp>
      <p:sp>
        <p:nvSpPr>
          <p:cNvPr id="10" name="Rechteck: abgerundete Ecken 4">
            <a:extLst>
              <a:ext uri="{FF2B5EF4-FFF2-40B4-BE49-F238E27FC236}">
                <a16:creationId xmlns:a16="http://schemas.microsoft.com/office/drawing/2014/main" id="{CF646EA9-ABE6-136D-9A9B-9E93DA25D77A}"/>
              </a:ext>
            </a:extLst>
          </p:cNvPr>
          <p:cNvSpPr>
            <a:spLocks/>
          </p:cNvSpPr>
          <p:nvPr/>
        </p:nvSpPr>
        <p:spPr>
          <a:xfrm>
            <a:off x="254298" y="3251342"/>
            <a:ext cx="3550675" cy="2837129"/>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R="2800">
              <a:spcBef>
                <a:spcPts val="600"/>
              </a:spcBef>
            </a:pPr>
            <a:r>
              <a:rPr lang="de-DE" sz="1600" b="1" i="0" u="none" strike="noStrike" baseline="0" dirty="0">
                <a:solidFill>
                  <a:srgbClr val="014685"/>
                </a:solidFill>
                <a:latin typeface="Hind" panose="02000000000000000000" pitchFamily="2" charset="0"/>
              </a:rPr>
              <a:t>Befund</a:t>
            </a:r>
            <a:endParaRPr lang="de-DE" sz="1600" b="0" i="0" u="none" strike="noStrike" baseline="0" dirty="0">
              <a:solidFill>
                <a:srgbClr val="014685"/>
              </a:solidFill>
              <a:latin typeface="Hind" panose="02000000000000000000" pitchFamily="2" charset="0"/>
            </a:endParaRP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Eine Portion entspricht einer „Handvoll“.</a:t>
            </a: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Ca. 65% der BIG-Versicherten verzehren </a:t>
            </a:r>
            <a:r>
              <a:rPr lang="de-DE" sz="1200" b="1" dirty="0">
                <a:solidFill>
                  <a:schemeClr val="tx1"/>
                </a:solidFill>
                <a:latin typeface="Hind" panose="02000000000000000000" pitchFamily="2" charset="77"/>
                <a:cs typeface="Hind" panose="02000000000000000000" pitchFamily="2" charset="77"/>
              </a:rPr>
              <a:t>weniger als 3 Portionen</a:t>
            </a:r>
            <a:r>
              <a:rPr lang="de-DE" sz="1200" dirty="0">
                <a:solidFill>
                  <a:schemeClr val="tx1"/>
                </a:solidFill>
                <a:latin typeface="Hind" panose="02000000000000000000" pitchFamily="2" charset="77"/>
                <a:cs typeface="Hind" panose="02000000000000000000" pitchFamily="2" charset="77"/>
              </a:rPr>
              <a:t> an Obst, Gemüse und Salat pro Tag. </a:t>
            </a: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Die empfohlene Menge von fünf Portionen pro Tag erreichen 12,6% Frauen (15% deutsche Bevölkerung) und 6,3% Männer (7% deutsche Bevölkerung).</a:t>
            </a:r>
          </a:p>
        </p:txBody>
      </p:sp>
    </p:spTree>
    <p:extLst>
      <p:ext uri="{BB962C8B-B14F-4D97-AF65-F5344CB8AC3E}">
        <p14:creationId xmlns:p14="http://schemas.microsoft.com/office/powerpoint/2010/main" val="92277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C550D66-83E5-8CD6-F3BF-93C3D620DED8}"/>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fik 4">
            <a:extLst>
              <a:ext uri="{FF2B5EF4-FFF2-40B4-BE49-F238E27FC236}">
                <a16:creationId xmlns:a16="http://schemas.microsoft.com/office/drawing/2014/main" id="{F06E1B23-C9A7-4A70-A17E-EBBBCABF8675}"/>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0" y="0"/>
            <a:ext cx="3996965" cy="6858000"/>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2" name="Abgerundetes Rechteck 1">
            <a:extLst>
              <a:ext uri="{FF2B5EF4-FFF2-40B4-BE49-F238E27FC236}">
                <a16:creationId xmlns:a16="http://schemas.microsoft.com/office/drawing/2014/main" id="{3CBB1E7A-6A17-0815-E245-D39370EB7969}"/>
              </a:ext>
            </a:extLst>
          </p:cNvPr>
          <p:cNvSpPr/>
          <p:nvPr/>
        </p:nvSpPr>
        <p:spPr>
          <a:xfrm>
            <a:off x="4523362" y="1689463"/>
            <a:ext cx="7447352" cy="3666308"/>
          </a:xfrm>
          <a:prstGeom prst="roundRect">
            <a:avLst>
              <a:gd name="adj" fmla="val 5257"/>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Rechteck 37">
            <a:extLst>
              <a:ext uri="{FF2B5EF4-FFF2-40B4-BE49-F238E27FC236}">
                <a16:creationId xmlns:a16="http://schemas.microsoft.com/office/drawing/2014/main" id="{FECB018B-97FB-4DC9-B97B-C5F0A2FEF2CE}"/>
              </a:ext>
            </a:extLst>
          </p:cNvPr>
          <p:cNvSpPr/>
          <p:nvPr/>
        </p:nvSpPr>
        <p:spPr>
          <a:xfrm>
            <a:off x="4601799" y="4910842"/>
            <a:ext cx="6805193" cy="338554"/>
          </a:xfrm>
          <a:prstGeom prst="rect">
            <a:avLst/>
          </a:prstGeom>
        </p:spPr>
        <p:txBody>
          <a:bodyPr wrap="square">
            <a:spAutoFit/>
          </a:bodyPr>
          <a:lstStyle/>
          <a:p>
            <a:r>
              <a:rPr lang="de-DE" sz="800" i="1" dirty="0">
                <a:latin typeface="Hind" panose="02000000000000000000" pitchFamily="2" charset="77"/>
                <a:cs typeface="Hind" panose="02000000000000000000" pitchFamily="2" charset="77"/>
              </a:rPr>
              <a:t>Anmerkungen: N=5268; Der Geschlechterunterschied zwischen Frauen und Männern ist signifikant (p &gt;.01). . Fünf von sechs sich als divers ausgebende Personen weisen einen niedrigen bis ungenügenden Ausdauersport auf.</a:t>
            </a:r>
            <a:endParaRPr lang="en-GB" sz="800" i="1" dirty="0">
              <a:latin typeface="Hind" panose="02000000000000000000" pitchFamily="2" charset="77"/>
              <a:cs typeface="Hind" panose="02000000000000000000" pitchFamily="2" charset="77"/>
            </a:endParaRPr>
          </a:p>
        </p:txBody>
      </p:sp>
      <p:graphicFrame>
        <p:nvGraphicFramePr>
          <p:cNvPr id="40" name="Tabelle 39">
            <a:extLst>
              <a:ext uri="{FF2B5EF4-FFF2-40B4-BE49-F238E27FC236}">
                <a16:creationId xmlns:a16="http://schemas.microsoft.com/office/drawing/2014/main" id="{681CF21D-1128-4302-9361-5E59C59787B8}"/>
              </a:ext>
            </a:extLst>
          </p:cNvPr>
          <p:cNvGraphicFramePr>
            <a:graphicFrameLocks noGrp="1"/>
          </p:cNvGraphicFramePr>
          <p:nvPr>
            <p:extLst>
              <p:ext uri="{D42A27DB-BD31-4B8C-83A1-F6EECF244321}">
                <p14:modId xmlns:p14="http://schemas.microsoft.com/office/powerpoint/2010/main" val="893848519"/>
              </p:ext>
            </p:extLst>
          </p:nvPr>
        </p:nvGraphicFramePr>
        <p:xfrm>
          <a:off x="4696522" y="2267358"/>
          <a:ext cx="7088609" cy="2559644"/>
        </p:xfrm>
        <a:graphic>
          <a:graphicData uri="http://schemas.openxmlformats.org/drawingml/2006/table">
            <a:tbl>
              <a:tblPr firstRow="1" bandRow="1">
                <a:tableStyleId>{00A15C55-8517-42AA-B614-E9B94910E393}</a:tableStyleId>
              </a:tblPr>
              <a:tblGrid>
                <a:gridCol w="2029857">
                  <a:extLst>
                    <a:ext uri="{9D8B030D-6E8A-4147-A177-3AD203B41FA5}">
                      <a16:colId xmlns:a16="http://schemas.microsoft.com/office/drawing/2014/main" val="3439606335"/>
                    </a:ext>
                  </a:extLst>
                </a:gridCol>
                <a:gridCol w="931631">
                  <a:extLst>
                    <a:ext uri="{9D8B030D-6E8A-4147-A177-3AD203B41FA5}">
                      <a16:colId xmlns:a16="http://schemas.microsoft.com/office/drawing/2014/main" val="4277437791"/>
                    </a:ext>
                  </a:extLst>
                </a:gridCol>
                <a:gridCol w="903681">
                  <a:extLst>
                    <a:ext uri="{9D8B030D-6E8A-4147-A177-3AD203B41FA5}">
                      <a16:colId xmlns:a16="http://schemas.microsoft.com/office/drawing/2014/main" val="3094233635"/>
                    </a:ext>
                  </a:extLst>
                </a:gridCol>
                <a:gridCol w="810518">
                  <a:extLst>
                    <a:ext uri="{9D8B030D-6E8A-4147-A177-3AD203B41FA5}">
                      <a16:colId xmlns:a16="http://schemas.microsoft.com/office/drawing/2014/main" val="840812293"/>
                    </a:ext>
                  </a:extLst>
                </a:gridCol>
                <a:gridCol w="763937">
                  <a:extLst>
                    <a:ext uri="{9D8B030D-6E8A-4147-A177-3AD203B41FA5}">
                      <a16:colId xmlns:a16="http://schemas.microsoft.com/office/drawing/2014/main" val="801715174"/>
                    </a:ext>
                  </a:extLst>
                </a:gridCol>
                <a:gridCol w="838467">
                  <a:extLst>
                    <a:ext uri="{9D8B030D-6E8A-4147-A177-3AD203B41FA5}">
                      <a16:colId xmlns:a16="http://schemas.microsoft.com/office/drawing/2014/main" val="3367927588"/>
                    </a:ext>
                  </a:extLst>
                </a:gridCol>
                <a:gridCol w="810518">
                  <a:extLst>
                    <a:ext uri="{9D8B030D-6E8A-4147-A177-3AD203B41FA5}">
                      <a16:colId xmlns:a16="http://schemas.microsoft.com/office/drawing/2014/main" val="3176430833"/>
                    </a:ext>
                  </a:extLst>
                </a:gridCol>
              </a:tblGrid>
              <a:tr h="337576">
                <a:tc>
                  <a:txBody>
                    <a:bodyPr/>
                    <a:lstStyle/>
                    <a:p>
                      <a:pPr algn="ctr"/>
                      <a:endParaRPr lang="en-GB" sz="1000" dirty="0">
                        <a:latin typeface="Hind" panose="02000000000000000000" pitchFamily="2" charset="77"/>
                        <a:cs typeface="Hind" panose="02000000000000000000" pitchFamily="2" charset="77"/>
                      </a:endParaRPr>
                    </a:p>
                  </a:txBody>
                  <a:tcPr anchor="ctr"/>
                </a:tc>
                <a:tc gridSpan="2">
                  <a:txBody>
                    <a:bodyPr/>
                    <a:lstStyle/>
                    <a:p>
                      <a:pPr algn="ctr"/>
                      <a:r>
                        <a:rPr lang="de-DE" sz="1000" dirty="0">
                          <a:solidFill>
                            <a:srgbClr val="004785"/>
                          </a:solidFill>
                          <a:latin typeface="Hind" panose="02000000000000000000" pitchFamily="2" charset="77"/>
                          <a:cs typeface="Hind" panose="02000000000000000000" pitchFamily="2" charset="77"/>
                        </a:rPr>
                        <a:t>Weiblich</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Männlich</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Gesamt</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337576">
                <a:tc>
                  <a:txBody>
                    <a:bodyPr/>
                    <a:lstStyle/>
                    <a:p>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556801898"/>
                  </a:ext>
                </a:extLst>
              </a:tr>
              <a:tr h="32320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Ungenügender Ausdauersport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1183</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28,6</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256</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22,9</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1440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27,3</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60329169"/>
                  </a:ext>
                </a:extLst>
              </a:tr>
              <a:tr h="3375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Niedriger Ausdauersport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483</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11,7</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77</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6,9</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560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10,6</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860995115"/>
                  </a:ext>
                </a:extLst>
              </a:tr>
              <a:tr h="3375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Mittlerer Ausdauersport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482</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11,6</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114</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10,2</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596</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11,3</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469368535"/>
                  </a:ext>
                </a:extLst>
              </a:tr>
              <a:tr h="3375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Guter Ausdauersport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568</a:t>
                      </a: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13,7</a:t>
                      </a:r>
                    </a:p>
                  </a:txBody>
                  <a:tcPr anchor="ctr"/>
                </a:tc>
                <a:tc>
                  <a:txBody>
                    <a:bodyPr/>
                    <a:lstStyle/>
                    <a:p>
                      <a:pPr algn="ctr"/>
                      <a:r>
                        <a:rPr lang="en-GB" sz="1000" dirty="0">
                          <a:latin typeface="Hind" panose="02000000000000000000" pitchFamily="2" charset="77"/>
                          <a:cs typeface="Hind" panose="02000000000000000000" pitchFamily="2" charset="77"/>
                        </a:rPr>
                        <a:t>136</a:t>
                      </a: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12,2</a:t>
                      </a:r>
                    </a:p>
                  </a:txBody>
                  <a:tcPr anchor="ctr"/>
                </a:tc>
                <a:tc>
                  <a:txBody>
                    <a:bodyPr/>
                    <a:lstStyle/>
                    <a:p>
                      <a:pPr algn="ctr"/>
                      <a:r>
                        <a:rPr lang="en-GB" sz="1000" dirty="0">
                          <a:latin typeface="Hind" panose="02000000000000000000" pitchFamily="2" charset="77"/>
                          <a:cs typeface="Hind" panose="02000000000000000000" pitchFamily="2" charset="77"/>
                        </a:rPr>
                        <a:t>706</a:t>
                      </a:r>
                    </a:p>
                  </a:txBody>
                  <a:tcPr anchor="ctr"/>
                </a:tc>
                <a:tc>
                  <a:txBody>
                    <a:bodyPr/>
                    <a:lstStyle/>
                    <a:p>
                      <a:pPr algn="ctr"/>
                      <a:r>
                        <a:rPr lang="en-GB" sz="1000" dirty="0">
                          <a:latin typeface="Hind" panose="02000000000000000000" pitchFamily="2" charset="77"/>
                          <a:cs typeface="Hind" panose="02000000000000000000" pitchFamily="2" charset="77"/>
                        </a:rPr>
                        <a:t>13,4</a:t>
                      </a:r>
                    </a:p>
                  </a:txBody>
                  <a:tcPr anchor="ctr"/>
                </a:tc>
                <a:extLst>
                  <a:ext uri="{0D108BD9-81ED-4DB2-BD59-A6C34878D82A}">
                    <a16:rowId xmlns:a16="http://schemas.microsoft.com/office/drawing/2014/main" val="2981588016"/>
                  </a:ext>
                </a:extLst>
              </a:tr>
              <a:tr h="54856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Sehr guter Ausdauersport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b="0" dirty="0">
                          <a:latin typeface="Hind" panose="02000000000000000000" pitchFamily="2" charset="77"/>
                          <a:cs typeface="Hind" panose="02000000000000000000" pitchFamily="2" charset="77"/>
                        </a:rPr>
                        <a:t>1427</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34,4</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536</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47,9</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1966</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37,3</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1961719806"/>
                  </a:ext>
                </a:extLst>
              </a:tr>
            </a:tbl>
          </a:graphicData>
        </a:graphic>
      </p:graphicFrame>
      <p:sp>
        <p:nvSpPr>
          <p:cNvPr id="41" name="Rechteck 40">
            <a:extLst>
              <a:ext uri="{FF2B5EF4-FFF2-40B4-BE49-F238E27FC236}">
                <a16:creationId xmlns:a16="http://schemas.microsoft.com/office/drawing/2014/main" id="{678C14F0-C278-452C-988F-9FD25A159BBB}"/>
              </a:ext>
            </a:extLst>
          </p:cNvPr>
          <p:cNvSpPr/>
          <p:nvPr/>
        </p:nvSpPr>
        <p:spPr>
          <a:xfrm>
            <a:off x="4696522" y="1785926"/>
            <a:ext cx="6423744" cy="276999"/>
          </a:xfrm>
          <a:prstGeom prst="rect">
            <a:avLst/>
          </a:prstGeom>
        </p:spPr>
        <p:txBody>
          <a:bodyPr wrap="square">
            <a:spAutoFit/>
          </a:bodyPr>
          <a:lstStyle/>
          <a:p>
            <a:r>
              <a:rPr lang="de-DE" sz="1200" b="1" dirty="0">
                <a:solidFill>
                  <a:srgbClr val="004785"/>
                </a:solidFill>
                <a:latin typeface="Hind" panose="02000000000000000000" pitchFamily="2" charset="77"/>
                <a:cs typeface="Hind" panose="02000000000000000000" pitchFamily="2" charset="77"/>
              </a:rPr>
              <a:t>Ausdauersport</a:t>
            </a:r>
            <a:endParaRPr lang="en-GB" sz="1200" b="1" dirty="0">
              <a:solidFill>
                <a:srgbClr val="004785"/>
              </a:solidFill>
              <a:latin typeface="Hind" panose="02000000000000000000" pitchFamily="2" charset="77"/>
              <a:cs typeface="Hind" panose="02000000000000000000" pitchFamily="2" charset="77"/>
            </a:endParaRPr>
          </a:p>
        </p:txBody>
      </p:sp>
      <p:sp>
        <p:nvSpPr>
          <p:cNvPr id="6" name="Rechteck 5">
            <a:extLst>
              <a:ext uri="{FF2B5EF4-FFF2-40B4-BE49-F238E27FC236}">
                <a16:creationId xmlns:a16="http://schemas.microsoft.com/office/drawing/2014/main" id="{AB6DC860-70BC-0796-02CA-EE4BF53F4825}"/>
              </a:ext>
            </a:extLst>
          </p:cNvPr>
          <p:cNvSpPr/>
          <p:nvPr/>
        </p:nvSpPr>
        <p:spPr>
          <a:xfrm>
            <a:off x="221286" y="1371978"/>
            <a:ext cx="3537177" cy="47705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Gesundheitsverhalten</a:t>
            </a:r>
            <a:endParaRPr lang="en-GB" sz="2500" b="1" dirty="0">
              <a:solidFill>
                <a:srgbClr val="004785"/>
              </a:solidFill>
              <a:latin typeface="Hind" panose="02000000000000000000" pitchFamily="2" charset="77"/>
              <a:cs typeface="Hind" panose="02000000000000000000" pitchFamily="2" charset="77"/>
            </a:endParaRPr>
          </a:p>
        </p:txBody>
      </p:sp>
      <p:sp>
        <p:nvSpPr>
          <p:cNvPr id="7" name="Textfeld 6">
            <a:extLst>
              <a:ext uri="{FF2B5EF4-FFF2-40B4-BE49-F238E27FC236}">
                <a16:creationId xmlns:a16="http://schemas.microsoft.com/office/drawing/2014/main" id="{22B56B25-5655-FE1A-13D7-CC02D2F7A8DB}"/>
              </a:ext>
            </a:extLst>
          </p:cNvPr>
          <p:cNvSpPr txBox="1"/>
          <p:nvPr/>
        </p:nvSpPr>
        <p:spPr>
          <a:xfrm>
            <a:off x="221286" y="1810791"/>
            <a:ext cx="2139098" cy="369332"/>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Ausdauersport</a:t>
            </a:r>
            <a:endParaRPr lang="en-GB" sz="1800" b="1" dirty="0">
              <a:solidFill>
                <a:srgbClr val="FEA121"/>
              </a:solidFill>
              <a:latin typeface="Hind" panose="02000000000000000000" pitchFamily="2" charset="77"/>
              <a:cs typeface="Hind" panose="02000000000000000000" pitchFamily="2" charset="77"/>
            </a:endParaRPr>
          </a:p>
        </p:txBody>
      </p:sp>
      <p:sp>
        <p:nvSpPr>
          <p:cNvPr id="8" name="Rechteck: abgerundete Ecken 4">
            <a:extLst>
              <a:ext uri="{FF2B5EF4-FFF2-40B4-BE49-F238E27FC236}">
                <a16:creationId xmlns:a16="http://schemas.microsoft.com/office/drawing/2014/main" id="{232D9358-2589-7107-BD75-0E7F9D105D6C}"/>
              </a:ext>
            </a:extLst>
          </p:cNvPr>
          <p:cNvSpPr>
            <a:spLocks/>
          </p:cNvSpPr>
          <p:nvPr/>
        </p:nvSpPr>
        <p:spPr>
          <a:xfrm>
            <a:off x="254298" y="4037173"/>
            <a:ext cx="3550675" cy="1949875"/>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R="2800">
              <a:spcBef>
                <a:spcPts val="600"/>
              </a:spcBef>
            </a:pPr>
            <a:r>
              <a:rPr lang="de-DE" sz="1600" b="1" i="0" u="none" strike="noStrike" baseline="0" dirty="0">
                <a:solidFill>
                  <a:srgbClr val="014685"/>
                </a:solidFill>
                <a:latin typeface="Hind" panose="02000000000000000000" pitchFamily="2" charset="0"/>
              </a:rPr>
              <a:t>Befund</a:t>
            </a:r>
            <a:endParaRPr lang="de-DE" sz="1600" b="0" i="0" u="none" strike="noStrike" baseline="0" dirty="0">
              <a:solidFill>
                <a:srgbClr val="014685"/>
              </a:solidFill>
              <a:latin typeface="Hind" panose="02000000000000000000" pitchFamily="2" charset="0"/>
            </a:endParaRP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Ca. 50% der BIG-Versicherten geben einen guten bis sehr guten Ausdauersport an.</a:t>
            </a: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Ca. 27 % der BIG-Versicherten weisen auf der Grundlage ihrer Angaben einen ungenügenden Ausdauersport auf.</a:t>
            </a:r>
          </a:p>
        </p:txBody>
      </p:sp>
    </p:spTree>
    <p:extLst>
      <p:ext uri="{BB962C8B-B14F-4D97-AF65-F5344CB8AC3E}">
        <p14:creationId xmlns:p14="http://schemas.microsoft.com/office/powerpoint/2010/main" val="1663832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FFA40C1-8AE0-D76F-E002-92F324A64154}"/>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fik 4">
            <a:extLst>
              <a:ext uri="{FF2B5EF4-FFF2-40B4-BE49-F238E27FC236}">
                <a16:creationId xmlns:a16="http://schemas.microsoft.com/office/drawing/2014/main" id="{F06E1B23-C9A7-4A70-A17E-EBBBCABF8675}"/>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0" y="0"/>
            <a:ext cx="3996965" cy="6858000"/>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graphicFrame>
        <p:nvGraphicFramePr>
          <p:cNvPr id="17" name="Diagramm 16">
            <a:extLst>
              <a:ext uri="{FF2B5EF4-FFF2-40B4-BE49-F238E27FC236}">
                <a16:creationId xmlns:a16="http://schemas.microsoft.com/office/drawing/2014/main" id="{2AC777C0-7F33-4137-9CA2-46838A39285F}"/>
              </a:ext>
            </a:extLst>
          </p:cNvPr>
          <p:cNvGraphicFramePr/>
          <p:nvPr>
            <p:extLst>
              <p:ext uri="{D42A27DB-BD31-4B8C-83A1-F6EECF244321}">
                <p14:modId xmlns:p14="http://schemas.microsoft.com/office/powerpoint/2010/main" val="2297251712"/>
              </p:ext>
            </p:extLst>
          </p:nvPr>
        </p:nvGraphicFramePr>
        <p:xfrm>
          <a:off x="4656462" y="1246181"/>
          <a:ext cx="6710794" cy="4884483"/>
        </p:xfrm>
        <a:graphic>
          <a:graphicData uri="http://schemas.openxmlformats.org/drawingml/2006/chart">
            <c:chart xmlns:c="http://schemas.openxmlformats.org/drawingml/2006/chart" xmlns:r="http://schemas.openxmlformats.org/officeDocument/2006/relationships" r:id="rId4"/>
          </a:graphicData>
        </a:graphic>
      </p:graphicFrame>
      <p:sp>
        <p:nvSpPr>
          <p:cNvPr id="6" name="Rechteck 5">
            <a:extLst>
              <a:ext uri="{FF2B5EF4-FFF2-40B4-BE49-F238E27FC236}">
                <a16:creationId xmlns:a16="http://schemas.microsoft.com/office/drawing/2014/main" id="{5106012D-906A-A0D9-118B-9AB798F87F8D}"/>
              </a:ext>
            </a:extLst>
          </p:cNvPr>
          <p:cNvSpPr/>
          <p:nvPr/>
        </p:nvSpPr>
        <p:spPr>
          <a:xfrm>
            <a:off x="221286" y="1371978"/>
            <a:ext cx="3537177" cy="47705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Gesundheitsverhalten</a:t>
            </a:r>
            <a:endParaRPr lang="en-GB" sz="2500" b="1" dirty="0">
              <a:solidFill>
                <a:srgbClr val="004785"/>
              </a:solidFill>
              <a:latin typeface="Hind" panose="02000000000000000000" pitchFamily="2" charset="77"/>
              <a:cs typeface="Hind" panose="02000000000000000000" pitchFamily="2" charset="77"/>
            </a:endParaRPr>
          </a:p>
        </p:txBody>
      </p:sp>
      <p:sp>
        <p:nvSpPr>
          <p:cNvPr id="7" name="Textfeld 6">
            <a:extLst>
              <a:ext uri="{FF2B5EF4-FFF2-40B4-BE49-F238E27FC236}">
                <a16:creationId xmlns:a16="http://schemas.microsoft.com/office/drawing/2014/main" id="{4A3DAF95-3DBA-CAF1-16CA-3405E3D9327B}"/>
              </a:ext>
            </a:extLst>
          </p:cNvPr>
          <p:cNvSpPr txBox="1"/>
          <p:nvPr/>
        </p:nvSpPr>
        <p:spPr>
          <a:xfrm>
            <a:off x="221286" y="1810791"/>
            <a:ext cx="2139098" cy="369332"/>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Ausdauersport</a:t>
            </a:r>
            <a:endParaRPr lang="en-GB" sz="1800" b="1" dirty="0">
              <a:solidFill>
                <a:srgbClr val="FEA121"/>
              </a:solidFill>
              <a:latin typeface="Hind" panose="02000000000000000000" pitchFamily="2" charset="77"/>
              <a:cs typeface="Hind" panose="02000000000000000000" pitchFamily="2" charset="77"/>
            </a:endParaRPr>
          </a:p>
        </p:txBody>
      </p:sp>
      <p:sp>
        <p:nvSpPr>
          <p:cNvPr id="8" name="Rechteck: abgerundete Ecken 4">
            <a:extLst>
              <a:ext uri="{FF2B5EF4-FFF2-40B4-BE49-F238E27FC236}">
                <a16:creationId xmlns:a16="http://schemas.microsoft.com/office/drawing/2014/main" id="{19772422-CAF8-4718-D399-37DBC525FC62}"/>
              </a:ext>
            </a:extLst>
          </p:cNvPr>
          <p:cNvSpPr>
            <a:spLocks/>
          </p:cNvSpPr>
          <p:nvPr/>
        </p:nvSpPr>
        <p:spPr>
          <a:xfrm>
            <a:off x="254298" y="4386078"/>
            <a:ext cx="3550675" cy="1686985"/>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L="285750" indent="-285750">
              <a:lnSpc>
                <a:spcPct val="150000"/>
              </a:lnSpc>
              <a:buFont typeface="Arial" panose="020B0604020202020204" pitchFamily="34" charset="0"/>
              <a:buChar char="•"/>
            </a:pPr>
            <a:r>
              <a:rPr lang="de-DE" sz="1200" dirty="0">
                <a:solidFill>
                  <a:srgbClr val="000000"/>
                </a:solidFill>
                <a:latin typeface="Hind" panose="02000000000000000000" pitchFamily="2" charset="77"/>
                <a:cs typeface="Hind" panose="02000000000000000000" pitchFamily="2" charset="77"/>
              </a:rPr>
              <a:t>Fast 40% der </a:t>
            </a:r>
            <a:r>
              <a:rPr lang="de-DE" sz="1200" dirty="0">
                <a:solidFill>
                  <a:schemeClr val="tx1"/>
                </a:solidFill>
                <a:latin typeface="Hind" panose="02000000000000000000" pitchFamily="2" charset="77"/>
                <a:cs typeface="Hind" panose="02000000000000000000" pitchFamily="2" charset="77"/>
              </a:rPr>
              <a:t>BIG-Versicherten</a:t>
            </a:r>
            <a:r>
              <a:rPr lang="de-DE" sz="1200" dirty="0">
                <a:solidFill>
                  <a:srgbClr val="000000"/>
                </a:solidFill>
                <a:latin typeface="Hind" panose="02000000000000000000" pitchFamily="2" charset="77"/>
                <a:cs typeface="Hind" panose="02000000000000000000" pitchFamily="2" charset="77"/>
              </a:rPr>
              <a:t> betreiben sehr guten Ausdauersport.</a:t>
            </a: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Der Geschlechtsunterschied ist signifikant: Männer zeigen signifikant häufiger sehr guten Ausdauersport.</a:t>
            </a:r>
          </a:p>
        </p:txBody>
      </p:sp>
    </p:spTree>
    <p:extLst>
      <p:ext uri="{BB962C8B-B14F-4D97-AF65-F5344CB8AC3E}">
        <p14:creationId xmlns:p14="http://schemas.microsoft.com/office/powerpoint/2010/main" val="4013601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0DEFD3F-FD4E-C1BF-F27A-E879DF6548D0}"/>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2" name="Grafik 31">
            <a:extLst>
              <a:ext uri="{FF2B5EF4-FFF2-40B4-BE49-F238E27FC236}">
                <a16:creationId xmlns:a16="http://schemas.microsoft.com/office/drawing/2014/main" id="{7C3E94EB-AFD6-4E33-965D-B0EC2281D3C1}"/>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0" y="0"/>
            <a:ext cx="3996965" cy="6858000"/>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2" name="Abgerundetes Rechteck 1">
            <a:extLst>
              <a:ext uri="{FF2B5EF4-FFF2-40B4-BE49-F238E27FC236}">
                <a16:creationId xmlns:a16="http://schemas.microsoft.com/office/drawing/2014/main" id="{3AAFEE7A-2EB7-2E6A-4CF2-A36107A643A2}"/>
              </a:ext>
            </a:extLst>
          </p:cNvPr>
          <p:cNvSpPr/>
          <p:nvPr/>
        </p:nvSpPr>
        <p:spPr>
          <a:xfrm>
            <a:off x="4983547" y="1453739"/>
            <a:ext cx="6142719" cy="4532198"/>
          </a:xfrm>
          <a:prstGeom prst="roundRect">
            <a:avLst>
              <a:gd name="adj" fmla="val 5379"/>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B31B391C-944C-4218-8D4C-1D95DF8483B2}"/>
              </a:ext>
            </a:extLst>
          </p:cNvPr>
          <p:cNvSpPr/>
          <p:nvPr/>
        </p:nvSpPr>
        <p:spPr>
          <a:xfrm>
            <a:off x="5344544" y="5792403"/>
            <a:ext cx="5466439" cy="338554"/>
          </a:xfrm>
          <a:prstGeom prst="rect">
            <a:avLst/>
          </a:prstGeom>
        </p:spPr>
        <p:txBody>
          <a:bodyPr wrap="square">
            <a:spAutoFit/>
          </a:bodyPr>
          <a:lstStyle/>
          <a:p>
            <a:r>
              <a:rPr lang="de-DE" sz="800" i="1" dirty="0">
                <a:latin typeface="Hind" panose="02000000000000000000" pitchFamily="2" charset="77"/>
                <a:cs typeface="Hind" panose="02000000000000000000" pitchFamily="2" charset="77"/>
              </a:rPr>
              <a:t>Anmerkungen: N=4794; AK=Altersklasse (Altersklassenzusammenfassung nach RKI). Unterschiede sind nicht</a:t>
            </a:r>
            <a:br>
              <a:rPr lang="de-DE" sz="800" i="1" dirty="0">
                <a:latin typeface="Hind" panose="02000000000000000000" pitchFamily="2" charset="77"/>
                <a:cs typeface="Hind" panose="02000000000000000000" pitchFamily="2" charset="77"/>
              </a:rPr>
            </a:br>
            <a:r>
              <a:rPr lang="de-DE" sz="800" i="1" dirty="0">
                <a:latin typeface="Hind" panose="02000000000000000000" pitchFamily="2" charset="77"/>
                <a:cs typeface="Hind" panose="02000000000000000000" pitchFamily="2" charset="77"/>
              </a:rPr>
              <a:t>signifikant. </a:t>
            </a:r>
            <a:endParaRPr lang="en-GB" sz="800" i="1" dirty="0">
              <a:latin typeface="Hind" panose="02000000000000000000" pitchFamily="2" charset="77"/>
              <a:cs typeface="Hind" panose="02000000000000000000" pitchFamily="2" charset="77"/>
            </a:endParaRPr>
          </a:p>
        </p:txBody>
      </p:sp>
      <p:sp>
        <p:nvSpPr>
          <p:cNvPr id="23" name="Rechteck 22">
            <a:extLst>
              <a:ext uri="{FF2B5EF4-FFF2-40B4-BE49-F238E27FC236}">
                <a16:creationId xmlns:a16="http://schemas.microsoft.com/office/drawing/2014/main" id="{29F24249-0B57-4073-A969-692051B479F0}"/>
              </a:ext>
            </a:extLst>
          </p:cNvPr>
          <p:cNvSpPr/>
          <p:nvPr/>
        </p:nvSpPr>
        <p:spPr>
          <a:xfrm>
            <a:off x="5344544" y="1551961"/>
            <a:ext cx="3560917" cy="276999"/>
          </a:xfrm>
          <a:prstGeom prst="rect">
            <a:avLst/>
          </a:prstGeom>
        </p:spPr>
        <p:txBody>
          <a:bodyPr wrap="square">
            <a:spAutoFit/>
          </a:bodyPr>
          <a:lstStyle/>
          <a:p>
            <a:r>
              <a:rPr lang="en-GB" sz="1200" b="1" dirty="0" err="1">
                <a:solidFill>
                  <a:srgbClr val="004785"/>
                </a:solidFill>
                <a:latin typeface="Hind" panose="02000000000000000000" pitchFamily="2" charset="77"/>
                <a:cs typeface="Hind" panose="02000000000000000000" pitchFamily="2" charset="77"/>
              </a:rPr>
              <a:t>Ausdauersport</a:t>
            </a:r>
            <a:r>
              <a:rPr lang="en-GB" sz="1200" b="1" dirty="0">
                <a:solidFill>
                  <a:srgbClr val="004785"/>
                </a:solidFill>
                <a:latin typeface="Hind" panose="02000000000000000000" pitchFamily="2" charset="77"/>
                <a:cs typeface="Hind" panose="02000000000000000000" pitchFamily="2" charset="77"/>
              </a:rPr>
              <a:t> </a:t>
            </a:r>
            <a:r>
              <a:rPr lang="en-GB" sz="1200" b="1" dirty="0" err="1">
                <a:solidFill>
                  <a:srgbClr val="004785"/>
                </a:solidFill>
                <a:latin typeface="Hind" panose="02000000000000000000" pitchFamily="2" charset="77"/>
                <a:cs typeface="Hind" panose="02000000000000000000" pitchFamily="2" charset="77"/>
              </a:rPr>
              <a:t>aufgeteilt</a:t>
            </a:r>
            <a:r>
              <a:rPr lang="en-GB" sz="1200" b="1" dirty="0">
                <a:solidFill>
                  <a:srgbClr val="004785"/>
                </a:solidFill>
                <a:latin typeface="Hind" panose="02000000000000000000" pitchFamily="2" charset="77"/>
                <a:cs typeface="Hind" panose="02000000000000000000" pitchFamily="2" charset="77"/>
              </a:rPr>
              <a:t> </a:t>
            </a:r>
            <a:r>
              <a:rPr lang="en-GB" sz="1200" b="1" dirty="0" err="1">
                <a:solidFill>
                  <a:srgbClr val="004785"/>
                </a:solidFill>
                <a:latin typeface="Hind" panose="02000000000000000000" pitchFamily="2" charset="77"/>
                <a:cs typeface="Hind" panose="02000000000000000000" pitchFamily="2" charset="77"/>
              </a:rPr>
              <a:t>nach</a:t>
            </a:r>
            <a:r>
              <a:rPr lang="en-GB" sz="1200" b="1" dirty="0">
                <a:solidFill>
                  <a:srgbClr val="004785"/>
                </a:solidFill>
                <a:latin typeface="Hind" panose="02000000000000000000" pitchFamily="2" charset="77"/>
                <a:cs typeface="Hind" panose="02000000000000000000" pitchFamily="2" charset="77"/>
              </a:rPr>
              <a:t> </a:t>
            </a:r>
            <a:r>
              <a:rPr lang="en-GB" sz="1200" b="1" dirty="0" err="1">
                <a:solidFill>
                  <a:srgbClr val="004785"/>
                </a:solidFill>
                <a:latin typeface="Hind" panose="02000000000000000000" pitchFamily="2" charset="77"/>
                <a:cs typeface="Hind" panose="02000000000000000000" pitchFamily="2" charset="77"/>
              </a:rPr>
              <a:t>Altersklassen</a:t>
            </a:r>
            <a:endParaRPr lang="en-GB" sz="1200" b="1" dirty="0">
              <a:solidFill>
                <a:srgbClr val="004785"/>
              </a:solidFill>
              <a:latin typeface="Hind" panose="02000000000000000000" pitchFamily="2" charset="77"/>
              <a:cs typeface="Hind" panose="02000000000000000000" pitchFamily="2" charset="77"/>
            </a:endParaRPr>
          </a:p>
        </p:txBody>
      </p:sp>
      <p:graphicFrame>
        <p:nvGraphicFramePr>
          <p:cNvPr id="24" name="Tabelle 23">
            <a:extLst>
              <a:ext uri="{FF2B5EF4-FFF2-40B4-BE49-F238E27FC236}">
                <a16:creationId xmlns:a16="http://schemas.microsoft.com/office/drawing/2014/main" id="{D651747D-21CB-4559-8464-21CBD55A2FD7}"/>
              </a:ext>
            </a:extLst>
          </p:cNvPr>
          <p:cNvGraphicFramePr>
            <a:graphicFrameLocks noGrp="1"/>
          </p:cNvGraphicFramePr>
          <p:nvPr>
            <p:extLst>
              <p:ext uri="{D42A27DB-BD31-4B8C-83A1-F6EECF244321}">
                <p14:modId xmlns:p14="http://schemas.microsoft.com/office/powerpoint/2010/main" val="480189282"/>
              </p:ext>
            </p:extLst>
          </p:nvPr>
        </p:nvGraphicFramePr>
        <p:xfrm>
          <a:off x="5451616" y="1937291"/>
          <a:ext cx="5273155" cy="3494878"/>
        </p:xfrm>
        <a:graphic>
          <a:graphicData uri="http://schemas.openxmlformats.org/drawingml/2006/table">
            <a:tbl>
              <a:tblPr firstRow="1" bandRow="1">
                <a:tableStyleId>{00A15C55-8517-42AA-B614-E9B94910E393}</a:tableStyleId>
              </a:tblPr>
              <a:tblGrid>
                <a:gridCol w="1509994">
                  <a:extLst>
                    <a:ext uri="{9D8B030D-6E8A-4147-A177-3AD203B41FA5}">
                      <a16:colId xmlns:a16="http://schemas.microsoft.com/office/drawing/2014/main" val="3439606335"/>
                    </a:ext>
                  </a:extLst>
                </a:gridCol>
                <a:gridCol w="693031">
                  <a:extLst>
                    <a:ext uri="{9D8B030D-6E8A-4147-A177-3AD203B41FA5}">
                      <a16:colId xmlns:a16="http://schemas.microsoft.com/office/drawing/2014/main" val="4277437791"/>
                    </a:ext>
                  </a:extLst>
                </a:gridCol>
                <a:gridCol w="672240">
                  <a:extLst>
                    <a:ext uri="{9D8B030D-6E8A-4147-A177-3AD203B41FA5}">
                      <a16:colId xmlns:a16="http://schemas.microsoft.com/office/drawing/2014/main" val="3094233635"/>
                    </a:ext>
                  </a:extLst>
                </a:gridCol>
                <a:gridCol w="602938">
                  <a:extLst>
                    <a:ext uri="{9D8B030D-6E8A-4147-A177-3AD203B41FA5}">
                      <a16:colId xmlns:a16="http://schemas.microsoft.com/office/drawing/2014/main" val="840812293"/>
                    </a:ext>
                  </a:extLst>
                </a:gridCol>
                <a:gridCol w="568286">
                  <a:extLst>
                    <a:ext uri="{9D8B030D-6E8A-4147-A177-3AD203B41FA5}">
                      <a16:colId xmlns:a16="http://schemas.microsoft.com/office/drawing/2014/main" val="801715174"/>
                    </a:ext>
                  </a:extLst>
                </a:gridCol>
                <a:gridCol w="623728">
                  <a:extLst>
                    <a:ext uri="{9D8B030D-6E8A-4147-A177-3AD203B41FA5}">
                      <a16:colId xmlns:a16="http://schemas.microsoft.com/office/drawing/2014/main" val="3367927588"/>
                    </a:ext>
                  </a:extLst>
                </a:gridCol>
                <a:gridCol w="602938">
                  <a:extLst>
                    <a:ext uri="{9D8B030D-6E8A-4147-A177-3AD203B41FA5}">
                      <a16:colId xmlns:a16="http://schemas.microsoft.com/office/drawing/2014/main" val="3176430833"/>
                    </a:ext>
                  </a:extLst>
                </a:gridCol>
              </a:tblGrid>
              <a:tr h="408869">
                <a:tc>
                  <a:txBody>
                    <a:bodyPr/>
                    <a:lstStyle/>
                    <a:p>
                      <a:endParaRPr lang="en-GB" sz="1000" dirty="0">
                        <a:latin typeface="Hind" panose="02000000000000000000" pitchFamily="2" charset="77"/>
                        <a:cs typeface="Hind" panose="02000000000000000000" pitchFamily="2" charset="77"/>
                      </a:endParaRPr>
                    </a:p>
                  </a:txBody>
                  <a:tcPr anchor="ctr"/>
                </a:tc>
                <a:tc gridSpan="2">
                  <a:txBody>
                    <a:bodyPr/>
                    <a:lstStyle/>
                    <a:p>
                      <a:pPr algn="ctr"/>
                      <a:r>
                        <a:rPr lang="de-DE" sz="1000" dirty="0">
                          <a:solidFill>
                            <a:srgbClr val="004785"/>
                          </a:solidFill>
                          <a:latin typeface="Hind" panose="02000000000000000000" pitchFamily="2" charset="77"/>
                          <a:cs typeface="Hind" panose="02000000000000000000" pitchFamily="2" charset="77"/>
                        </a:rPr>
                        <a:t>&lt;30 </a:t>
                      </a:r>
                    </a:p>
                    <a:p>
                      <a:pPr algn="ctr"/>
                      <a:r>
                        <a:rPr lang="de-DE" sz="1000" dirty="0">
                          <a:solidFill>
                            <a:srgbClr val="004785"/>
                          </a:solidFill>
                          <a:latin typeface="Hind" panose="02000000000000000000" pitchFamily="2" charset="77"/>
                          <a:cs typeface="Hind" panose="02000000000000000000" pitchFamily="2" charset="77"/>
                        </a:rPr>
                        <a:t>(AK1)</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30-44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latin typeface="Hind" panose="02000000000000000000" pitchFamily="2" charset="77"/>
                          <a:cs typeface="Hind" panose="02000000000000000000" pitchFamily="2" charset="77"/>
                        </a:rPr>
                        <a:t>(AK2)</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latin typeface="Hind" panose="02000000000000000000" pitchFamily="2" charset="77"/>
                          <a:cs typeface="Hind" panose="02000000000000000000" pitchFamily="2" charset="77"/>
                        </a:rPr>
                        <a:t>44-64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latin typeface="Hind" panose="02000000000000000000" pitchFamily="2" charset="77"/>
                          <a:cs typeface="Hind" panose="02000000000000000000" pitchFamily="2" charset="77"/>
                        </a:rPr>
                        <a:t>(AK3)</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408869">
                <a:tc>
                  <a:txBody>
                    <a:bodyPr/>
                    <a:lstStyle/>
                    <a:p>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556801898"/>
                  </a:ext>
                </a:extLst>
              </a:tr>
              <a:tr h="53542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Ungenügender Ausdauersport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123</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30,7</a:t>
                      </a:r>
                    </a:p>
                  </a:txBody>
                  <a:tcPr anchor="ctr"/>
                </a:tc>
                <a:tc>
                  <a:txBody>
                    <a:bodyPr/>
                    <a:lstStyle/>
                    <a:p>
                      <a:pPr algn="ctr"/>
                      <a:r>
                        <a:rPr lang="de-DE" sz="1000" dirty="0">
                          <a:latin typeface="Hind" panose="02000000000000000000" pitchFamily="2" charset="77"/>
                          <a:cs typeface="Hind" panose="02000000000000000000" pitchFamily="2" charset="77"/>
                        </a:rPr>
                        <a:t>484</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30,5</a:t>
                      </a: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749</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26,7</a:t>
                      </a:r>
                    </a:p>
                  </a:txBody>
                  <a:tcPr anchor="ctr"/>
                </a:tc>
                <a:extLst>
                  <a:ext uri="{0D108BD9-81ED-4DB2-BD59-A6C34878D82A}">
                    <a16:rowId xmlns:a16="http://schemas.microsoft.com/office/drawing/2014/main" val="1781126809"/>
                  </a:ext>
                </a:extLst>
              </a:tr>
              <a:tr h="53542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Niedriger Ausdauersport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45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11,2</a:t>
                      </a:r>
                    </a:p>
                  </a:txBody>
                  <a:tcPr anchor="ctr"/>
                </a:tc>
                <a:tc>
                  <a:txBody>
                    <a:bodyPr/>
                    <a:lstStyle/>
                    <a:p>
                      <a:pPr algn="ctr"/>
                      <a:r>
                        <a:rPr lang="de-DE" sz="1000" dirty="0">
                          <a:latin typeface="Hind" panose="02000000000000000000" pitchFamily="2" charset="77"/>
                          <a:cs typeface="Hind" panose="02000000000000000000" pitchFamily="2" charset="77"/>
                        </a:rPr>
                        <a:t>205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12,9</a:t>
                      </a: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268</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9,6</a:t>
                      </a:r>
                    </a:p>
                  </a:txBody>
                  <a:tcPr anchor="ctr"/>
                </a:tc>
                <a:extLst>
                  <a:ext uri="{0D108BD9-81ED-4DB2-BD59-A6C34878D82A}">
                    <a16:rowId xmlns:a16="http://schemas.microsoft.com/office/drawing/2014/main" val="260329169"/>
                  </a:ext>
                </a:extLst>
              </a:tr>
              <a:tr h="53542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Mittlerer Ausdauersport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41</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10,2</a:t>
                      </a:r>
                    </a:p>
                  </a:txBody>
                  <a:tcPr anchor="ctr"/>
                </a:tc>
                <a:tc>
                  <a:txBody>
                    <a:bodyPr/>
                    <a:lstStyle/>
                    <a:p>
                      <a:pPr algn="ctr"/>
                      <a:r>
                        <a:rPr lang="de-DE" sz="1000" dirty="0">
                          <a:latin typeface="Hind" panose="02000000000000000000" pitchFamily="2" charset="77"/>
                          <a:cs typeface="Hind" panose="02000000000000000000" pitchFamily="2" charset="77"/>
                        </a:rPr>
                        <a:t>198</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12,5</a:t>
                      </a: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310</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11,0</a:t>
                      </a:r>
                    </a:p>
                  </a:txBody>
                  <a:tcPr anchor="ctr"/>
                </a:tc>
                <a:extLst>
                  <a:ext uri="{0D108BD9-81ED-4DB2-BD59-A6C34878D82A}">
                    <a16:rowId xmlns:a16="http://schemas.microsoft.com/office/drawing/2014/main" val="977513015"/>
                  </a:ext>
                </a:extLst>
              </a:tr>
              <a:tr h="53542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Guter Ausdauersport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59</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14,7</a:t>
                      </a:r>
                    </a:p>
                  </a:txBody>
                  <a:tcPr anchor="ctr"/>
                </a:tc>
                <a:tc>
                  <a:txBody>
                    <a:bodyPr/>
                    <a:lstStyle/>
                    <a:p>
                      <a:pPr algn="ctr"/>
                      <a:r>
                        <a:rPr lang="de-DE" sz="1000" dirty="0">
                          <a:latin typeface="Hind" panose="02000000000000000000" pitchFamily="2" charset="77"/>
                          <a:cs typeface="Hind" panose="02000000000000000000" pitchFamily="2" charset="77"/>
                        </a:rPr>
                        <a:t>190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12</a:t>
                      </a: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385</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13,7</a:t>
                      </a:r>
                    </a:p>
                  </a:txBody>
                  <a:tcPr anchor="ctr"/>
                </a:tc>
                <a:extLst>
                  <a:ext uri="{0D108BD9-81ED-4DB2-BD59-A6C34878D82A}">
                    <a16:rowId xmlns:a16="http://schemas.microsoft.com/office/drawing/2014/main" val="1961719806"/>
                  </a:ext>
                </a:extLst>
              </a:tr>
              <a:tr h="53542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Sehr guter Ausdauersport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133</a:t>
                      </a:r>
                    </a:p>
                  </a:txBody>
                  <a:tcPr anchor="ctr"/>
                </a:tc>
                <a:tc>
                  <a:txBody>
                    <a:bodyPr/>
                    <a:lstStyle/>
                    <a:p>
                      <a:pPr algn="ctr"/>
                      <a:r>
                        <a:rPr lang="en-GB" sz="1000" dirty="0">
                          <a:latin typeface="Hind" panose="02000000000000000000" pitchFamily="2" charset="77"/>
                          <a:cs typeface="Hind" panose="02000000000000000000" pitchFamily="2" charset="77"/>
                        </a:rPr>
                        <a:t>33,2</a:t>
                      </a:r>
                    </a:p>
                  </a:txBody>
                  <a:tcPr anchor="ctr"/>
                </a:tc>
                <a:tc>
                  <a:txBody>
                    <a:bodyPr/>
                    <a:lstStyle/>
                    <a:p>
                      <a:pPr algn="ctr"/>
                      <a:r>
                        <a:rPr lang="en-GB" sz="1000" dirty="0">
                          <a:latin typeface="Hind" panose="02000000000000000000" pitchFamily="2" charset="77"/>
                          <a:cs typeface="Hind" panose="02000000000000000000" pitchFamily="2" charset="77"/>
                        </a:rPr>
                        <a:t>510</a:t>
                      </a:r>
                    </a:p>
                  </a:txBody>
                  <a:tcPr anchor="ctr"/>
                </a:tc>
                <a:tc>
                  <a:txBody>
                    <a:bodyPr/>
                    <a:lstStyle/>
                    <a:p>
                      <a:pPr algn="ctr"/>
                      <a:r>
                        <a:rPr lang="en-GB" sz="1000" dirty="0">
                          <a:latin typeface="Hind" panose="02000000000000000000" pitchFamily="2" charset="77"/>
                          <a:cs typeface="Hind" panose="02000000000000000000" pitchFamily="2" charset="77"/>
                        </a:rPr>
                        <a:t>32,2</a:t>
                      </a: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1094</a:t>
                      </a: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39,0</a:t>
                      </a:r>
                    </a:p>
                  </a:txBody>
                  <a:tcPr anchor="ctr"/>
                </a:tc>
                <a:extLst>
                  <a:ext uri="{0D108BD9-81ED-4DB2-BD59-A6C34878D82A}">
                    <a16:rowId xmlns:a16="http://schemas.microsoft.com/office/drawing/2014/main" val="1418684942"/>
                  </a:ext>
                </a:extLst>
              </a:tr>
            </a:tbl>
          </a:graphicData>
        </a:graphic>
      </p:graphicFrame>
      <p:graphicFrame>
        <p:nvGraphicFramePr>
          <p:cNvPr id="21" name="Diagramm 20">
            <a:extLst>
              <a:ext uri="{FF2B5EF4-FFF2-40B4-BE49-F238E27FC236}">
                <a16:creationId xmlns:a16="http://schemas.microsoft.com/office/drawing/2014/main" id="{85C80E79-0ECC-4B03-BBDF-C5C69C5C64C5}"/>
              </a:ext>
            </a:extLst>
          </p:cNvPr>
          <p:cNvGraphicFramePr/>
          <p:nvPr>
            <p:extLst>
              <p:ext uri="{D42A27DB-BD31-4B8C-83A1-F6EECF244321}">
                <p14:modId xmlns:p14="http://schemas.microsoft.com/office/powerpoint/2010/main" val="1495014670"/>
              </p:ext>
            </p:extLst>
          </p:nvPr>
        </p:nvGraphicFramePr>
        <p:xfrm>
          <a:off x="-8607" y="3613833"/>
          <a:ext cx="3996965" cy="3080881"/>
        </p:xfrm>
        <a:graphic>
          <a:graphicData uri="http://schemas.openxmlformats.org/drawingml/2006/chart">
            <c:chart xmlns:c="http://schemas.openxmlformats.org/drawingml/2006/chart" xmlns:r="http://schemas.openxmlformats.org/officeDocument/2006/relationships" r:id="rId4"/>
          </a:graphicData>
        </a:graphic>
      </p:graphicFrame>
      <p:sp>
        <p:nvSpPr>
          <p:cNvPr id="3" name="Rechteck 2">
            <a:extLst>
              <a:ext uri="{FF2B5EF4-FFF2-40B4-BE49-F238E27FC236}">
                <a16:creationId xmlns:a16="http://schemas.microsoft.com/office/drawing/2014/main" id="{E67AA6B2-0610-9D7A-473A-3ADDD7C59B5A}"/>
              </a:ext>
            </a:extLst>
          </p:cNvPr>
          <p:cNvSpPr/>
          <p:nvPr/>
        </p:nvSpPr>
        <p:spPr>
          <a:xfrm>
            <a:off x="221286" y="1371978"/>
            <a:ext cx="3537177" cy="47705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Gesundheitsverhalten</a:t>
            </a:r>
            <a:endParaRPr lang="en-GB" sz="2500" b="1" dirty="0">
              <a:solidFill>
                <a:srgbClr val="004785"/>
              </a:solidFill>
              <a:latin typeface="Hind" panose="02000000000000000000" pitchFamily="2" charset="77"/>
              <a:cs typeface="Hind" panose="02000000000000000000" pitchFamily="2" charset="77"/>
            </a:endParaRPr>
          </a:p>
        </p:txBody>
      </p:sp>
      <p:sp>
        <p:nvSpPr>
          <p:cNvPr id="4" name="Textfeld 3">
            <a:extLst>
              <a:ext uri="{FF2B5EF4-FFF2-40B4-BE49-F238E27FC236}">
                <a16:creationId xmlns:a16="http://schemas.microsoft.com/office/drawing/2014/main" id="{C97FB726-06C7-8CF8-56DA-20EE9AA98412}"/>
              </a:ext>
            </a:extLst>
          </p:cNvPr>
          <p:cNvSpPr txBox="1"/>
          <p:nvPr/>
        </p:nvSpPr>
        <p:spPr>
          <a:xfrm>
            <a:off x="221286" y="1810791"/>
            <a:ext cx="2139098" cy="369332"/>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Ausdauersport</a:t>
            </a:r>
            <a:endParaRPr lang="en-GB" sz="1800" b="1" dirty="0">
              <a:solidFill>
                <a:srgbClr val="FEA12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3671196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a:extLst>
              <a:ext uri="{FF2B5EF4-FFF2-40B4-BE49-F238E27FC236}">
                <a16:creationId xmlns:a16="http://schemas.microsoft.com/office/drawing/2014/main" id="{38F9720A-F332-B67E-4397-CC0C0193BE0E}"/>
              </a:ext>
            </a:extLst>
          </p:cNvPr>
          <p:cNvSpPr/>
          <p:nvPr/>
        </p:nvSpPr>
        <p:spPr>
          <a:xfrm>
            <a:off x="-766455" y="301214"/>
            <a:ext cx="5359059" cy="6255571"/>
          </a:xfrm>
          <a:prstGeom prst="roundRect">
            <a:avLst/>
          </a:prstGeom>
          <a:solidFill>
            <a:srgbClr val="0047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descr="Gruppieren">
            <a:extLst>
              <a:ext uri="{FF2B5EF4-FFF2-40B4-BE49-F238E27FC236}">
                <a16:creationId xmlns:a16="http://schemas.microsoft.com/office/drawing/2014/main" id="{C85D1C3D-589F-49FF-BF40-310AF2B259C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41507" y="740936"/>
            <a:ext cx="409309" cy="409309"/>
          </a:xfrm>
          <a:prstGeom prst="rect">
            <a:avLst/>
          </a:prstGeom>
        </p:spPr>
      </p:pic>
      <p:sp>
        <p:nvSpPr>
          <p:cNvPr id="46" name="Fußzeilenplatzhalter 1">
            <a:extLst>
              <a:ext uri="{FF2B5EF4-FFF2-40B4-BE49-F238E27FC236}">
                <a16:creationId xmlns:a16="http://schemas.microsoft.com/office/drawing/2014/main" id="{D758C554-11F7-4E0B-992F-684A777A9A76}"/>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latin typeface="Hind" panose="02000000000000000000" pitchFamily="2" charset="77"/>
                <a:cs typeface="Hind" panose="02000000000000000000" pitchFamily="2" charset="77"/>
              </a:rPr>
              <a:t>Copyright </a:t>
            </a:r>
            <a:r>
              <a:rPr lang="de-DE" sz="900" dirty="0" err="1">
                <a:latin typeface="Hind" panose="02000000000000000000" pitchFamily="2" charset="77"/>
                <a:cs typeface="Hind" panose="02000000000000000000" pitchFamily="2" charset="77"/>
              </a:rPr>
              <a:t>vivamind</a:t>
            </a:r>
            <a:endParaRPr lang="de-DE" sz="900" dirty="0">
              <a:latin typeface="Hind" panose="02000000000000000000" pitchFamily="2" charset="77"/>
              <a:cs typeface="Hind" panose="02000000000000000000" pitchFamily="2" charset="77"/>
            </a:endParaRPr>
          </a:p>
        </p:txBody>
      </p:sp>
      <p:pic>
        <p:nvPicPr>
          <p:cNvPr id="71" name="Grafik 70" descr="Obstschüssel">
            <a:extLst>
              <a:ext uri="{FF2B5EF4-FFF2-40B4-BE49-F238E27FC236}">
                <a16:creationId xmlns:a16="http://schemas.microsoft.com/office/drawing/2014/main" id="{3E532F99-6E8A-49F2-8A4E-C7F8691303C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41507" y="1803725"/>
            <a:ext cx="357217" cy="357217"/>
          </a:xfrm>
          <a:prstGeom prst="rect">
            <a:avLst/>
          </a:prstGeom>
        </p:spPr>
      </p:pic>
      <p:sp>
        <p:nvSpPr>
          <p:cNvPr id="74" name="Rechteck 73">
            <a:extLst>
              <a:ext uri="{FF2B5EF4-FFF2-40B4-BE49-F238E27FC236}">
                <a16:creationId xmlns:a16="http://schemas.microsoft.com/office/drawing/2014/main" id="{9286DF26-85DE-46E9-8836-5B140EC73316}"/>
              </a:ext>
            </a:extLst>
          </p:cNvPr>
          <p:cNvSpPr/>
          <p:nvPr/>
        </p:nvSpPr>
        <p:spPr>
          <a:xfrm>
            <a:off x="4907819" y="696664"/>
            <a:ext cx="6590826" cy="646331"/>
          </a:xfrm>
          <a:prstGeom prst="rect">
            <a:avLst/>
          </a:prstGeom>
        </p:spPr>
        <p:txBody>
          <a:bodyPr wrap="square">
            <a:spAutoFit/>
          </a:bodyPr>
          <a:lstStyle/>
          <a:p>
            <a:r>
              <a:rPr lang="de-DE" dirty="0">
                <a:latin typeface="Hind" panose="02000000000000000000" pitchFamily="2" charset="77"/>
                <a:cs typeface="Hind" panose="02000000000000000000" pitchFamily="2" charset="77"/>
              </a:rPr>
              <a:t>Zielsetzung der Analyse und Zusammensetzung </a:t>
            </a:r>
            <a:br>
              <a:rPr lang="de-DE" dirty="0">
                <a:latin typeface="Hind" panose="02000000000000000000" pitchFamily="2" charset="77"/>
                <a:cs typeface="Hind" panose="02000000000000000000" pitchFamily="2" charset="77"/>
              </a:rPr>
            </a:br>
            <a:r>
              <a:rPr lang="de-DE" dirty="0">
                <a:latin typeface="Hind" panose="02000000000000000000" pitchFamily="2" charset="77"/>
                <a:cs typeface="Hind" panose="02000000000000000000" pitchFamily="2" charset="77"/>
              </a:rPr>
              <a:t>der Versicherten</a:t>
            </a:r>
            <a:endParaRPr lang="en-GB" dirty="0">
              <a:latin typeface="Hind" panose="02000000000000000000" pitchFamily="2" charset="77"/>
              <a:cs typeface="Hind" panose="02000000000000000000" pitchFamily="2" charset="77"/>
            </a:endParaRPr>
          </a:p>
        </p:txBody>
      </p:sp>
      <p:sp>
        <p:nvSpPr>
          <p:cNvPr id="75" name="Rechteck 74">
            <a:extLst>
              <a:ext uri="{FF2B5EF4-FFF2-40B4-BE49-F238E27FC236}">
                <a16:creationId xmlns:a16="http://schemas.microsoft.com/office/drawing/2014/main" id="{96F85710-E389-4D1E-86CE-F5A20DBC615A}"/>
              </a:ext>
            </a:extLst>
          </p:cNvPr>
          <p:cNvSpPr/>
          <p:nvPr/>
        </p:nvSpPr>
        <p:spPr>
          <a:xfrm>
            <a:off x="4888893" y="1693779"/>
            <a:ext cx="6062197" cy="473206"/>
          </a:xfrm>
          <a:prstGeom prst="rect">
            <a:avLst/>
          </a:prstGeom>
        </p:spPr>
        <p:txBody>
          <a:bodyPr wrap="square">
            <a:spAutoFit/>
          </a:bodyPr>
          <a:lstStyle/>
          <a:p>
            <a:pPr>
              <a:lnSpc>
                <a:spcPct val="150000"/>
              </a:lnSpc>
            </a:pPr>
            <a:r>
              <a:rPr lang="de-DE" dirty="0">
                <a:latin typeface="Hind" panose="02000000000000000000" pitchFamily="2" charset="77"/>
                <a:cs typeface="Hind" panose="02000000000000000000" pitchFamily="2" charset="77"/>
              </a:rPr>
              <a:t>Medizinische Situation und Gesundheitsverhalten</a:t>
            </a:r>
            <a:endParaRPr lang="en-GB" dirty="0">
              <a:latin typeface="Hind" panose="02000000000000000000" pitchFamily="2" charset="77"/>
              <a:cs typeface="Hind" panose="02000000000000000000" pitchFamily="2" charset="77"/>
            </a:endParaRPr>
          </a:p>
        </p:txBody>
      </p:sp>
      <p:sp>
        <p:nvSpPr>
          <p:cNvPr id="76" name="Rechteck 75">
            <a:extLst>
              <a:ext uri="{FF2B5EF4-FFF2-40B4-BE49-F238E27FC236}">
                <a16:creationId xmlns:a16="http://schemas.microsoft.com/office/drawing/2014/main" id="{5E47CBC9-08E0-4C85-BB6B-3340B9DDEEC4}"/>
              </a:ext>
            </a:extLst>
          </p:cNvPr>
          <p:cNvSpPr/>
          <p:nvPr/>
        </p:nvSpPr>
        <p:spPr>
          <a:xfrm>
            <a:off x="4867366" y="2692221"/>
            <a:ext cx="5359059" cy="473206"/>
          </a:xfrm>
          <a:prstGeom prst="rect">
            <a:avLst/>
          </a:prstGeom>
        </p:spPr>
        <p:txBody>
          <a:bodyPr wrap="square">
            <a:spAutoFit/>
          </a:bodyPr>
          <a:lstStyle/>
          <a:p>
            <a:pPr>
              <a:lnSpc>
                <a:spcPct val="150000"/>
              </a:lnSpc>
            </a:pPr>
            <a:r>
              <a:rPr lang="de-DE" dirty="0">
                <a:latin typeface="Hind" panose="02000000000000000000" pitchFamily="2" charset="77"/>
                <a:cs typeface="Hind" panose="02000000000000000000" pitchFamily="2" charset="77"/>
              </a:rPr>
              <a:t>Psychisches Wohlbefinden und </a:t>
            </a:r>
            <a:r>
              <a:rPr lang="de-DE" dirty="0" err="1">
                <a:latin typeface="Hind" panose="02000000000000000000" pitchFamily="2" charset="77"/>
                <a:cs typeface="Hind" panose="02000000000000000000" pitchFamily="2" charset="77"/>
              </a:rPr>
              <a:t>Activity</a:t>
            </a:r>
            <a:r>
              <a:rPr lang="de-DE" dirty="0">
                <a:latin typeface="Hind" panose="02000000000000000000" pitchFamily="2" charset="77"/>
                <a:cs typeface="Hind" panose="02000000000000000000" pitchFamily="2" charset="77"/>
              </a:rPr>
              <a:t> Score</a:t>
            </a:r>
          </a:p>
        </p:txBody>
      </p:sp>
      <p:sp>
        <p:nvSpPr>
          <p:cNvPr id="77" name="Rechteck 76">
            <a:extLst>
              <a:ext uri="{FF2B5EF4-FFF2-40B4-BE49-F238E27FC236}">
                <a16:creationId xmlns:a16="http://schemas.microsoft.com/office/drawing/2014/main" id="{4C273A97-2D25-4359-B64C-CEFDDBFD8C9A}"/>
              </a:ext>
            </a:extLst>
          </p:cNvPr>
          <p:cNvSpPr/>
          <p:nvPr/>
        </p:nvSpPr>
        <p:spPr>
          <a:xfrm>
            <a:off x="4880409" y="3603852"/>
            <a:ext cx="6755242" cy="646331"/>
          </a:xfrm>
          <a:prstGeom prst="rect">
            <a:avLst/>
          </a:prstGeom>
        </p:spPr>
        <p:txBody>
          <a:bodyPr wrap="square">
            <a:spAutoFit/>
          </a:bodyPr>
          <a:lstStyle/>
          <a:p>
            <a:r>
              <a:rPr lang="de-DE" dirty="0">
                <a:latin typeface="Hind" panose="02000000000000000000" pitchFamily="2" charset="77"/>
                <a:cs typeface="Hind" panose="02000000000000000000" pitchFamily="2" charset="77"/>
              </a:rPr>
              <a:t>Zusammenhänge zwischen Gesundheitsverhalten, psychischen Ressourcen und Fehlzeiten</a:t>
            </a:r>
            <a:endParaRPr lang="en-GB" dirty="0">
              <a:latin typeface="Hind" panose="02000000000000000000" pitchFamily="2" charset="77"/>
              <a:cs typeface="Hind" panose="02000000000000000000" pitchFamily="2" charset="77"/>
            </a:endParaRPr>
          </a:p>
        </p:txBody>
      </p:sp>
      <p:sp>
        <p:nvSpPr>
          <p:cNvPr id="6" name="Rechteck 5">
            <a:extLst>
              <a:ext uri="{FF2B5EF4-FFF2-40B4-BE49-F238E27FC236}">
                <a16:creationId xmlns:a16="http://schemas.microsoft.com/office/drawing/2014/main" id="{EC7CDC4C-086C-4451-83CC-92CB37CE0409}"/>
              </a:ext>
            </a:extLst>
          </p:cNvPr>
          <p:cNvSpPr/>
          <p:nvPr/>
        </p:nvSpPr>
        <p:spPr>
          <a:xfrm>
            <a:off x="4894530" y="4688701"/>
            <a:ext cx="5856090" cy="369332"/>
          </a:xfrm>
          <a:prstGeom prst="rect">
            <a:avLst/>
          </a:prstGeom>
        </p:spPr>
        <p:txBody>
          <a:bodyPr wrap="square">
            <a:spAutoFit/>
          </a:bodyPr>
          <a:lstStyle/>
          <a:p>
            <a:r>
              <a:rPr lang="de-DE" dirty="0">
                <a:latin typeface="Hind" panose="02000000000000000000" pitchFamily="2" charset="77"/>
                <a:cs typeface="Hind" panose="02000000000000000000" pitchFamily="2" charset="77"/>
              </a:rPr>
              <a:t>Längsschnittanalysen</a:t>
            </a:r>
            <a:endParaRPr lang="en-GB" dirty="0">
              <a:latin typeface="Hind" panose="02000000000000000000" pitchFamily="2" charset="77"/>
              <a:cs typeface="Hind" panose="02000000000000000000" pitchFamily="2" charset="77"/>
            </a:endParaRPr>
          </a:p>
        </p:txBody>
      </p:sp>
      <p:pic>
        <p:nvPicPr>
          <p:cNvPr id="10" name="Grafik 9" descr="Getrennt">
            <a:extLst>
              <a:ext uri="{FF2B5EF4-FFF2-40B4-BE49-F238E27FC236}">
                <a16:creationId xmlns:a16="http://schemas.microsoft.com/office/drawing/2014/main" id="{47980599-6F90-4BB6-BF1D-F5ABF8F719A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65813" y="3694645"/>
            <a:ext cx="493338" cy="493338"/>
          </a:xfrm>
          <a:prstGeom prst="rect">
            <a:avLst/>
          </a:prstGeom>
        </p:spPr>
      </p:pic>
      <p:sp>
        <p:nvSpPr>
          <p:cNvPr id="32" name="Rechteck 31">
            <a:extLst>
              <a:ext uri="{FF2B5EF4-FFF2-40B4-BE49-F238E27FC236}">
                <a16:creationId xmlns:a16="http://schemas.microsoft.com/office/drawing/2014/main" id="{0F92314B-02CE-4DCD-8997-94C44D273C7A}"/>
              </a:ext>
            </a:extLst>
          </p:cNvPr>
          <p:cNvSpPr/>
          <p:nvPr/>
        </p:nvSpPr>
        <p:spPr>
          <a:xfrm>
            <a:off x="4893365" y="5684643"/>
            <a:ext cx="6223373" cy="369332"/>
          </a:xfrm>
          <a:prstGeom prst="rect">
            <a:avLst/>
          </a:prstGeom>
        </p:spPr>
        <p:txBody>
          <a:bodyPr wrap="square">
            <a:spAutoFit/>
          </a:bodyPr>
          <a:lstStyle/>
          <a:p>
            <a:r>
              <a:rPr lang="de-DE" dirty="0">
                <a:latin typeface="Hind" panose="02000000000000000000" pitchFamily="2" charset="77"/>
                <a:cs typeface="Hind" panose="02000000000000000000" pitchFamily="2" charset="77"/>
              </a:rPr>
              <a:t>Strategische und operative Handlungsempfehlungen</a:t>
            </a:r>
            <a:endParaRPr lang="en-GB" dirty="0">
              <a:latin typeface="Hind" panose="02000000000000000000" pitchFamily="2" charset="77"/>
              <a:cs typeface="Hind" panose="02000000000000000000" pitchFamily="2" charset="77"/>
            </a:endParaRPr>
          </a:p>
        </p:txBody>
      </p:sp>
      <p:pic>
        <p:nvPicPr>
          <p:cNvPr id="33" name="Grafik 32" descr="Gehirn im Kopf">
            <a:extLst>
              <a:ext uri="{FF2B5EF4-FFF2-40B4-BE49-F238E27FC236}">
                <a16:creationId xmlns:a16="http://schemas.microsoft.com/office/drawing/2014/main" id="{8321F927-8EF2-4647-A82B-F6CAD5FDC36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818878" y="2782787"/>
            <a:ext cx="409309" cy="409309"/>
          </a:xfrm>
          <a:prstGeom prst="rect">
            <a:avLst/>
          </a:prstGeom>
        </p:spPr>
      </p:pic>
      <p:pic>
        <p:nvPicPr>
          <p:cNvPr id="35" name="Grafik 34" descr="Statistiken mit einfarbiger Füllung">
            <a:extLst>
              <a:ext uri="{FF2B5EF4-FFF2-40B4-BE49-F238E27FC236}">
                <a16:creationId xmlns:a16="http://schemas.microsoft.com/office/drawing/2014/main" id="{F7B7B736-BEE1-4DE2-9B4D-98F70C02039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26635" y="4700082"/>
            <a:ext cx="439051" cy="439051"/>
          </a:xfrm>
          <a:prstGeom prst="rect">
            <a:avLst/>
          </a:prstGeom>
        </p:spPr>
      </p:pic>
      <p:grpSp>
        <p:nvGrpSpPr>
          <p:cNvPr id="36" name="Google Shape;9221;p73">
            <a:extLst>
              <a:ext uri="{FF2B5EF4-FFF2-40B4-BE49-F238E27FC236}">
                <a16:creationId xmlns:a16="http://schemas.microsoft.com/office/drawing/2014/main" id="{0A9B6924-B5D1-4F6E-A26F-5B94BAE015FA}"/>
              </a:ext>
            </a:extLst>
          </p:cNvPr>
          <p:cNvGrpSpPr/>
          <p:nvPr/>
        </p:nvGrpSpPr>
        <p:grpSpPr>
          <a:xfrm>
            <a:off x="3874666" y="5667482"/>
            <a:ext cx="368151" cy="360953"/>
            <a:chOff x="6167350" y="2672800"/>
            <a:chExt cx="297750" cy="295375"/>
          </a:xfrm>
          <a:solidFill>
            <a:srgbClr val="BDCEE0"/>
          </a:solidFill>
        </p:grpSpPr>
        <p:sp>
          <p:nvSpPr>
            <p:cNvPr id="37" name="Google Shape;9222;p73">
              <a:extLst>
                <a:ext uri="{FF2B5EF4-FFF2-40B4-BE49-F238E27FC236}">
                  <a16:creationId xmlns:a16="http://schemas.microsoft.com/office/drawing/2014/main" id="{EFDCA083-087A-41A1-BDD6-5796845AD070}"/>
                </a:ext>
              </a:extLst>
            </p:cNvPr>
            <p:cNvSpPr/>
            <p:nvPr/>
          </p:nvSpPr>
          <p:spPr>
            <a:xfrm>
              <a:off x="6167350" y="2672800"/>
              <a:ext cx="226850" cy="295375"/>
            </a:xfrm>
            <a:custGeom>
              <a:avLst/>
              <a:gdLst/>
              <a:ahLst/>
              <a:cxnLst/>
              <a:rect l="l" t="t" r="r" b="b"/>
              <a:pathLst>
                <a:path w="9074" h="11815" extrusionOk="0">
                  <a:moveTo>
                    <a:pt x="4537" y="725"/>
                  </a:moveTo>
                  <a:cubicBezTo>
                    <a:pt x="4758" y="725"/>
                    <a:pt x="4915" y="882"/>
                    <a:pt x="4915" y="1071"/>
                  </a:cubicBezTo>
                  <a:cubicBezTo>
                    <a:pt x="4915" y="1260"/>
                    <a:pt x="5073" y="1418"/>
                    <a:pt x="5262" y="1418"/>
                  </a:cubicBezTo>
                  <a:lnTo>
                    <a:pt x="5955" y="1418"/>
                  </a:lnTo>
                  <a:cubicBezTo>
                    <a:pt x="6175" y="1418"/>
                    <a:pt x="6333" y="1575"/>
                    <a:pt x="6333" y="1796"/>
                  </a:cubicBezTo>
                  <a:cubicBezTo>
                    <a:pt x="6333" y="1985"/>
                    <a:pt x="6175" y="2142"/>
                    <a:pt x="5955" y="2142"/>
                  </a:cubicBezTo>
                  <a:lnTo>
                    <a:pt x="3119" y="2142"/>
                  </a:lnTo>
                  <a:cubicBezTo>
                    <a:pt x="2930" y="2142"/>
                    <a:pt x="2773" y="1985"/>
                    <a:pt x="2773" y="1796"/>
                  </a:cubicBezTo>
                  <a:cubicBezTo>
                    <a:pt x="2773" y="1575"/>
                    <a:pt x="2930" y="1418"/>
                    <a:pt x="3151" y="1418"/>
                  </a:cubicBezTo>
                  <a:lnTo>
                    <a:pt x="3844" y="1418"/>
                  </a:lnTo>
                  <a:cubicBezTo>
                    <a:pt x="4033" y="1418"/>
                    <a:pt x="4191" y="1260"/>
                    <a:pt x="4191" y="1071"/>
                  </a:cubicBezTo>
                  <a:cubicBezTo>
                    <a:pt x="4191" y="882"/>
                    <a:pt x="4348" y="725"/>
                    <a:pt x="4537" y="725"/>
                  </a:cubicBezTo>
                  <a:close/>
                  <a:moveTo>
                    <a:pt x="8066" y="2111"/>
                  </a:moveTo>
                  <a:cubicBezTo>
                    <a:pt x="8255" y="2111"/>
                    <a:pt x="8412" y="2268"/>
                    <a:pt x="8412" y="2458"/>
                  </a:cubicBezTo>
                  <a:lnTo>
                    <a:pt x="8412" y="10806"/>
                  </a:lnTo>
                  <a:lnTo>
                    <a:pt x="8381" y="10806"/>
                  </a:lnTo>
                  <a:cubicBezTo>
                    <a:pt x="8381" y="10995"/>
                    <a:pt x="8223" y="11153"/>
                    <a:pt x="8034" y="11153"/>
                  </a:cubicBezTo>
                  <a:lnTo>
                    <a:pt x="1040" y="11153"/>
                  </a:lnTo>
                  <a:cubicBezTo>
                    <a:pt x="851" y="11153"/>
                    <a:pt x="693" y="10995"/>
                    <a:pt x="693" y="10806"/>
                  </a:cubicBezTo>
                  <a:lnTo>
                    <a:pt x="693" y="2458"/>
                  </a:lnTo>
                  <a:cubicBezTo>
                    <a:pt x="693" y="2268"/>
                    <a:pt x="851" y="2111"/>
                    <a:pt x="1040" y="2111"/>
                  </a:cubicBezTo>
                  <a:lnTo>
                    <a:pt x="2143" y="2111"/>
                  </a:lnTo>
                  <a:cubicBezTo>
                    <a:pt x="2300" y="2489"/>
                    <a:pt x="2647" y="2804"/>
                    <a:pt x="3119" y="2804"/>
                  </a:cubicBezTo>
                  <a:lnTo>
                    <a:pt x="5986" y="2804"/>
                  </a:lnTo>
                  <a:cubicBezTo>
                    <a:pt x="6396" y="2804"/>
                    <a:pt x="6805" y="2521"/>
                    <a:pt x="6963" y="2111"/>
                  </a:cubicBezTo>
                  <a:close/>
                  <a:moveTo>
                    <a:pt x="4506" y="0"/>
                  </a:moveTo>
                  <a:cubicBezTo>
                    <a:pt x="4096" y="0"/>
                    <a:pt x="3686" y="284"/>
                    <a:pt x="3529" y="725"/>
                  </a:cubicBezTo>
                  <a:lnTo>
                    <a:pt x="3088" y="725"/>
                  </a:lnTo>
                  <a:cubicBezTo>
                    <a:pt x="2678" y="725"/>
                    <a:pt x="2269" y="1008"/>
                    <a:pt x="2111" y="1418"/>
                  </a:cubicBezTo>
                  <a:lnTo>
                    <a:pt x="1009" y="1418"/>
                  </a:lnTo>
                  <a:cubicBezTo>
                    <a:pt x="410" y="1418"/>
                    <a:pt x="0" y="1890"/>
                    <a:pt x="0" y="2458"/>
                  </a:cubicBezTo>
                  <a:lnTo>
                    <a:pt x="0" y="10806"/>
                  </a:lnTo>
                  <a:cubicBezTo>
                    <a:pt x="0" y="11405"/>
                    <a:pt x="473" y="11814"/>
                    <a:pt x="1009" y="11814"/>
                  </a:cubicBezTo>
                  <a:lnTo>
                    <a:pt x="7971" y="11814"/>
                  </a:lnTo>
                  <a:cubicBezTo>
                    <a:pt x="8570" y="11814"/>
                    <a:pt x="9011" y="11342"/>
                    <a:pt x="9011" y="10806"/>
                  </a:cubicBezTo>
                  <a:lnTo>
                    <a:pt x="9011" y="2458"/>
                  </a:lnTo>
                  <a:cubicBezTo>
                    <a:pt x="9074" y="1859"/>
                    <a:pt x="8601" y="1418"/>
                    <a:pt x="8034" y="1418"/>
                  </a:cubicBezTo>
                  <a:lnTo>
                    <a:pt x="6931" y="1418"/>
                  </a:lnTo>
                  <a:cubicBezTo>
                    <a:pt x="6774" y="1040"/>
                    <a:pt x="6396" y="725"/>
                    <a:pt x="5923" y="725"/>
                  </a:cubicBezTo>
                  <a:lnTo>
                    <a:pt x="5545" y="725"/>
                  </a:lnTo>
                  <a:cubicBezTo>
                    <a:pt x="5514" y="567"/>
                    <a:pt x="5388" y="441"/>
                    <a:pt x="5262" y="315"/>
                  </a:cubicBezTo>
                  <a:cubicBezTo>
                    <a:pt x="5073" y="126"/>
                    <a:pt x="4789" y="0"/>
                    <a:pt x="4506"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lumMod val="75000"/>
                    <a:lumOff val="25000"/>
                  </a:prstClr>
                </a:solidFill>
                <a:effectLst/>
                <a:uLnTx/>
                <a:uFillTx/>
                <a:latin typeface="Segoe"/>
                <a:cs typeface="Arial"/>
              </a:endParaRPr>
            </a:p>
          </p:txBody>
        </p:sp>
        <p:sp>
          <p:nvSpPr>
            <p:cNvPr id="38" name="Google Shape;9223;p73">
              <a:extLst>
                <a:ext uri="{FF2B5EF4-FFF2-40B4-BE49-F238E27FC236}">
                  <a16:creationId xmlns:a16="http://schemas.microsoft.com/office/drawing/2014/main" id="{D528FED8-4681-4EAB-8F35-C1F266A80F91}"/>
                </a:ext>
              </a:extLst>
            </p:cNvPr>
            <p:cNvSpPr/>
            <p:nvPr/>
          </p:nvSpPr>
          <p:spPr>
            <a:xfrm>
              <a:off x="6201225" y="2762575"/>
              <a:ext cx="52775" cy="49650"/>
            </a:xfrm>
            <a:custGeom>
              <a:avLst/>
              <a:gdLst/>
              <a:ahLst/>
              <a:cxnLst/>
              <a:rect l="l" t="t" r="r" b="b"/>
              <a:pathLst>
                <a:path w="2111" h="1986" extrusionOk="0">
                  <a:moveTo>
                    <a:pt x="406" y="1"/>
                  </a:moveTo>
                  <a:cubicBezTo>
                    <a:pt x="315" y="1"/>
                    <a:pt x="221" y="32"/>
                    <a:pt x="158" y="95"/>
                  </a:cubicBezTo>
                  <a:cubicBezTo>
                    <a:pt x="63" y="190"/>
                    <a:pt x="63" y="442"/>
                    <a:pt x="158" y="568"/>
                  </a:cubicBezTo>
                  <a:lnTo>
                    <a:pt x="599" y="977"/>
                  </a:lnTo>
                  <a:lnTo>
                    <a:pt x="158" y="1418"/>
                  </a:lnTo>
                  <a:cubicBezTo>
                    <a:pt x="0" y="1544"/>
                    <a:pt x="0" y="1733"/>
                    <a:pt x="158" y="1891"/>
                  </a:cubicBezTo>
                  <a:cubicBezTo>
                    <a:pt x="221" y="1954"/>
                    <a:pt x="315" y="1985"/>
                    <a:pt x="406" y="1985"/>
                  </a:cubicBezTo>
                  <a:cubicBezTo>
                    <a:pt x="496" y="1985"/>
                    <a:pt x="583" y="1954"/>
                    <a:pt x="630" y="1891"/>
                  </a:cubicBezTo>
                  <a:lnTo>
                    <a:pt x="1071" y="1450"/>
                  </a:lnTo>
                  <a:lnTo>
                    <a:pt x="1512" y="1891"/>
                  </a:lnTo>
                  <a:cubicBezTo>
                    <a:pt x="1575" y="1954"/>
                    <a:pt x="1662" y="1985"/>
                    <a:pt x="1749" y="1985"/>
                  </a:cubicBezTo>
                  <a:cubicBezTo>
                    <a:pt x="1835" y="1985"/>
                    <a:pt x="1922" y="1954"/>
                    <a:pt x="1985" y="1891"/>
                  </a:cubicBezTo>
                  <a:cubicBezTo>
                    <a:pt x="2111" y="1765"/>
                    <a:pt x="2111" y="1544"/>
                    <a:pt x="1985" y="1418"/>
                  </a:cubicBezTo>
                  <a:lnTo>
                    <a:pt x="1544" y="977"/>
                  </a:lnTo>
                  <a:lnTo>
                    <a:pt x="1985" y="568"/>
                  </a:lnTo>
                  <a:cubicBezTo>
                    <a:pt x="2111" y="442"/>
                    <a:pt x="2111" y="190"/>
                    <a:pt x="1985" y="95"/>
                  </a:cubicBezTo>
                  <a:cubicBezTo>
                    <a:pt x="1922" y="32"/>
                    <a:pt x="1835" y="1"/>
                    <a:pt x="1749" y="1"/>
                  </a:cubicBezTo>
                  <a:cubicBezTo>
                    <a:pt x="1662" y="1"/>
                    <a:pt x="1575" y="32"/>
                    <a:pt x="1512" y="95"/>
                  </a:cubicBezTo>
                  <a:lnTo>
                    <a:pt x="1071" y="505"/>
                  </a:lnTo>
                  <a:lnTo>
                    <a:pt x="630" y="95"/>
                  </a:lnTo>
                  <a:cubicBezTo>
                    <a:pt x="583" y="32"/>
                    <a:pt x="496" y="1"/>
                    <a:pt x="406"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39" name="Google Shape;9224;p73">
              <a:extLst>
                <a:ext uri="{FF2B5EF4-FFF2-40B4-BE49-F238E27FC236}">
                  <a16:creationId xmlns:a16="http://schemas.microsoft.com/office/drawing/2014/main" id="{38601880-24BC-43BF-9D6B-297C374CBAFF}"/>
                </a:ext>
              </a:extLst>
            </p:cNvPr>
            <p:cNvSpPr/>
            <p:nvPr/>
          </p:nvSpPr>
          <p:spPr>
            <a:xfrm>
              <a:off x="6308325" y="2882300"/>
              <a:ext cx="51225" cy="49650"/>
            </a:xfrm>
            <a:custGeom>
              <a:avLst/>
              <a:gdLst/>
              <a:ahLst/>
              <a:cxnLst/>
              <a:rect l="l" t="t" r="r" b="b"/>
              <a:pathLst>
                <a:path w="2049" h="1986" extrusionOk="0">
                  <a:moveTo>
                    <a:pt x="363" y="0"/>
                  </a:moveTo>
                  <a:cubicBezTo>
                    <a:pt x="276" y="0"/>
                    <a:pt x="190" y="32"/>
                    <a:pt x="127" y="95"/>
                  </a:cubicBezTo>
                  <a:cubicBezTo>
                    <a:pt x="1" y="221"/>
                    <a:pt x="1" y="441"/>
                    <a:pt x="127" y="567"/>
                  </a:cubicBezTo>
                  <a:lnTo>
                    <a:pt x="568" y="1009"/>
                  </a:lnTo>
                  <a:lnTo>
                    <a:pt x="127" y="1450"/>
                  </a:lnTo>
                  <a:cubicBezTo>
                    <a:pt x="1" y="1544"/>
                    <a:pt x="1" y="1796"/>
                    <a:pt x="127" y="1891"/>
                  </a:cubicBezTo>
                  <a:cubicBezTo>
                    <a:pt x="190" y="1954"/>
                    <a:pt x="276" y="1985"/>
                    <a:pt x="363" y="1985"/>
                  </a:cubicBezTo>
                  <a:cubicBezTo>
                    <a:pt x="450" y="1985"/>
                    <a:pt x="536" y="1954"/>
                    <a:pt x="599" y="1891"/>
                  </a:cubicBezTo>
                  <a:lnTo>
                    <a:pt x="1040" y="1481"/>
                  </a:lnTo>
                  <a:lnTo>
                    <a:pt x="1481" y="1891"/>
                  </a:lnTo>
                  <a:cubicBezTo>
                    <a:pt x="1529" y="1954"/>
                    <a:pt x="1615" y="1985"/>
                    <a:pt x="1706" y="1985"/>
                  </a:cubicBezTo>
                  <a:cubicBezTo>
                    <a:pt x="1797" y="1985"/>
                    <a:pt x="1891" y="1954"/>
                    <a:pt x="1954" y="1891"/>
                  </a:cubicBezTo>
                  <a:cubicBezTo>
                    <a:pt x="2049" y="1796"/>
                    <a:pt x="2049" y="1544"/>
                    <a:pt x="1954" y="1450"/>
                  </a:cubicBezTo>
                  <a:lnTo>
                    <a:pt x="1513" y="1009"/>
                  </a:lnTo>
                  <a:lnTo>
                    <a:pt x="1954" y="567"/>
                  </a:lnTo>
                  <a:cubicBezTo>
                    <a:pt x="2049" y="441"/>
                    <a:pt x="2049" y="252"/>
                    <a:pt x="1954" y="95"/>
                  </a:cubicBezTo>
                  <a:cubicBezTo>
                    <a:pt x="1891" y="32"/>
                    <a:pt x="1804" y="0"/>
                    <a:pt x="1718" y="0"/>
                  </a:cubicBezTo>
                  <a:cubicBezTo>
                    <a:pt x="1631" y="0"/>
                    <a:pt x="1544" y="32"/>
                    <a:pt x="1481" y="95"/>
                  </a:cubicBezTo>
                  <a:lnTo>
                    <a:pt x="1040" y="536"/>
                  </a:lnTo>
                  <a:lnTo>
                    <a:pt x="599" y="95"/>
                  </a:lnTo>
                  <a:cubicBezTo>
                    <a:pt x="536" y="32"/>
                    <a:pt x="450" y="0"/>
                    <a:pt x="363"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40" name="Google Shape;9225;p73">
              <a:extLst>
                <a:ext uri="{FF2B5EF4-FFF2-40B4-BE49-F238E27FC236}">
                  <a16:creationId xmlns:a16="http://schemas.microsoft.com/office/drawing/2014/main" id="{FA31EE04-6B6D-41D6-BDB1-49FC823F3EE8}"/>
                </a:ext>
              </a:extLst>
            </p:cNvPr>
            <p:cNvSpPr/>
            <p:nvPr/>
          </p:nvSpPr>
          <p:spPr>
            <a:xfrm>
              <a:off x="6200425" y="2759425"/>
              <a:ext cx="156775" cy="174875"/>
            </a:xfrm>
            <a:custGeom>
              <a:avLst/>
              <a:gdLst/>
              <a:ahLst/>
              <a:cxnLst/>
              <a:rect l="l" t="t" r="r" b="b"/>
              <a:pathLst>
                <a:path w="6271" h="6994" extrusionOk="0">
                  <a:moveTo>
                    <a:pt x="1103" y="5609"/>
                  </a:moveTo>
                  <a:cubicBezTo>
                    <a:pt x="1292" y="5609"/>
                    <a:pt x="1450" y="5766"/>
                    <a:pt x="1450" y="5955"/>
                  </a:cubicBezTo>
                  <a:cubicBezTo>
                    <a:pt x="1450" y="6144"/>
                    <a:pt x="1292" y="6302"/>
                    <a:pt x="1103" y="6302"/>
                  </a:cubicBezTo>
                  <a:cubicBezTo>
                    <a:pt x="914" y="6302"/>
                    <a:pt x="757" y="6144"/>
                    <a:pt x="757" y="5955"/>
                  </a:cubicBezTo>
                  <a:cubicBezTo>
                    <a:pt x="757" y="5766"/>
                    <a:pt x="914" y="5609"/>
                    <a:pt x="1103" y="5609"/>
                  </a:cubicBezTo>
                  <a:close/>
                  <a:moveTo>
                    <a:pt x="5325" y="1"/>
                  </a:moveTo>
                  <a:cubicBezTo>
                    <a:pt x="5230" y="1"/>
                    <a:pt x="5136" y="64"/>
                    <a:pt x="5073" y="127"/>
                  </a:cubicBezTo>
                  <a:lnTo>
                    <a:pt x="4380" y="851"/>
                  </a:lnTo>
                  <a:cubicBezTo>
                    <a:pt x="4254" y="946"/>
                    <a:pt x="4254" y="1198"/>
                    <a:pt x="4380" y="1324"/>
                  </a:cubicBezTo>
                  <a:cubicBezTo>
                    <a:pt x="4443" y="1371"/>
                    <a:pt x="4529" y="1395"/>
                    <a:pt x="4616" y="1395"/>
                  </a:cubicBezTo>
                  <a:cubicBezTo>
                    <a:pt x="4703" y="1395"/>
                    <a:pt x="4789" y="1371"/>
                    <a:pt x="4852" y="1324"/>
                  </a:cubicBezTo>
                  <a:lnTo>
                    <a:pt x="4978" y="1198"/>
                  </a:lnTo>
                  <a:lnTo>
                    <a:pt x="4978" y="2458"/>
                  </a:lnTo>
                  <a:cubicBezTo>
                    <a:pt x="4978" y="2647"/>
                    <a:pt x="4821" y="2805"/>
                    <a:pt x="4600" y="2805"/>
                  </a:cubicBezTo>
                  <a:lnTo>
                    <a:pt x="1765" y="2805"/>
                  </a:lnTo>
                  <a:cubicBezTo>
                    <a:pt x="1513" y="2805"/>
                    <a:pt x="1229" y="2931"/>
                    <a:pt x="1040" y="3120"/>
                  </a:cubicBezTo>
                  <a:cubicBezTo>
                    <a:pt x="820" y="3309"/>
                    <a:pt x="725" y="3592"/>
                    <a:pt x="725" y="3876"/>
                  </a:cubicBezTo>
                  <a:lnTo>
                    <a:pt x="725" y="4978"/>
                  </a:lnTo>
                  <a:cubicBezTo>
                    <a:pt x="316" y="5136"/>
                    <a:pt x="1" y="5482"/>
                    <a:pt x="1" y="5955"/>
                  </a:cubicBezTo>
                  <a:cubicBezTo>
                    <a:pt x="1" y="6554"/>
                    <a:pt x="473" y="6995"/>
                    <a:pt x="1040" y="6995"/>
                  </a:cubicBezTo>
                  <a:cubicBezTo>
                    <a:pt x="1607" y="6995"/>
                    <a:pt x="2048" y="6522"/>
                    <a:pt x="2048" y="5955"/>
                  </a:cubicBezTo>
                  <a:cubicBezTo>
                    <a:pt x="2048" y="5514"/>
                    <a:pt x="1765" y="5136"/>
                    <a:pt x="1355" y="4978"/>
                  </a:cubicBezTo>
                  <a:lnTo>
                    <a:pt x="1355" y="3876"/>
                  </a:lnTo>
                  <a:cubicBezTo>
                    <a:pt x="1355" y="3687"/>
                    <a:pt x="1513" y="3529"/>
                    <a:pt x="1702" y="3529"/>
                  </a:cubicBezTo>
                  <a:lnTo>
                    <a:pt x="4537" y="3529"/>
                  </a:lnTo>
                  <a:cubicBezTo>
                    <a:pt x="5136" y="3529"/>
                    <a:pt x="5545" y="3057"/>
                    <a:pt x="5545" y="2490"/>
                  </a:cubicBezTo>
                  <a:lnTo>
                    <a:pt x="5545" y="1229"/>
                  </a:lnTo>
                  <a:lnTo>
                    <a:pt x="5671" y="1355"/>
                  </a:lnTo>
                  <a:cubicBezTo>
                    <a:pt x="5734" y="1418"/>
                    <a:pt x="5821" y="1450"/>
                    <a:pt x="5908" y="1450"/>
                  </a:cubicBezTo>
                  <a:cubicBezTo>
                    <a:pt x="5994" y="1450"/>
                    <a:pt x="6081" y="1418"/>
                    <a:pt x="6144" y="1355"/>
                  </a:cubicBezTo>
                  <a:cubicBezTo>
                    <a:pt x="6270" y="1229"/>
                    <a:pt x="6270" y="1009"/>
                    <a:pt x="6144" y="883"/>
                  </a:cubicBezTo>
                  <a:lnTo>
                    <a:pt x="5545" y="127"/>
                  </a:lnTo>
                  <a:cubicBezTo>
                    <a:pt x="5482" y="64"/>
                    <a:pt x="5388" y="1"/>
                    <a:pt x="5325"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41" name="Google Shape;9226;p73">
              <a:extLst>
                <a:ext uri="{FF2B5EF4-FFF2-40B4-BE49-F238E27FC236}">
                  <a16:creationId xmlns:a16="http://schemas.microsoft.com/office/drawing/2014/main" id="{AA19DA18-C892-48CD-9A50-3DF988E776FD}"/>
                </a:ext>
              </a:extLst>
            </p:cNvPr>
            <p:cNvSpPr/>
            <p:nvPr/>
          </p:nvSpPr>
          <p:spPr>
            <a:xfrm>
              <a:off x="6412300" y="2742900"/>
              <a:ext cx="52800" cy="208725"/>
            </a:xfrm>
            <a:custGeom>
              <a:avLst/>
              <a:gdLst/>
              <a:ahLst/>
              <a:cxnLst/>
              <a:rect l="l" t="t" r="r" b="b"/>
              <a:pathLst>
                <a:path w="2112" h="8349" extrusionOk="0">
                  <a:moveTo>
                    <a:pt x="1009" y="662"/>
                  </a:moveTo>
                  <a:cubicBezTo>
                    <a:pt x="1229" y="662"/>
                    <a:pt x="1387" y="819"/>
                    <a:pt x="1387" y="1040"/>
                  </a:cubicBezTo>
                  <a:lnTo>
                    <a:pt x="1387" y="1386"/>
                  </a:lnTo>
                  <a:lnTo>
                    <a:pt x="662" y="1386"/>
                  </a:lnTo>
                  <a:lnTo>
                    <a:pt x="662" y="1040"/>
                  </a:lnTo>
                  <a:cubicBezTo>
                    <a:pt x="662" y="819"/>
                    <a:pt x="820" y="662"/>
                    <a:pt x="1009" y="662"/>
                  </a:cubicBezTo>
                  <a:close/>
                  <a:moveTo>
                    <a:pt x="1387" y="2048"/>
                  </a:moveTo>
                  <a:lnTo>
                    <a:pt x="1387" y="6017"/>
                  </a:lnTo>
                  <a:cubicBezTo>
                    <a:pt x="1261" y="5986"/>
                    <a:pt x="1142" y="5970"/>
                    <a:pt x="1024" y="5970"/>
                  </a:cubicBezTo>
                  <a:cubicBezTo>
                    <a:pt x="906" y="5970"/>
                    <a:pt x="788" y="5986"/>
                    <a:pt x="662" y="6017"/>
                  </a:cubicBezTo>
                  <a:lnTo>
                    <a:pt x="662" y="2048"/>
                  </a:lnTo>
                  <a:close/>
                  <a:moveTo>
                    <a:pt x="1009" y="6711"/>
                  </a:moveTo>
                  <a:cubicBezTo>
                    <a:pt x="1103" y="6711"/>
                    <a:pt x="1166" y="6711"/>
                    <a:pt x="1261" y="6742"/>
                  </a:cubicBezTo>
                  <a:lnTo>
                    <a:pt x="1009" y="7246"/>
                  </a:lnTo>
                  <a:lnTo>
                    <a:pt x="788" y="6742"/>
                  </a:lnTo>
                  <a:cubicBezTo>
                    <a:pt x="851" y="6711"/>
                    <a:pt x="946" y="6711"/>
                    <a:pt x="1009" y="6711"/>
                  </a:cubicBezTo>
                  <a:close/>
                  <a:moveTo>
                    <a:pt x="1009" y="0"/>
                  </a:moveTo>
                  <a:cubicBezTo>
                    <a:pt x="441" y="0"/>
                    <a:pt x="0" y="473"/>
                    <a:pt x="0" y="1040"/>
                  </a:cubicBezTo>
                  <a:lnTo>
                    <a:pt x="0" y="6616"/>
                  </a:lnTo>
                  <a:cubicBezTo>
                    <a:pt x="0" y="6648"/>
                    <a:pt x="0" y="6742"/>
                    <a:pt x="32" y="6774"/>
                  </a:cubicBezTo>
                  <a:lnTo>
                    <a:pt x="757" y="8160"/>
                  </a:lnTo>
                  <a:cubicBezTo>
                    <a:pt x="788" y="8286"/>
                    <a:pt x="946" y="8349"/>
                    <a:pt x="1040" y="8349"/>
                  </a:cubicBezTo>
                  <a:cubicBezTo>
                    <a:pt x="1166" y="8349"/>
                    <a:pt x="1292" y="8286"/>
                    <a:pt x="1355" y="8160"/>
                  </a:cubicBezTo>
                  <a:lnTo>
                    <a:pt x="2080" y="6774"/>
                  </a:lnTo>
                  <a:cubicBezTo>
                    <a:pt x="2111" y="6742"/>
                    <a:pt x="2111" y="6648"/>
                    <a:pt x="2111" y="6616"/>
                  </a:cubicBezTo>
                  <a:lnTo>
                    <a:pt x="2111" y="1040"/>
                  </a:lnTo>
                  <a:cubicBezTo>
                    <a:pt x="2048" y="473"/>
                    <a:pt x="1576" y="0"/>
                    <a:pt x="1009"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grpSp>
      <p:sp>
        <p:nvSpPr>
          <p:cNvPr id="7" name="Textfeld 6">
            <a:extLst>
              <a:ext uri="{FF2B5EF4-FFF2-40B4-BE49-F238E27FC236}">
                <a16:creationId xmlns:a16="http://schemas.microsoft.com/office/drawing/2014/main" id="{8D471EA7-6CAF-A5C4-2720-B61A87D22211}"/>
              </a:ext>
            </a:extLst>
          </p:cNvPr>
          <p:cNvSpPr txBox="1"/>
          <p:nvPr/>
        </p:nvSpPr>
        <p:spPr>
          <a:xfrm>
            <a:off x="2" y="3222253"/>
            <a:ext cx="2732356" cy="984885"/>
          </a:xfrm>
          <a:prstGeom prst="rect">
            <a:avLst/>
          </a:prstGeom>
          <a:noFill/>
        </p:spPr>
        <p:txBody>
          <a:bodyPr wrap="square">
            <a:spAutoFit/>
          </a:bodyPr>
          <a:lstStyle/>
          <a:p>
            <a:pPr algn="ctr"/>
            <a:r>
              <a:rPr lang="de-DE" sz="4000" b="1" dirty="0">
                <a:solidFill>
                  <a:srgbClr val="FEA121"/>
                </a:solidFill>
                <a:latin typeface="Hind" panose="02000000000000000000" pitchFamily="2" charset="77"/>
                <a:cs typeface="Hind" panose="02000000000000000000" pitchFamily="2" charset="77"/>
              </a:rPr>
              <a:t>Agenda</a:t>
            </a:r>
            <a:endParaRPr lang="en-GB" sz="4000" b="1" dirty="0">
              <a:solidFill>
                <a:srgbClr val="FEA121"/>
              </a:solidFill>
              <a:latin typeface="Hind" panose="02000000000000000000" pitchFamily="2" charset="77"/>
              <a:cs typeface="Hind" panose="02000000000000000000" pitchFamily="2" charset="77"/>
            </a:endParaRPr>
          </a:p>
          <a:p>
            <a:pPr algn="ctr"/>
            <a:endParaRPr lang="en-GB" b="1" dirty="0">
              <a:solidFill>
                <a:schemeClr val="bg1"/>
              </a:solidFill>
              <a:latin typeface="Raleway Medium" pitchFamily="2" charset="0"/>
            </a:endParaRPr>
          </a:p>
        </p:txBody>
      </p:sp>
      <p:sp>
        <p:nvSpPr>
          <p:cNvPr id="9" name="Textfeld 8">
            <a:extLst>
              <a:ext uri="{FF2B5EF4-FFF2-40B4-BE49-F238E27FC236}">
                <a16:creationId xmlns:a16="http://schemas.microsoft.com/office/drawing/2014/main" id="{2EF2A785-1D7E-739D-4488-0B5195C70851}"/>
              </a:ext>
            </a:extLst>
          </p:cNvPr>
          <p:cNvSpPr txBox="1"/>
          <p:nvPr/>
        </p:nvSpPr>
        <p:spPr>
          <a:xfrm>
            <a:off x="3428231" y="5608023"/>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6</a:t>
            </a:r>
            <a:endParaRPr lang="en-GB" sz="3500" b="1" dirty="0">
              <a:solidFill>
                <a:schemeClr val="bg1"/>
              </a:solidFill>
              <a:latin typeface="Hind" panose="02000000000000000000" pitchFamily="2" charset="77"/>
              <a:cs typeface="Hind" panose="02000000000000000000" pitchFamily="2" charset="77"/>
            </a:endParaRPr>
          </a:p>
        </p:txBody>
      </p:sp>
      <p:sp>
        <p:nvSpPr>
          <p:cNvPr id="13" name="Textfeld 12">
            <a:extLst>
              <a:ext uri="{FF2B5EF4-FFF2-40B4-BE49-F238E27FC236}">
                <a16:creationId xmlns:a16="http://schemas.microsoft.com/office/drawing/2014/main" id="{38978827-01CF-150C-63CF-4F624D163F4C}"/>
              </a:ext>
            </a:extLst>
          </p:cNvPr>
          <p:cNvSpPr txBox="1"/>
          <p:nvPr/>
        </p:nvSpPr>
        <p:spPr>
          <a:xfrm>
            <a:off x="3448231" y="4674567"/>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5</a:t>
            </a:r>
            <a:endParaRPr lang="en-GB" sz="3500" b="1" dirty="0">
              <a:solidFill>
                <a:schemeClr val="bg1"/>
              </a:solidFill>
              <a:latin typeface="Hind" panose="02000000000000000000" pitchFamily="2" charset="77"/>
              <a:cs typeface="Hind" panose="02000000000000000000" pitchFamily="2" charset="77"/>
            </a:endParaRPr>
          </a:p>
        </p:txBody>
      </p:sp>
      <p:sp>
        <p:nvSpPr>
          <p:cNvPr id="14" name="Textfeld 13">
            <a:extLst>
              <a:ext uri="{FF2B5EF4-FFF2-40B4-BE49-F238E27FC236}">
                <a16:creationId xmlns:a16="http://schemas.microsoft.com/office/drawing/2014/main" id="{451218A2-0E24-D0AA-DEB7-2C97494BA475}"/>
              </a:ext>
            </a:extLst>
          </p:cNvPr>
          <p:cNvSpPr txBox="1"/>
          <p:nvPr/>
        </p:nvSpPr>
        <p:spPr>
          <a:xfrm>
            <a:off x="3419866" y="3694645"/>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4</a:t>
            </a:r>
            <a:endParaRPr lang="en-GB" sz="3500" b="1" dirty="0">
              <a:solidFill>
                <a:schemeClr val="bg1"/>
              </a:solidFill>
              <a:latin typeface="Hind" panose="02000000000000000000" pitchFamily="2" charset="77"/>
              <a:cs typeface="Hind" panose="02000000000000000000" pitchFamily="2" charset="77"/>
            </a:endParaRPr>
          </a:p>
        </p:txBody>
      </p:sp>
      <p:sp>
        <p:nvSpPr>
          <p:cNvPr id="15" name="Textfeld 14">
            <a:extLst>
              <a:ext uri="{FF2B5EF4-FFF2-40B4-BE49-F238E27FC236}">
                <a16:creationId xmlns:a16="http://schemas.microsoft.com/office/drawing/2014/main" id="{2CFD2B0B-39A7-A338-AEAC-918CFAF92B52}"/>
              </a:ext>
            </a:extLst>
          </p:cNvPr>
          <p:cNvSpPr txBox="1"/>
          <p:nvPr/>
        </p:nvSpPr>
        <p:spPr>
          <a:xfrm>
            <a:off x="3419866" y="2756796"/>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3</a:t>
            </a:r>
            <a:endParaRPr lang="en-GB" sz="3500" b="1" dirty="0">
              <a:solidFill>
                <a:schemeClr val="bg1"/>
              </a:solidFill>
              <a:latin typeface="Hind" panose="02000000000000000000" pitchFamily="2" charset="77"/>
              <a:cs typeface="Hind" panose="02000000000000000000" pitchFamily="2" charset="77"/>
            </a:endParaRPr>
          </a:p>
        </p:txBody>
      </p:sp>
      <p:sp>
        <p:nvSpPr>
          <p:cNvPr id="16" name="Textfeld 15">
            <a:extLst>
              <a:ext uri="{FF2B5EF4-FFF2-40B4-BE49-F238E27FC236}">
                <a16:creationId xmlns:a16="http://schemas.microsoft.com/office/drawing/2014/main" id="{587F1FF1-23BB-D80E-0009-7B732AA8509A}"/>
              </a:ext>
            </a:extLst>
          </p:cNvPr>
          <p:cNvSpPr txBox="1"/>
          <p:nvPr/>
        </p:nvSpPr>
        <p:spPr>
          <a:xfrm>
            <a:off x="3419866" y="1754928"/>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2</a:t>
            </a:r>
            <a:endParaRPr lang="en-GB" sz="3500" b="1" dirty="0">
              <a:solidFill>
                <a:schemeClr val="bg1"/>
              </a:solidFill>
              <a:latin typeface="Hind" panose="02000000000000000000" pitchFamily="2" charset="77"/>
              <a:cs typeface="Hind" panose="02000000000000000000" pitchFamily="2" charset="77"/>
            </a:endParaRPr>
          </a:p>
        </p:txBody>
      </p:sp>
      <p:sp>
        <p:nvSpPr>
          <p:cNvPr id="17" name="Textfeld 16">
            <a:extLst>
              <a:ext uri="{FF2B5EF4-FFF2-40B4-BE49-F238E27FC236}">
                <a16:creationId xmlns:a16="http://schemas.microsoft.com/office/drawing/2014/main" id="{0B9DDA9B-2BEA-18A1-CA8E-9F3EC78756D0}"/>
              </a:ext>
            </a:extLst>
          </p:cNvPr>
          <p:cNvSpPr txBox="1"/>
          <p:nvPr/>
        </p:nvSpPr>
        <p:spPr>
          <a:xfrm>
            <a:off x="3407396" y="696664"/>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1</a:t>
            </a:r>
            <a:endParaRPr lang="en-GB" sz="3500" b="1" dirty="0">
              <a:solidFill>
                <a:schemeClr val="bg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1711479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CAA982-F5DD-D57B-1BA2-4198E332F3A5}"/>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Abgerundetes Rechteck 1">
            <a:extLst>
              <a:ext uri="{FF2B5EF4-FFF2-40B4-BE49-F238E27FC236}">
                <a16:creationId xmlns:a16="http://schemas.microsoft.com/office/drawing/2014/main" id="{27E1E1F2-D9E4-9347-63C3-AA038025C720}"/>
              </a:ext>
            </a:extLst>
          </p:cNvPr>
          <p:cNvSpPr/>
          <p:nvPr/>
        </p:nvSpPr>
        <p:spPr>
          <a:xfrm>
            <a:off x="4563291" y="1208782"/>
            <a:ext cx="7047199" cy="4327676"/>
          </a:xfrm>
          <a:prstGeom prst="roundRect">
            <a:avLst>
              <a:gd name="adj" fmla="val 5927"/>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F06E1B23-C9A7-4A70-A17E-EBBBCABF8675}"/>
              </a:ext>
            </a:extLst>
          </p:cNvPr>
          <p:cNvPicPr>
            <a:picLocks noChangeAspect="1"/>
          </p:cNvPicPr>
          <p:nvPr/>
        </p:nvPicPr>
        <p:blipFill rotWithShape="1">
          <a:blip r:embed="rId2" cstate="screen">
            <a:lum bright="70000" contrast="-70000"/>
            <a:extLst>
              <a:ext uri="{28A0092B-C50C-407E-A947-70E740481C1C}">
                <a14:useLocalDpi xmlns:a14="http://schemas.microsoft.com/office/drawing/2010/main"/>
              </a:ext>
            </a:extLst>
          </a:blip>
          <a:srcRect/>
          <a:stretch/>
        </p:blipFill>
        <p:spPr>
          <a:xfrm>
            <a:off x="0" y="0"/>
            <a:ext cx="3996965" cy="6858000"/>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17" name="Rechteck 16">
            <a:extLst>
              <a:ext uri="{FF2B5EF4-FFF2-40B4-BE49-F238E27FC236}">
                <a16:creationId xmlns:a16="http://schemas.microsoft.com/office/drawing/2014/main" id="{798D88F6-3AB5-46A4-8676-7F9AD552947F}"/>
              </a:ext>
            </a:extLst>
          </p:cNvPr>
          <p:cNvSpPr/>
          <p:nvPr/>
        </p:nvSpPr>
        <p:spPr>
          <a:xfrm>
            <a:off x="4735269" y="1487175"/>
            <a:ext cx="7737776" cy="276999"/>
          </a:xfrm>
          <a:prstGeom prst="rect">
            <a:avLst/>
          </a:prstGeom>
        </p:spPr>
        <p:txBody>
          <a:bodyPr wrap="square">
            <a:spAutoFit/>
          </a:bodyPr>
          <a:lstStyle/>
          <a:p>
            <a:r>
              <a:rPr lang="de-DE" sz="1200" b="1" dirty="0">
                <a:solidFill>
                  <a:srgbClr val="004785"/>
                </a:solidFill>
                <a:latin typeface="Hind" panose="02000000000000000000" pitchFamily="2" charset="77"/>
                <a:cs typeface="Hind" panose="02000000000000000000" pitchFamily="2" charset="77"/>
              </a:rPr>
              <a:t>Kraft und Beweglichkeit</a:t>
            </a:r>
            <a:endParaRPr lang="en-GB" sz="1200" b="1" dirty="0">
              <a:solidFill>
                <a:srgbClr val="004785"/>
              </a:solidFill>
              <a:latin typeface="Hind" panose="02000000000000000000" pitchFamily="2" charset="77"/>
              <a:cs typeface="Hind" panose="02000000000000000000" pitchFamily="2" charset="77"/>
            </a:endParaRPr>
          </a:p>
        </p:txBody>
      </p:sp>
      <p:sp>
        <p:nvSpPr>
          <p:cNvPr id="21" name="Rechteck 20">
            <a:extLst>
              <a:ext uri="{FF2B5EF4-FFF2-40B4-BE49-F238E27FC236}">
                <a16:creationId xmlns:a16="http://schemas.microsoft.com/office/drawing/2014/main" id="{243F4D39-FC25-4114-B788-C20B9BFDE589}"/>
              </a:ext>
            </a:extLst>
          </p:cNvPr>
          <p:cNvSpPr/>
          <p:nvPr/>
        </p:nvSpPr>
        <p:spPr>
          <a:xfrm>
            <a:off x="4713840" y="1827948"/>
            <a:ext cx="6739999" cy="346249"/>
          </a:xfrm>
          <a:prstGeom prst="rect">
            <a:avLst/>
          </a:prstGeom>
        </p:spPr>
        <p:txBody>
          <a:bodyPr wrap="square">
            <a:spAutoFit/>
          </a:bodyPr>
          <a:lstStyle/>
          <a:p>
            <a:pPr marL="285750" indent="-285750">
              <a:lnSpc>
                <a:spcPct val="150000"/>
              </a:lnSpc>
              <a:buFont typeface="Arial" panose="020B0604020202020204" pitchFamily="34" charset="0"/>
              <a:buChar char="•"/>
            </a:pPr>
            <a:r>
              <a:rPr lang="de-DE" sz="1200" dirty="0">
                <a:solidFill>
                  <a:srgbClr val="000000"/>
                </a:solidFill>
                <a:latin typeface="Hind" panose="02000000000000000000" pitchFamily="2" charset="77"/>
                <a:cs typeface="Hind" panose="02000000000000000000" pitchFamily="2" charset="77"/>
              </a:rPr>
              <a:t>Die Bewertung des Kraftsports basiert auf den folgenden Kriterien:</a:t>
            </a:r>
            <a:endParaRPr lang="en-GB" sz="1200" dirty="0">
              <a:latin typeface="Hind" panose="02000000000000000000" pitchFamily="2" charset="77"/>
              <a:cs typeface="Hind" panose="02000000000000000000" pitchFamily="2" charset="77"/>
            </a:endParaRPr>
          </a:p>
        </p:txBody>
      </p:sp>
      <p:sp>
        <p:nvSpPr>
          <p:cNvPr id="36" name="Rechteck 35">
            <a:extLst>
              <a:ext uri="{FF2B5EF4-FFF2-40B4-BE49-F238E27FC236}">
                <a16:creationId xmlns:a16="http://schemas.microsoft.com/office/drawing/2014/main" id="{EDD65FAD-7C07-4473-85B3-1CEFCD34C40F}"/>
              </a:ext>
            </a:extLst>
          </p:cNvPr>
          <p:cNvSpPr/>
          <p:nvPr/>
        </p:nvSpPr>
        <p:spPr>
          <a:xfrm>
            <a:off x="5343462" y="2224076"/>
            <a:ext cx="4230645" cy="461665"/>
          </a:xfrm>
          <a:prstGeom prst="rect">
            <a:avLst/>
          </a:prstGeom>
        </p:spPr>
        <p:txBody>
          <a:bodyPr wrap="none">
            <a:spAutoFit/>
          </a:bodyPr>
          <a:lstStyle/>
          <a:p>
            <a:r>
              <a:rPr lang="en-GB" sz="1200" dirty="0" err="1">
                <a:latin typeface="Hind" panose="02000000000000000000" pitchFamily="2" charset="77"/>
                <a:cs typeface="Hind" panose="02000000000000000000" pitchFamily="2" charset="77"/>
              </a:rPr>
              <a:t>Sportart</a:t>
            </a:r>
            <a:r>
              <a:rPr lang="en-GB" sz="1200" dirty="0">
                <a:latin typeface="Hind" panose="02000000000000000000" pitchFamily="2" charset="77"/>
                <a:cs typeface="Hind" panose="02000000000000000000" pitchFamily="2" charset="77"/>
              </a:rPr>
              <a:t>: </a:t>
            </a:r>
            <a:r>
              <a:rPr lang="en-GB" sz="1200" dirty="0" err="1">
                <a:latin typeface="Hind" panose="02000000000000000000" pitchFamily="2" charset="77"/>
                <a:cs typeface="Hind" panose="02000000000000000000" pitchFamily="2" charset="77"/>
              </a:rPr>
              <a:t>Krafttraining</a:t>
            </a:r>
            <a:r>
              <a:rPr lang="en-GB" sz="1200" dirty="0">
                <a:latin typeface="Hind" panose="02000000000000000000" pitchFamily="2" charset="77"/>
                <a:cs typeface="Hind" panose="02000000000000000000" pitchFamily="2" charset="77"/>
              </a:rPr>
              <a:t> </a:t>
            </a:r>
            <a:r>
              <a:rPr lang="en-GB" sz="1200" dirty="0" err="1">
                <a:latin typeface="Hind" panose="02000000000000000000" pitchFamily="2" charset="77"/>
                <a:cs typeface="Hind" panose="02000000000000000000" pitchFamily="2" charset="77"/>
              </a:rPr>
              <a:t>mit</a:t>
            </a:r>
            <a:r>
              <a:rPr lang="en-GB" sz="1200" dirty="0">
                <a:latin typeface="Hind" panose="02000000000000000000" pitchFamily="2" charset="77"/>
                <a:cs typeface="Hind" panose="02000000000000000000" pitchFamily="2" charset="77"/>
              </a:rPr>
              <a:t> </a:t>
            </a:r>
            <a:r>
              <a:rPr lang="en-GB" sz="1200" dirty="0" err="1">
                <a:latin typeface="Hind" panose="02000000000000000000" pitchFamily="2" charset="77"/>
                <a:cs typeface="Hind" panose="02000000000000000000" pitchFamily="2" charset="77"/>
              </a:rPr>
              <a:t>oder</a:t>
            </a:r>
            <a:r>
              <a:rPr lang="en-GB" sz="1200" dirty="0">
                <a:latin typeface="Hind" panose="02000000000000000000" pitchFamily="2" charset="77"/>
                <a:cs typeface="Hind" panose="02000000000000000000" pitchFamily="2" charset="77"/>
              </a:rPr>
              <a:t> </a:t>
            </a:r>
            <a:r>
              <a:rPr lang="en-GB" sz="1200" dirty="0" err="1">
                <a:latin typeface="Hind" panose="02000000000000000000" pitchFamily="2" charset="77"/>
                <a:cs typeface="Hind" panose="02000000000000000000" pitchFamily="2" charset="77"/>
              </a:rPr>
              <a:t>ohne</a:t>
            </a:r>
            <a:r>
              <a:rPr lang="en-GB" sz="1200" dirty="0">
                <a:latin typeface="Hind" panose="02000000000000000000" pitchFamily="2" charset="77"/>
                <a:cs typeface="Hind" panose="02000000000000000000" pitchFamily="2" charset="77"/>
              </a:rPr>
              <a:t> </a:t>
            </a:r>
            <a:r>
              <a:rPr lang="en-GB" sz="1200" dirty="0" err="1">
                <a:latin typeface="Hind" panose="02000000000000000000" pitchFamily="2" charset="77"/>
                <a:cs typeface="Hind" panose="02000000000000000000" pitchFamily="2" charset="77"/>
              </a:rPr>
              <a:t>Gerät</a:t>
            </a:r>
            <a:r>
              <a:rPr lang="en-GB" sz="1200" dirty="0">
                <a:latin typeface="Hind" panose="02000000000000000000" pitchFamily="2" charset="77"/>
                <a:cs typeface="Hind" panose="02000000000000000000" pitchFamily="2" charset="77"/>
              </a:rPr>
              <a:t> (</a:t>
            </a:r>
            <a:r>
              <a:rPr lang="en-GB" sz="1200" dirty="0" err="1">
                <a:latin typeface="Hind" panose="02000000000000000000" pitchFamily="2" charset="77"/>
                <a:cs typeface="Hind" panose="02000000000000000000" pitchFamily="2" charset="77"/>
              </a:rPr>
              <a:t>im</a:t>
            </a:r>
            <a:r>
              <a:rPr lang="en-GB" sz="1200" dirty="0">
                <a:latin typeface="Hind" panose="02000000000000000000" pitchFamily="2" charset="77"/>
                <a:cs typeface="Hind" panose="02000000000000000000" pitchFamily="2" charset="77"/>
              </a:rPr>
              <a:t> </a:t>
            </a:r>
            <a:r>
              <a:rPr lang="en-GB" sz="1200" dirty="0" err="1">
                <a:latin typeface="Hind" panose="02000000000000000000" pitchFamily="2" charset="77"/>
                <a:cs typeface="Hind" panose="02000000000000000000" pitchFamily="2" charset="77"/>
              </a:rPr>
              <a:t>Gegensatz</a:t>
            </a:r>
            <a:r>
              <a:rPr lang="en-GB" sz="1200" dirty="0">
                <a:latin typeface="Hind" panose="02000000000000000000" pitchFamily="2" charset="77"/>
                <a:cs typeface="Hind" panose="02000000000000000000" pitchFamily="2" charset="77"/>
              </a:rPr>
              <a:t>  </a:t>
            </a:r>
            <a:r>
              <a:rPr lang="en-GB" sz="1200" dirty="0" err="1">
                <a:latin typeface="Hind" panose="02000000000000000000" pitchFamily="2" charset="77"/>
                <a:cs typeface="Hind" panose="02000000000000000000" pitchFamily="2" charset="77"/>
              </a:rPr>
              <a:t>zu</a:t>
            </a:r>
            <a:r>
              <a:rPr lang="en-GB" sz="1200" dirty="0">
                <a:latin typeface="Hind" panose="02000000000000000000" pitchFamily="2" charset="77"/>
                <a:cs typeface="Hind" panose="02000000000000000000" pitchFamily="2" charset="77"/>
              </a:rPr>
              <a:t> </a:t>
            </a:r>
            <a:br>
              <a:rPr lang="en-GB" sz="1200" dirty="0">
                <a:latin typeface="Hind" panose="02000000000000000000" pitchFamily="2" charset="77"/>
                <a:cs typeface="Hind" panose="02000000000000000000" pitchFamily="2" charset="77"/>
              </a:rPr>
            </a:br>
            <a:r>
              <a:rPr lang="en-GB" sz="1200" dirty="0">
                <a:latin typeface="Hind" panose="02000000000000000000" pitchFamily="2" charset="77"/>
                <a:cs typeface="Hind" panose="02000000000000000000" pitchFamily="2" charset="77"/>
              </a:rPr>
              <a:t>Yoga, Pilates, Aerobic etc.) </a:t>
            </a:r>
          </a:p>
        </p:txBody>
      </p:sp>
      <p:sp>
        <p:nvSpPr>
          <p:cNvPr id="37" name="Rechteck 36">
            <a:extLst>
              <a:ext uri="{FF2B5EF4-FFF2-40B4-BE49-F238E27FC236}">
                <a16:creationId xmlns:a16="http://schemas.microsoft.com/office/drawing/2014/main" id="{75F0606F-CE63-4B9B-8372-BD42DD2FC7C3}"/>
              </a:ext>
            </a:extLst>
          </p:cNvPr>
          <p:cNvSpPr/>
          <p:nvPr/>
        </p:nvSpPr>
        <p:spPr>
          <a:xfrm>
            <a:off x="5343462" y="2737147"/>
            <a:ext cx="2315057" cy="276999"/>
          </a:xfrm>
          <a:prstGeom prst="rect">
            <a:avLst/>
          </a:prstGeom>
        </p:spPr>
        <p:txBody>
          <a:bodyPr wrap="none">
            <a:spAutoFit/>
          </a:bodyPr>
          <a:lstStyle/>
          <a:p>
            <a:r>
              <a:rPr lang="de-DE" sz="1200" dirty="0">
                <a:solidFill>
                  <a:srgbClr val="000000"/>
                </a:solidFill>
                <a:latin typeface="Hind" panose="02000000000000000000" pitchFamily="2" charset="77"/>
                <a:cs typeface="Hind" panose="02000000000000000000" pitchFamily="2" charset="77"/>
              </a:rPr>
              <a:t>Aktivierung aller Muskelgruppen</a:t>
            </a:r>
            <a:endParaRPr lang="en-GB" sz="1200" dirty="0">
              <a:latin typeface="Hind" panose="02000000000000000000" pitchFamily="2" charset="77"/>
              <a:cs typeface="Hind" panose="02000000000000000000" pitchFamily="2" charset="77"/>
            </a:endParaRPr>
          </a:p>
        </p:txBody>
      </p:sp>
      <p:sp>
        <p:nvSpPr>
          <p:cNvPr id="38" name="Rechteck 37">
            <a:extLst>
              <a:ext uri="{FF2B5EF4-FFF2-40B4-BE49-F238E27FC236}">
                <a16:creationId xmlns:a16="http://schemas.microsoft.com/office/drawing/2014/main" id="{069F9F5C-3C4E-4015-92A5-E9908E6A3386}"/>
              </a:ext>
            </a:extLst>
          </p:cNvPr>
          <p:cNvSpPr/>
          <p:nvPr/>
        </p:nvSpPr>
        <p:spPr>
          <a:xfrm>
            <a:off x="5343462" y="3074081"/>
            <a:ext cx="5149167" cy="461665"/>
          </a:xfrm>
          <a:prstGeom prst="rect">
            <a:avLst/>
          </a:prstGeom>
        </p:spPr>
        <p:txBody>
          <a:bodyPr wrap="none">
            <a:spAutoFit/>
          </a:bodyPr>
          <a:lstStyle/>
          <a:p>
            <a:r>
              <a:rPr lang="de-DE" sz="1200" dirty="0">
                <a:solidFill>
                  <a:srgbClr val="000000"/>
                </a:solidFill>
                <a:latin typeface="Hind" panose="02000000000000000000" pitchFamily="2" charset="77"/>
                <a:cs typeface="Hind" panose="02000000000000000000" pitchFamily="2" charset="77"/>
              </a:rPr>
              <a:t>Intensität der Kraft und Beweglichkeit: mindestens im moderaten bis hohen</a:t>
            </a:r>
          </a:p>
          <a:p>
            <a:r>
              <a:rPr lang="de-DE" sz="1200" dirty="0">
                <a:solidFill>
                  <a:srgbClr val="000000"/>
                </a:solidFill>
                <a:latin typeface="Hind" panose="02000000000000000000" pitchFamily="2" charset="77"/>
                <a:cs typeface="Hind" panose="02000000000000000000" pitchFamily="2" charset="77"/>
              </a:rPr>
              <a:t>Anstrengungsbereich</a:t>
            </a:r>
            <a:endParaRPr lang="en-GB" sz="1200" dirty="0">
              <a:latin typeface="Hind" panose="02000000000000000000" pitchFamily="2" charset="77"/>
              <a:cs typeface="Hind" panose="02000000000000000000" pitchFamily="2" charset="77"/>
            </a:endParaRPr>
          </a:p>
        </p:txBody>
      </p:sp>
      <p:sp>
        <p:nvSpPr>
          <p:cNvPr id="39" name="Rechteck 38">
            <a:extLst>
              <a:ext uri="{FF2B5EF4-FFF2-40B4-BE49-F238E27FC236}">
                <a16:creationId xmlns:a16="http://schemas.microsoft.com/office/drawing/2014/main" id="{99DCD87D-9F14-4023-B57E-D4BFA8C06CB5}"/>
              </a:ext>
            </a:extLst>
          </p:cNvPr>
          <p:cNvSpPr/>
          <p:nvPr/>
        </p:nvSpPr>
        <p:spPr>
          <a:xfrm>
            <a:off x="5343462" y="3586060"/>
            <a:ext cx="3036409" cy="276999"/>
          </a:xfrm>
          <a:prstGeom prst="rect">
            <a:avLst/>
          </a:prstGeom>
        </p:spPr>
        <p:txBody>
          <a:bodyPr wrap="none">
            <a:spAutoFit/>
          </a:bodyPr>
          <a:lstStyle/>
          <a:p>
            <a:r>
              <a:rPr lang="de-DE" sz="1200" dirty="0">
                <a:solidFill>
                  <a:srgbClr val="000000"/>
                </a:solidFill>
                <a:latin typeface="Hind" panose="02000000000000000000" pitchFamily="2" charset="77"/>
                <a:cs typeface="Hind" panose="02000000000000000000" pitchFamily="2" charset="77"/>
              </a:rPr>
              <a:t>Häufigkeit: mindestens zweimal pro Woche</a:t>
            </a:r>
            <a:endParaRPr lang="en-GB" sz="1200" dirty="0">
              <a:latin typeface="Hind" panose="02000000000000000000" pitchFamily="2" charset="77"/>
              <a:cs typeface="Hind" panose="02000000000000000000" pitchFamily="2" charset="77"/>
            </a:endParaRPr>
          </a:p>
        </p:txBody>
      </p:sp>
      <p:sp>
        <p:nvSpPr>
          <p:cNvPr id="40" name="Ellipse 39">
            <a:extLst>
              <a:ext uri="{FF2B5EF4-FFF2-40B4-BE49-F238E27FC236}">
                <a16:creationId xmlns:a16="http://schemas.microsoft.com/office/drawing/2014/main" id="{EDD2803F-5751-426D-9CE8-F828FAE95CFE}"/>
              </a:ext>
            </a:extLst>
          </p:cNvPr>
          <p:cNvSpPr/>
          <p:nvPr/>
        </p:nvSpPr>
        <p:spPr>
          <a:xfrm>
            <a:off x="5106600" y="2411055"/>
            <a:ext cx="102165" cy="116762"/>
          </a:xfrm>
          <a:prstGeom prst="ellipse">
            <a:avLst/>
          </a:prstGeom>
          <a:solidFill>
            <a:srgbClr val="FEA121"/>
          </a:solidFill>
          <a:ln>
            <a:solidFill>
              <a:srgbClr val="FEA121"/>
            </a:solidFill>
          </a:ln>
          <a:effectLst>
            <a:glow rad="101600">
              <a:srgbClr val="FEA121">
                <a:alpha val="40000"/>
              </a:srgbClr>
            </a:glow>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Raleway Medium" pitchFamily="2" charset="0"/>
            </a:endParaRPr>
          </a:p>
        </p:txBody>
      </p:sp>
      <p:sp>
        <p:nvSpPr>
          <p:cNvPr id="41" name="Ellipse 40">
            <a:extLst>
              <a:ext uri="{FF2B5EF4-FFF2-40B4-BE49-F238E27FC236}">
                <a16:creationId xmlns:a16="http://schemas.microsoft.com/office/drawing/2014/main" id="{ADB68E3D-9F4A-4610-B7AE-427DBD3EC08A}"/>
              </a:ext>
            </a:extLst>
          </p:cNvPr>
          <p:cNvSpPr/>
          <p:nvPr/>
        </p:nvSpPr>
        <p:spPr>
          <a:xfrm>
            <a:off x="5106599" y="2833272"/>
            <a:ext cx="102165" cy="116762"/>
          </a:xfrm>
          <a:prstGeom prst="ellipse">
            <a:avLst/>
          </a:prstGeom>
          <a:solidFill>
            <a:srgbClr val="FEA121"/>
          </a:solidFill>
          <a:ln>
            <a:solidFill>
              <a:srgbClr val="FEA121"/>
            </a:solidFill>
          </a:ln>
          <a:effectLst>
            <a:glow rad="101600">
              <a:srgbClr val="FEA121">
                <a:alpha val="40000"/>
              </a:srgbClr>
            </a:glow>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Raleway Medium" pitchFamily="2" charset="0"/>
            </a:endParaRPr>
          </a:p>
        </p:txBody>
      </p:sp>
      <p:sp>
        <p:nvSpPr>
          <p:cNvPr id="42" name="Ellipse 41">
            <a:extLst>
              <a:ext uri="{FF2B5EF4-FFF2-40B4-BE49-F238E27FC236}">
                <a16:creationId xmlns:a16="http://schemas.microsoft.com/office/drawing/2014/main" id="{EEE6295E-9BF4-4F05-9205-3422B188E168}"/>
              </a:ext>
            </a:extLst>
          </p:cNvPr>
          <p:cNvSpPr/>
          <p:nvPr/>
        </p:nvSpPr>
        <p:spPr>
          <a:xfrm>
            <a:off x="5106600" y="3250792"/>
            <a:ext cx="102165" cy="116762"/>
          </a:xfrm>
          <a:prstGeom prst="ellipse">
            <a:avLst/>
          </a:prstGeom>
          <a:solidFill>
            <a:srgbClr val="FEA121"/>
          </a:solidFill>
          <a:ln>
            <a:solidFill>
              <a:srgbClr val="FEA121"/>
            </a:solidFill>
          </a:ln>
          <a:effectLst>
            <a:glow rad="101600">
              <a:srgbClr val="FEA121">
                <a:alpha val="40000"/>
              </a:srgbClr>
            </a:glow>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Raleway Medium" pitchFamily="2" charset="0"/>
            </a:endParaRPr>
          </a:p>
        </p:txBody>
      </p:sp>
      <p:sp>
        <p:nvSpPr>
          <p:cNvPr id="43" name="Ellipse 42">
            <a:extLst>
              <a:ext uri="{FF2B5EF4-FFF2-40B4-BE49-F238E27FC236}">
                <a16:creationId xmlns:a16="http://schemas.microsoft.com/office/drawing/2014/main" id="{86CFF234-9CA4-447D-A4E7-FD1809D4C94C}"/>
              </a:ext>
            </a:extLst>
          </p:cNvPr>
          <p:cNvSpPr/>
          <p:nvPr/>
        </p:nvSpPr>
        <p:spPr>
          <a:xfrm>
            <a:off x="5106599" y="3634510"/>
            <a:ext cx="102165" cy="116762"/>
          </a:xfrm>
          <a:prstGeom prst="ellipse">
            <a:avLst/>
          </a:prstGeom>
          <a:solidFill>
            <a:srgbClr val="FEA121"/>
          </a:solidFill>
          <a:ln>
            <a:solidFill>
              <a:srgbClr val="FEA121"/>
            </a:solidFill>
          </a:ln>
          <a:effectLst>
            <a:glow rad="1016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effectLst/>
              <a:latin typeface="Raleway Medium" pitchFamily="2" charset="0"/>
            </a:endParaRPr>
          </a:p>
        </p:txBody>
      </p:sp>
      <p:sp>
        <p:nvSpPr>
          <p:cNvPr id="44" name="Rechteck 43">
            <a:extLst>
              <a:ext uri="{FF2B5EF4-FFF2-40B4-BE49-F238E27FC236}">
                <a16:creationId xmlns:a16="http://schemas.microsoft.com/office/drawing/2014/main" id="{9DFC7D13-A36D-4E66-AB66-9BAA8686D90E}"/>
              </a:ext>
            </a:extLst>
          </p:cNvPr>
          <p:cNvSpPr/>
          <p:nvPr/>
        </p:nvSpPr>
        <p:spPr>
          <a:xfrm>
            <a:off x="4713840" y="3966798"/>
            <a:ext cx="6739999" cy="1569660"/>
          </a:xfrm>
          <a:prstGeom prst="rect">
            <a:avLst/>
          </a:prstGeom>
        </p:spPr>
        <p:txBody>
          <a:bodyPr wrap="square">
            <a:spAutoFit/>
          </a:bodyPr>
          <a:lstStyle/>
          <a:p>
            <a:pPr marL="285750" indent="-285750">
              <a:buFont typeface="Arial" panose="020B0604020202020204" pitchFamily="34" charset="0"/>
              <a:buChar char="•"/>
            </a:pPr>
            <a:r>
              <a:rPr lang="de-DE" sz="1200" dirty="0">
                <a:solidFill>
                  <a:srgbClr val="000000"/>
                </a:solidFill>
                <a:latin typeface="Hind" panose="02000000000000000000" pitchFamily="2" charset="77"/>
                <a:cs typeface="Hind" panose="02000000000000000000" pitchFamily="2" charset="77"/>
              </a:rPr>
              <a:t>Die Gewichtung der Kriterien leitet sich aus den Empfehlungen der American College of Sports Medicine ab:</a:t>
            </a:r>
          </a:p>
          <a:p>
            <a:pPr marL="285750" indent="-285750">
              <a:buFont typeface="Arial" panose="020B0604020202020204" pitchFamily="34" charset="0"/>
              <a:buChar char="•"/>
            </a:pPr>
            <a:endParaRPr lang="de-DE" sz="1200" dirty="0">
              <a:solidFill>
                <a:srgbClr val="000000"/>
              </a:solidFill>
              <a:latin typeface="Hind" panose="02000000000000000000" pitchFamily="2" charset="77"/>
              <a:cs typeface="Hind" panose="02000000000000000000" pitchFamily="2" charset="77"/>
            </a:endParaRPr>
          </a:p>
          <a:p>
            <a:pPr marL="266700" indent="-266700"/>
            <a:r>
              <a:rPr lang="de-DE" sz="1200" dirty="0">
                <a:solidFill>
                  <a:srgbClr val="000000"/>
                </a:solidFill>
                <a:latin typeface="Hind" panose="02000000000000000000" pitchFamily="2" charset="77"/>
                <a:cs typeface="Hind" panose="02000000000000000000" pitchFamily="2" charset="77"/>
              </a:rPr>
              <a:t>	Garber et al. (2011). </a:t>
            </a:r>
            <a:r>
              <a:rPr lang="en-US" sz="1200" dirty="0">
                <a:solidFill>
                  <a:srgbClr val="000000"/>
                </a:solidFill>
                <a:latin typeface="Hind" panose="02000000000000000000" pitchFamily="2" charset="77"/>
                <a:cs typeface="Hind" panose="02000000000000000000" pitchFamily="2" charset="77"/>
              </a:rPr>
              <a:t>Quantity and Quality of Exercise for Developing and Maintaining Cardiorespiratory, Musculoskeletal, and Neuromotor Fitness in Apparently Healthy Adults: Guidance for Prescribing Exercise. </a:t>
            </a:r>
            <a:r>
              <a:rPr lang="en-US" sz="1200" i="1" dirty="0">
                <a:solidFill>
                  <a:srgbClr val="000000"/>
                </a:solidFill>
                <a:latin typeface="Hind" panose="02000000000000000000" pitchFamily="2" charset="77"/>
                <a:cs typeface="Hind" panose="02000000000000000000" pitchFamily="2" charset="77"/>
              </a:rPr>
              <a:t>Medicine and Science in Sports and Exercise, 43, </a:t>
            </a:r>
            <a:r>
              <a:rPr lang="en-US" sz="1200" dirty="0">
                <a:solidFill>
                  <a:srgbClr val="000000"/>
                </a:solidFill>
                <a:latin typeface="Hind" panose="02000000000000000000" pitchFamily="2" charset="77"/>
                <a:cs typeface="Hind" panose="02000000000000000000" pitchFamily="2" charset="77"/>
              </a:rPr>
              <a:t>1334-1359. </a:t>
            </a:r>
            <a:r>
              <a:rPr lang="en-US" sz="1200" dirty="0" err="1">
                <a:solidFill>
                  <a:srgbClr val="000000"/>
                </a:solidFill>
                <a:latin typeface="Hind" panose="02000000000000000000" pitchFamily="2" charset="77"/>
                <a:cs typeface="Hind" panose="02000000000000000000" pitchFamily="2" charset="77"/>
              </a:rPr>
              <a:t>doi</a:t>
            </a:r>
            <a:r>
              <a:rPr lang="en-US" sz="1200" dirty="0">
                <a:solidFill>
                  <a:srgbClr val="000000"/>
                </a:solidFill>
                <a:latin typeface="Hind" panose="02000000000000000000" pitchFamily="2" charset="77"/>
                <a:cs typeface="Hind" panose="02000000000000000000" pitchFamily="2" charset="77"/>
              </a:rPr>
              <a:t>: 10.1249/MSS.0b013e318213fefb</a:t>
            </a:r>
            <a:br>
              <a:rPr lang="en-US" sz="1200" i="1" dirty="0">
                <a:solidFill>
                  <a:srgbClr val="000000"/>
                </a:solidFill>
                <a:latin typeface="Hind" panose="02000000000000000000" pitchFamily="2" charset="77"/>
                <a:cs typeface="Hind" panose="02000000000000000000" pitchFamily="2" charset="77"/>
              </a:rPr>
            </a:br>
            <a:r>
              <a:rPr lang="en-US" sz="1200" i="1" dirty="0">
                <a:solidFill>
                  <a:srgbClr val="000000"/>
                </a:solidFill>
                <a:latin typeface="Hind" panose="02000000000000000000" pitchFamily="2" charset="77"/>
                <a:cs typeface="Hind" panose="02000000000000000000" pitchFamily="2" charset="77"/>
              </a:rPr>
              <a:t> </a:t>
            </a:r>
            <a:endParaRPr lang="de-DE" sz="1200" i="1" dirty="0">
              <a:solidFill>
                <a:srgbClr val="000000"/>
              </a:solidFill>
              <a:latin typeface="Hind" panose="02000000000000000000" pitchFamily="2" charset="77"/>
              <a:cs typeface="Hind" panose="02000000000000000000" pitchFamily="2" charset="77"/>
            </a:endParaRPr>
          </a:p>
        </p:txBody>
      </p:sp>
      <p:sp>
        <p:nvSpPr>
          <p:cNvPr id="6" name="Rechteck 5">
            <a:extLst>
              <a:ext uri="{FF2B5EF4-FFF2-40B4-BE49-F238E27FC236}">
                <a16:creationId xmlns:a16="http://schemas.microsoft.com/office/drawing/2014/main" id="{14D12DE1-95E7-3BB7-6C3D-7DDF35D40F46}"/>
              </a:ext>
            </a:extLst>
          </p:cNvPr>
          <p:cNvSpPr/>
          <p:nvPr/>
        </p:nvSpPr>
        <p:spPr>
          <a:xfrm>
            <a:off x="221286" y="1371978"/>
            <a:ext cx="3537177" cy="47705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Gesundheitsverhalten</a:t>
            </a:r>
            <a:endParaRPr lang="en-GB" sz="2500" b="1" dirty="0">
              <a:solidFill>
                <a:srgbClr val="004785"/>
              </a:solidFill>
              <a:latin typeface="Hind" panose="02000000000000000000" pitchFamily="2" charset="77"/>
              <a:cs typeface="Hind" panose="02000000000000000000" pitchFamily="2" charset="77"/>
            </a:endParaRPr>
          </a:p>
        </p:txBody>
      </p:sp>
      <p:sp>
        <p:nvSpPr>
          <p:cNvPr id="7" name="Textfeld 6">
            <a:extLst>
              <a:ext uri="{FF2B5EF4-FFF2-40B4-BE49-F238E27FC236}">
                <a16:creationId xmlns:a16="http://schemas.microsoft.com/office/drawing/2014/main" id="{693FE7AF-DC15-FCFD-8CAA-19D4210ADCDC}"/>
              </a:ext>
            </a:extLst>
          </p:cNvPr>
          <p:cNvSpPr txBox="1"/>
          <p:nvPr/>
        </p:nvSpPr>
        <p:spPr>
          <a:xfrm>
            <a:off x="221286" y="1810791"/>
            <a:ext cx="3436314" cy="369332"/>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Kraft &amp; Beweglichkeit</a:t>
            </a:r>
            <a:endParaRPr lang="en-GB" sz="1800" b="1" dirty="0">
              <a:solidFill>
                <a:srgbClr val="FEA12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316891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8DCC684-5C4A-5F5D-7F50-8CD94609A5CA}"/>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Abgerundetes Rechteck 1">
            <a:extLst>
              <a:ext uri="{FF2B5EF4-FFF2-40B4-BE49-F238E27FC236}">
                <a16:creationId xmlns:a16="http://schemas.microsoft.com/office/drawing/2014/main" id="{C2DA2364-A2EE-BCAF-DFAF-35EB51D8AECF}"/>
              </a:ext>
            </a:extLst>
          </p:cNvPr>
          <p:cNvSpPr/>
          <p:nvPr/>
        </p:nvSpPr>
        <p:spPr>
          <a:xfrm>
            <a:off x="4640290" y="1740206"/>
            <a:ext cx="7330424" cy="3833280"/>
          </a:xfrm>
          <a:prstGeom prst="roundRect">
            <a:avLst>
              <a:gd name="adj" fmla="val 5927"/>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F06E1B23-C9A7-4A70-A17E-EBBBCABF8675}"/>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0" y="0"/>
            <a:ext cx="3996965" cy="6858000"/>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38" name="Rechteck 37">
            <a:extLst>
              <a:ext uri="{FF2B5EF4-FFF2-40B4-BE49-F238E27FC236}">
                <a16:creationId xmlns:a16="http://schemas.microsoft.com/office/drawing/2014/main" id="{FECB018B-97FB-4DC9-B97B-C5F0A2FEF2CE}"/>
              </a:ext>
            </a:extLst>
          </p:cNvPr>
          <p:cNvSpPr/>
          <p:nvPr/>
        </p:nvSpPr>
        <p:spPr>
          <a:xfrm>
            <a:off x="4686464" y="5052360"/>
            <a:ext cx="6805193" cy="338554"/>
          </a:xfrm>
          <a:prstGeom prst="rect">
            <a:avLst/>
          </a:prstGeom>
        </p:spPr>
        <p:txBody>
          <a:bodyPr wrap="square">
            <a:spAutoFit/>
          </a:bodyPr>
          <a:lstStyle/>
          <a:p>
            <a:r>
              <a:rPr lang="de-DE" sz="800" i="1" dirty="0">
                <a:latin typeface="Hind" panose="02000000000000000000" pitchFamily="2" charset="77"/>
                <a:cs typeface="Hind" panose="02000000000000000000" pitchFamily="2" charset="77"/>
              </a:rPr>
              <a:t>Anmerkungen: N=4660; Der Geschlechterunterschied ist signifikant (p&lt;.05). Fünf „diverse“ Personen sind hier nicht aufgeführt (eine Person zeigte sehr gute Kraft und Beweglichkeit, während die anderen auf niedrigem und ungenügendem Niveau angesiedelt waren.</a:t>
            </a:r>
            <a:endParaRPr lang="en-GB" sz="800" i="1" dirty="0">
              <a:latin typeface="Hind" panose="02000000000000000000" pitchFamily="2" charset="77"/>
              <a:cs typeface="Hind" panose="02000000000000000000" pitchFamily="2" charset="77"/>
            </a:endParaRPr>
          </a:p>
        </p:txBody>
      </p:sp>
      <p:graphicFrame>
        <p:nvGraphicFramePr>
          <p:cNvPr id="40" name="Tabelle 39">
            <a:extLst>
              <a:ext uri="{FF2B5EF4-FFF2-40B4-BE49-F238E27FC236}">
                <a16:creationId xmlns:a16="http://schemas.microsoft.com/office/drawing/2014/main" id="{681CF21D-1128-4302-9361-5E59C59787B8}"/>
              </a:ext>
            </a:extLst>
          </p:cNvPr>
          <p:cNvGraphicFramePr>
            <a:graphicFrameLocks noGrp="1"/>
          </p:cNvGraphicFramePr>
          <p:nvPr>
            <p:extLst>
              <p:ext uri="{D42A27DB-BD31-4B8C-83A1-F6EECF244321}">
                <p14:modId xmlns:p14="http://schemas.microsoft.com/office/powerpoint/2010/main" val="2384845553"/>
              </p:ext>
            </p:extLst>
          </p:nvPr>
        </p:nvGraphicFramePr>
        <p:xfrm>
          <a:off x="4781187" y="2267358"/>
          <a:ext cx="7088609" cy="2785000"/>
        </p:xfrm>
        <a:graphic>
          <a:graphicData uri="http://schemas.openxmlformats.org/drawingml/2006/table">
            <a:tbl>
              <a:tblPr firstRow="1" bandRow="1">
                <a:tableStyleId>{00A15C55-8517-42AA-B614-E9B94910E393}</a:tableStyleId>
              </a:tblPr>
              <a:tblGrid>
                <a:gridCol w="2029857">
                  <a:extLst>
                    <a:ext uri="{9D8B030D-6E8A-4147-A177-3AD203B41FA5}">
                      <a16:colId xmlns:a16="http://schemas.microsoft.com/office/drawing/2014/main" val="3439606335"/>
                    </a:ext>
                  </a:extLst>
                </a:gridCol>
                <a:gridCol w="931631">
                  <a:extLst>
                    <a:ext uri="{9D8B030D-6E8A-4147-A177-3AD203B41FA5}">
                      <a16:colId xmlns:a16="http://schemas.microsoft.com/office/drawing/2014/main" val="4277437791"/>
                    </a:ext>
                  </a:extLst>
                </a:gridCol>
                <a:gridCol w="903681">
                  <a:extLst>
                    <a:ext uri="{9D8B030D-6E8A-4147-A177-3AD203B41FA5}">
                      <a16:colId xmlns:a16="http://schemas.microsoft.com/office/drawing/2014/main" val="3094233635"/>
                    </a:ext>
                  </a:extLst>
                </a:gridCol>
                <a:gridCol w="810518">
                  <a:extLst>
                    <a:ext uri="{9D8B030D-6E8A-4147-A177-3AD203B41FA5}">
                      <a16:colId xmlns:a16="http://schemas.microsoft.com/office/drawing/2014/main" val="840812293"/>
                    </a:ext>
                  </a:extLst>
                </a:gridCol>
                <a:gridCol w="763937">
                  <a:extLst>
                    <a:ext uri="{9D8B030D-6E8A-4147-A177-3AD203B41FA5}">
                      <a16:colId xmlns:a16="http://schemas.microsoft.com/office/drawing/2014/main" val="801715174"/>
                    </a:ext>
                  </a:extLst>
                </a:gridCol>
                <a:gridCol w="838467">
                  <a:extLst>
                    <a:ext uri="{9D8B030D-6E8A-4147-A177-3AD203B41FA5}">
                      <a16:colId xmlns:a16="http://schemas.microsoft.com/office/drawing/2014/main" val="3367927588"/>
                    </a:ext>
                  </a:extLst>
                </a:gridCol>
                <a:gridCol w="810518">
                  <a:extLst>
                    <a:ext uri="{9D8B030D-6E8A-4147-A177-3AD203B41FA5}">
                      <a16:colId xmlns:a16="http://schemas.microsoft.com/office/drawing/2014/main" val="3176430833"/>
                    </a:ext>
                  </a:extLst>
                </a:gridCol>
              </a:tblGrid>
              <a:tr h="337576">
                <a:tc>
                  <a:txBody>
                    <a:bodyPr/>
                    <a:lstStyle/>
                    <a:p>
                      <a:endParaRPr lang="en-GB" sz="1000" dirty="0">
                        <a:latin typeface="Hind" panose="02000000000000000000" pitchFamily="2" charset="77"/>
                        <a:cs typeface="Hind" panose="02000000000000000000" pitchFamily="2" charset="77"/>
                      </a:endParaRPr>
                    </a:p>
                  </a:txBody>
                  <a:tcPr anchor="ctr"/>
                </a:tc>
                <a:tc gridSpan="2">
                  <a:txBody>
                    <a:bodyPr/>
                    <a:lstStyle/>
                    <a:p>
                      <a:pPr algn="ctr"/>
                      <a:r>
                        <a:rPr lang="de-DE" sz="1000" dirty="0">
                          <a:solidFill>
                            <a:srgbClr val="004785"/>
                          </a:solidFill>
                        </a:rPr>
                        <a:t>Weiblich</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rPr>
                        <a:t>Männlich</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rPr>
                        <a:t>Gesamt</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337576">
                <a:tc>
                  <a:txBody>
                    <a:bodyPr/>
                    <a:lstStyle/>
                    <a:p>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t>%</a:t>
                      </a:r>
                      <a:endParaRPr lang="en-GB" sz="1000" i="1"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556801898"/>
                  </a:ext>
                </a:extLst>
              </a:tr>
              <a:tr h="548560">
                <a:tc>
                  <a:txBody>
                    <a:bodyPr/>
                    <a:lstStyle/>
                    <a:p>
                      <a:pPr algn="r"/>
                      <a:r>
                        <a:rPr lang="de-DE" sz="1000" b="1" dirty="0"/>
                        <a:t>Sehr gute Kraft &amp; Beweglichkeit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t>80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2,2</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26</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2,6</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107</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t>2,3</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60329169"/>
                  </a:ext>
                </a:extLst>
              </a:tr>
              <a:tr h="3375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Gute Kraft &amp; Beweglichkeit</a:t>
                      </a:r>
                      <a:r>
                        <a:rPr lang="de-DE" sz="1000" b="0" dirty="0">
                          <a:solidFill>
                            <a:srgbClr val="000000"/>
                          </a:solidFill>
                        </a:rPr>
                        <a:t> </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t>470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12,8</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135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13,6</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605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t>13,0</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860995115"/>
                  </a:ext>
                </a:extLst>
              </a:tr>
              <a:tr h="3375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Mittlere Kraft &amp; Beweglichkeit</a:t>
                      </a:r>
                      <a:r>
                        <a:rPr lang="de-DE" sz="1000" b="0" dirty="0">
                          <a:solidFill>
                            <a:srgbClr val="000000"/>
                          </a:solidFill>
                        </a:rPr>
                        <a:t> </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t>183</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5,0</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42</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4,2</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225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t>4,8</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469368535"/>
                  </a:ext>
                </a:extLst>
              </a:tr>
              <a:tr h="3375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Niedrige Kraft &amp; Beweglichkeit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en-GB" sz="1000" dirty="0"/>
                        <a:t>1822</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solidFill>
                            <a:schemeClr val="tx1"/>
                          </a:solidFill>
                        </a:rPr>
                        <a:t>49,8</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en-GB" sz="1000" dirty="0"/>
                        <a:t>454</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solidFill>
                            <a:schemeClr val="tx1"/>
                          </a:solidFill>
                        </a:rPr>
                        <a:t>45,6</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en-GB" sz="1000" dirty="0"/>
                        <a:t>2279</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t>48,9</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981588016"/>
                  </a:ext>
                </a:extLst>
              </a:tr>
              <a:tr h="548560">
                <a:tc>
                  <a:txBody>
                    <a:bodyPr/>
                    <a:lstStyle/>
                    <a:p>
                      <a:pPr algn="r"/>
                      <a:r>
                        <a:rPr lang="de-DE" sz="1000" b="1" dirty="0"/>
                        <a:t>Ungenügende Kraft &amp; Beweglichkeit</a:t>
                      </a:r>
                      <a:endParaRPr lang="de-DE" sz="1000" b="1" dirty="0">
                        <a:latin typeface="Hind" panose="02000000000000000000" pitchFamily="2" charset="77"/>
                        <a:cs typeface="Hind" panose="02000000000000000000" pitchFamily="2" charset="77"/>
                      </a:endParaRPr>
                    </a:p>
                  </a:txBody>
                  <a:tcPr anchor="ctr"/>
                </a:tc>
                <a:tc>
                  <a:txBody>
                    <a:bodyPr/>
                    <a:lstStyle/>
                    <a:p>
                      <a:pPr algn="ctr"/>
                      <a:r>
                        <a:rPr lang="de-DE" sz="1000" b="0" dirty="0"/>
                        <a:t>1105</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30,2</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338</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34,0</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1444</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t>31</a:t>
                      </a:r>
                      <a:endParaRPr lang="en-GB" sz="1000"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1961719806"/>
                  </a:ext>
                </a:extLst>
              </a:tr>
            </a:tbl>
          </a:graphicData>
        </a:graphic>
      </p:graphicFrame>
      <p:sp>
        <p:nvSpPr>
          <p:cNvPr id="41" name="Rechteck 40">
            <a:extLst>
              <a:ext uri="{FF2B5EF4-FFF2-40B4-BE49-F238E27FC236}">
                <a16:creationId xmlns:a16="http://schemas.microsoft.com/office/drawing/2014/main" id="{678C14F0-C278-452C-988F-9FD25A159BBB}"/>
              </a:ext>
            </a:extLst>
          </p:cNvPr>
          <p:cNvSpPr/>
          <p:nvPr/>
        </p:nvSpPr>
        <p:spPr>
          <a:xfrm>
            <a:off x="4686464" y="1903124"/>
            <a:ext cx="6564640" cy="276999"/>
          </a:xfrm>
          <a:prstGeom prst="rect">
            <a:avLst/>
          </a:prstGeom>
        </p:spPr>
        <p:txBody>
          <a:bodyPr wrap="square">
            <a:spAutoFit/>
          </a:bodyPr>
          <a:lstStyle/>
          <a:p>
            <a:r>
              <a:rPr lang="de-DE" sz="1200" b="1" dirty="0">
                <a:solidFill>
                  <a:srgbClr val="004785"/>
                </a:solidFill>
                <a:latin typeface="Hind" panose="02000000000000000000" pitchFamily="2" charset="77"/>
                <a:cs typeface="Hind" panose="02000000000000000000" pitchFamily="2" charset="77"/>
              </a:rPr>
              <a:t>Kraft und Beweglichkeit</a:t>
            </a:r>
            <a:endParaRPr lang="en-GB" sz="1200" b="1" dirty="0">
              <a:solidFill>
                <a:srgbClr val="004785"/>
              </a:solidFill>
              <a:latin typeface="Hind" panose="02000000000000000000" pitchFamily="2" charset="77"/>
              <a:cs typeface="Hind" panose="02000000000000000000" pitchFamily="2" charset="77"/>
            </a:endParaRPr>
          </a:p>
        </p:txBody>
      </p:sp>
      <p:sp>
        <p:nvSpPr>
          <p:cNvPr id="4" name="Rechteck 3">
            <a:extLst>
              <a:ext uri="{FF2B5EF4-FFF2-40B4-BE49-F238E27FC236}">
                <a16:creationId xmlns:a16="http://schemas.microsoft.com/office/drawing/2014/main" id="{C375435D-E6C6-1FE1-51E4-05C8E6AC6F2D}"/>
              </a:ext>
            </a:extLst>
          </p:cNvPr>
          <p:cNvSpPr/>
          <p:nvPr/>
        </p:nvSpPr>
        <p:spPr>
          <a:xfrm>
            <a:off x="221286" y="1371978"/>
            <a:ext cx="3537177" cy="47705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Gesundheitsverhalten</a:t>
            </a:r>
            <a:endParaRPr lang="en-GB" sz="2500" b="1" dirty="0">
              <a:solidFill>
                <a:srgbClr val="004785"/>
              </a:solidFill>
              <a:latin typeface="Hind" panose="02000000000000000000" pitchFamily="2" charset="77"/>
              <a:cs typeface="Hind" panose="02000000000000000000" pitchFamily="2" charset="77"/>
            </a:endParaRPr>
          </a:p>
        </p:txBody>
      </p:sp>
      <p:sp>
        <p:nvSpPr>
          <p:cNvPr id="6" name="Textfeld 5">
            <a:extLst>
              <a:ext uri="{FF2B5EF4-FFF2-40B4-BE49-F238E27FC236}">
                <a16:creationId xmlns:a16="http://schemas.microsoft.com/office/drawing/2014/main" id="{47C4F2A4-77B0-103E-0B54-7185014F9DE5}"/>
              </a:ext>
            </a:extLst>
          </p:cNvPr>
          <p:cNvSpPr txBox="1"/>
          <p:nvPr/>
        </p:nvSpPr>
        <p:spPr>
          <a:xfrm>
            <a:off x="221286" y="1810791"/>
            <a:ext cx="3436314" cy="369332"/>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Kraft &amp; Beweglichkeit</a:t>
            </a:r>
            <a:endParaRPr lang="en-GB" sz="1800" b="1" dirty="0">
              <a:solidFill>
                <a:srgbClr val="FEA121"/>
              </a:solidFill>
              <a:latin typeface="Hind" panose="02000000000000000000" pitchFamily="2" charset="77"/>
              <a:cs typeface="Hind" panose="02000000000000000000" pitchFamily="2" charset="77"/>
            </a:endParaRPr>
          </a:p>
        </p:txBody>
      </p:sp>
      <p:sp>
        <p:nvSpPr>
          <p:cNvPr id="18" name="Rechteck: abgerundete Ecken 4">
            <a:extLst>
              <a:ext uri="{FF2B5EF4-FFF2-40B4-BE49-F238E27FC236}">
                <a16:creationId xmlns:a16="http://schemas.microsoft.com/office/drawing/2014/main" id="{36D858EB-0867-4CEE-A79A-0C7FA13C05A2}"/>
              </a:ext>
            </a:extLst>
          </p:cNvPr>
          <p:cNvSpPr>
            <a:spLocks/>
          </p:cNvSpPr>
          <p:nvPr/>
        </p:nvSpPr>
        <p:spPr>
          <a:xfrm>
            <a:off x="254298" y="4037173"/>
            <a:ext cx="3550675" cy="2531383"/>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R="2800">
              <a:spcBef>
                <a:spcPts val="600"/>
              </a:spcBef>
            </a:pPr>
            <a:r>
              <a:rPr lang="de-DE" sz="1600" b="1" i="0" u="none" strike="noStrike" baseline="0" dirty="0">
                <a:solidFill>
                  <a:srgbClr val="014685"/>
                </a:solidFill>
                <a:latin typeface="Hind" panose="02000000000000000000" pitchFamily="2" charset="0"/>
              </a:rPr>
              <a:t>Befund</a:t>
            </a:r>
            <a:endParaRPr lang="de-DE" sz="1600" b="0" i="0" u="none" strike="noStrike" baseline="0" dirty="0">
              <a:solidFill>
                <a:srgbClr val="014685"/>
              </a:solidFill>
              <a:latin typeface="Hind" panose="02000000000000000000" pitchFamily="2" charset="0"/>
            </a:endParaRP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Ca. 13,3% der BIG-Versicherten geben eine gute bis sehr gute Kraft und Beweglichkeit an.</a:t>
            </a: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Ca. 79,9% der BIG-Versicherten weisen auf der Grundlage ihrer Angaben eine niedrige bis ungenügende Kraft und Beweglichkeit auf.</a:t>
            </a:r>
          </a:p>
        </p:txBody>
      </p:sp>
    </p:spTree>
    <p:extLst>
      <p:ext uri="{BB962C8B-B14F-4D97-AF65-F5344CB8AC3E}">
        <p14:creationId xmlns:p14="http://schemas.microsoft.com/office/powerpoint/2010/main" val="1280955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4345D21C-113E-04BE-C855-20CFE2722F79}"/>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fik 4">
            <a:extLst>
              <a:ext uri="{FF2B5EF4-FFF2-40B4-BE49-F238E27FC236}">
                <a16:creationId xmlns:a16="http://schemas.microsoft.com/office/drawing/2014/main" id="{F06E1B23-C9A7-4A70-A17E-EBBBCABF8675}"/>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0" y="0"/>
            <a:ext cx="3996965" cy="6858000"/>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graphicFrame>
        <p:nvGraphicFramePr>
          <p:cNvPr id="25" name="Diagramm 24">
            <a:extLst>
              <a:ext uri="{FF2B5EF4-FFF2-40B4-BE49-F238E27FC236}">
                <a16:creationId xmlns:a16="http://schemas.microsoft.com/office/drawing/2014/main" id="{9D1FD793-4E9E-40D1-ACB9-ED483502432D}"/>
              </a:ext>
            </a:extLst>
          </p:cNvPr>
          <p:cNvGraphicFramePr/>
          <p:nvPr>
            <p:extLst>
              <p:ext uri="{D42A27DB-BD31-4B8C-83A1-F6EECF244321}">
                <p14:modId xmlns:p14="http://schemas.microsoft.com/office/powerpoint/2010/main" val="47055115"/>
              </p:ext>
            </p:extLst>
          </p:nvPr>
        </p:nvGraphicFramePr>
        <p:xfrm>
          <a:off x="4564566" y="1220992"/>
          <a:ext cx="6727212" cy="4884483"/>
        </p:xfrm>
        <a:graphic>
          <a:graphicData uri="http://schemas.openxmlformats.org/drawingml/2006/chart">
            <c:chart xmlns:c="http://schemas.openxmlformats.org/drawingml/2006/chart" xmlns:r="http://schemas.openxmlformats.org/officeDocument/2006/relationships" r:id="rId4"/>
          </a:graphicData>
        </a:graphic>
      </p:graphicFrame>
      <p:sp>
        <p:nvSpPr>
          <p:cNvPr id="4" name="Rechteck 3">
            <a:extLst>
              <a:ext uri="{FF2B5EF4-FFF2-40B4-BE49-F238E27FC236}">
                <a16:creationId xmlns:a16="http://schemas.microsoft.com/office/drawing/2014/main" id="{645E01F5-45C2-8D28-6287-E449343B6733}"/>
              </a:ext>
            </a:extLst>
          </p:cNvPr>
          <p:cNvSpPr/>
          <p:nvPr/>
        </p:nvSpPr>
        <p:spPr>
          <a:xfrm>
            <a:off x="221286" y="1371978"/>
            <a:ext cx="3537177" cy="47705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Gesundheitsverhalten</a:t>
            </a:r>
            <a:endParaRPr lang="en-GB" sz="2500" b="1" dirty="0">
              <a:solidFill>
                <a:srgbClr val="004785"/>
              </a:solidFill>
              <a:latin typeface="Hind" panose="02000000000000000000" pitchFamily="2" charset="77"/>
              <a:cs typeface="Hind" panose="02000000000000000000" pitchFamily="2" charset="77"/>
            </a:endParaRPr>
          </a:p>
        </p:txBody>
      </p:sp>
      <p:sp>
        <p:nvSpPr>
          <p:cNvPr id="6" name="Textfeld 5">
            <a:extLst>
              <a:ext uri="{FF2B5EF4-FFF2-40B4-BE49-F238E27FC236}">
                <a16:creationId xmlns:a16="http://schemas.microsoft.com/office/drawing/2014/main" id="{61426486-395E-E166-280C-8CB5E864F7F1}"/>
              </a:ext>
            </a:extLst>
          </p:cNvPr>
          <p:cNvSpPr txBox="1"/>
          <p:nvPr/>
        </p:nvSpPr>
        <p:spPr>
          <a:xfrm>
            <a:off x="221286" y="1810791"/>
            <a:ext cx="3436314" cy="369332"/>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Kraft &amp; Beweglichkeit</a:t>
            </a:r>
            <a:endParaRPr lang="en-GB" sz="1800" b="1" dirty="0">
              <a:solidFill>
                <a:srgbClr val="FEA121"/>
              </a:solidFill>
              <a:latin typeface="Hind" panose="02000000000000000000" pitchFamily="2" charset="77"/>
              <a:cs typeface="Hind" panose="02000000000000000000" pitchFamily="2" charset="77"/>
            </a:endParaRPr>
          </a:p>
        </p:txBody>
      </p:sp>
      <p:sp>
        <p:nvSpPr>
          <p:cNvPr id="7" name="Rechteck: abgerundete Ecken 4">
            <a:extLst>
              <a:ext uri="{FF2B5EF4-FFF2-40B4-BE49-F238E27FC236}">
                <a16:creationId xmlns:a16="http://schemas.microsoft.com/office/drawing/2014/main" id="{9862824C-14DA-FB52-962D-03428AFF6ABA}"/>
              </a:ext>
            </a:extLst>
          </p:cNvPr>
          <p:cNvSpPr>
            <a:spLocks/>
          </p:cNvSpPr>
          <p:nvPr/>
        </p:nvSpPr>
        <p:spPr>
          <a:xfrm>
            <a:off x="254298" y="3977159"/>
            <a:ext cx="3550675" cy="2541378"/>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R="2800">
              <a:spcBef>
                <a:spcPts val="600"/>
              </a:spcBef>
            </a:pPr>
            <a:r>
              <a:rPr lang="de-DE" sz="1600" b="1" i="0" u="none" strike="noStrike" baseline="0" dirty="0">
                <a:solidFill>
                  <a:srgbClr val="014685"/>
                </a:solidFill>
                <a:latin typeface="Hind" panose="02000000000000000000" pitchFamily="2" charset="0"/>
              </a:rPr>
              <a:t>Befund</a:t>
            </a:r>
            <a:endParaRPr lang="de-DE" sz="1600" b="0" i="0" u="none" strike="noStrike" baseline="0" dirty="0">
              <a:solidFill>
                <a:srgbClr val="014685"/>
              </a:solidFill>
              <a:latin typeface="Hind" panose="02000000000000000000" pitchFamily="2" charset="0"/>
            </a:endParaRP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Ca. 49 % der BIG-Versicherten geben eine gute bis sehr Kraft und Beweglichkeit an.</a:t>
            </a: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Beide Geschlechter unterscheiden sich signifikant in den Bewertungskategorien: Männer sind häufiger in der Kategorie „ungenügende Kraft und Beweglichkeit“ vertreten.</a:t>
            </a:r>
          </a:p>
        </p:txBody>
      </p:sp>
    </p:spTree>
    <p:extLst>
      <p:ext uri="{BB962C8B-B14F-4D97-AF65-F5344CB8AC3E}">
        <p14:creationId xmlns:p14="http://schemas.microsoft.com/office/powerpoint/2010/main" val="3419747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8D64AA5-5321-4192-735C-2857A38A9179}"/>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Abgerundetes Rechteck 1">
            <a:extLst>
              <a:ext uri="{FF2B5EF4-FFF2-40B4-BE49-F238E27FC236}">
                <a16:creationId xmlns:a16="http://schemas.microsoft.com/office/drawing/2014/main" id="{7C5BE608-9F14-40CD-557B-AF5FA3C5B7E8}"/>
              </a:ext>
            </a:extLst>
          </p:cNvPr>
          <p:cNvSpPr/>
          <p:nvPr/>
        </p:nvSpPr>
        <p:spPr>
          <a:xfrm>
            <a:off x="4304125" y="1632857"/>
            <a:ext cx="5868576" cy="4710132"/>
          </a:xfrm>
          <a:prstGeom prst="roundRect">
            <a:avLst>
              <a:gd name="adj" fmla="val 6302"/>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Grafik 31">
            <a:extLst>
              <a:ext uri="{FF2B5EF4-FFF2-40B4-BE49-F238E27FC236}">
                <a16:creationId xmlns:a16="http://schemas.microsoft.com/office/drawing/2014/main" id="{7C3E94EB-AFD6-4E33-965D-B0EC2281D3C1}"/>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0" y="0"/>
            <a:ext cx="3996965" cy="6858000"/>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22" name="Rechteck 21">
            <a:extLst>
              <a:ext uri="{FF2B5EF4-FFF2-40B4-BE49-F238E27FC236}">
                <a16:creationId xmlns:a16="http://schemas.microsoft.com/office/drawing/2014/main" id="{B31B391C-944C-4218-8D4C-1D95DF8483B2}"/>
              </a:ext>
            </a:extLst>
          </p:cNvPr>
          <p:cNvSpPr/>
          <p:nvPr/>
        </p:nvSpPr>
        <p:spPr>
          <a:xfrm>
            <a:off x="4415654" y="5738035"/>
            <a:ext cx="5359679" cy="461665"/>
          </a:xfrm>
          <a:prstGeom prst="rect">
            <a:avLst/>
          </a:prstGeom>
        </p:spPr>
        <p:txBody>
          <a:bodyPr wrap="square">
            <a:spAutoFit/>
          </a:bodyPr>
          <a:lstStyle/>
          <a:p>
            <a:r>
              <a:rPr lang="de-DE" sz="800" i="1" dirty="0">
                <a:latin typeface="Hind" panose="02000000000000000000" pitchFamily="2" charset="77"/>
                <a:cs typeface="Hind" panose="02000000000000000000" pitchFamily="2" charset="77"/>
              </a:rPr>
              <a:t>Anmerkungen: N=1216; AK=Altersklasse (Altersklassenzusammenfassung nach RKI). Unterschiede zwischen den</a:t>
            </a:r>
            <a:br>
              <a:rPr lang="de-DE" sz="800" i="1" dirty="0">
                <a:latin typeface="Hind" panose="02000000000000000000" pitchFamily="2" charset="77"/>
                <a:cs typeface="Hind" panose="02000000000000000000" pitchFamily="2" charset="77"/>
              </a:rPr>
            </a:br>
            <a:r>
              <a:rPr lang="de-DE" sz="800" i="1" dirty="0">
                <a:latin typeface="Hind" panose="02000000000000000000" pitchFamily="2" charset="77"/>
                <a:cs typeface="Hind" panose="02000000000000000000" pitchFamily="2" charset="77"/>
              </a:rPr>
              <a:t>Altersgruppen sind hochsignifikant (p &lt; .001): Jüngere BIG-Versicherte (AK 1) weisen häufiger eine gute und sehr</a:t>
            </a:r>
            <a:br>
              <a:rPr lang="de-DE" sz="800" i="1" dirty="0">
                <a:latin typeface="Hind" panose="02000000000000000000" pitchFamily="2" charset="77"/>
                <a:cs typeface="Hind" panose="02000000000000000000" pitchFamily="2" charset="77"/>
              </a:rPr>
            </a:br>
            <a:r>
              <a:rPr lang="de-DE" sz="800" i="1" dirty="0">
                <a:latin typeface="Hind" panose="02000000000000000000" pitchFamily="2" charset="77"/>
                <a:cs typeface="Hind" panose="02000000000000000000" pitchFamily="2" charset="77"/>
              </a:rPr>
              <a:t>gute Kraft und Beweglichkeit auf. </a:t>
            </a:r>
            <a:endParaRPr lang="en-GB" sz="800" i="1" dirty="0">
              <a:latin typeface="Hind" panose="02000000000000000000" pitchFamily="2" charset="77"/>
              <a:cs typeface="Hind" panose="02000000000000000000" pitchFamily="2" charset="77"/>
            </a:endParaRPr>
          </a:p>
        </p:txBody>
      </p:sp>
      <p:sp>
        <p:nvSpPr>
          <p:cNvPr id="23" name="Rechteck 22">
            <a:extLst>
              <a:ext uri="{FF2B5EF4-FFF2-40B4-BE49-F238E27FC236}">
                <a16:creationId xmlns:a16="http://schemas.microsoft.com/office/drawing/2014/main" id="{29F24249-0B57-4073-A969-692051B479F0}"/>
              </a:ext>
            </a:extLst>
          </p:cNvPr>
          <p:cNvSpPr/>
          <p:nvPr/>
        </p:nvSpPr>
        <p:spPr>
          <a:xfrm>
            <a:off x="4415654" y="1847294"/>
            <a:ext cx="7218436" cy="276999"/>
          </a:xfrm>
          <a:prstGeom prst="rect">
            <a:avLst/>
          </a:prstGeom>
        </p:spPr>
        <p:txBody>
          <a:bodyPr wrap="square">
            <a:spAutoFit/>
          </a:bodyPr>
          <a:lstStyle/>
          <a:p>
            <a:r>
              <a:rPr lang="en-GB" sz="1200" b="1" dirty="0">
                <a:solidFill>
                  <a:srgbClr val="004785"/>
                </a:solidFill>
                <a:latin typeface="Hind" panose="02000000000000000000" pitchFamily="2" charset="77"/>
                <a:cs typeface="Hind" panose="02000000000000000000" pitchFamily="2" charset="77"/>
              </a:rPr>
              <a:t>Kraft und </a:t>
            </a:r>
            <a:r>
              <a:rPr lang="en-GB" sz="1200" b="1" dirty="0" err="1">
                <a:solidFill>
                  <a:srgbClr val="004785"/>
                </a:solidFill>
                <a:latin typeface="Hind" panose="02000000000000000000" pitchFamily="2" charset="77"/>
                <a:cs typeface="Hind" panose="02000000000000000000" pitchFamily="2" charset="77"/>
              </a:rPr>
              <a:t>Beweglichkeit</a:t>
            </a:r>
            <a:r>
              <a:rPr lang="en-GB" sz="1200" b="1" dirty="0">
                <a:solidFill>
                  <a:srgbClr val="004785"/>
                </a:solidFill>
                <a:latin typeface="Hind" panose="02000000000000000000" pitchFamily="2" charset="77"/>
                <a:cs typeface="Hind" panose="02000000000000000000" pitchFamily="2" charset="77"/>
              </a:rPr>
              <a:t> </a:t>
            </a:r>
            <a:r>
              <a:rPr lang="en-GB" sz="1200" b="1" dirty="0" err="1">
                <a:solidFill>
                  <a:srgbClr val="004785"/>
                </a:solidFill>
                <a:latin typeface="Hind" panose="02000000000000000000" pitchFamily="2" charset="77"/>
                <a:cs typeface="Hind" panose="02000000000000000000" pitchFamily="2" charset="77"/>
              </a:rPr>
              <a:t>aufgeteilt</a:t>
            </a:r>
            <a:r>
              <a:rPr lang="en-GB" sz="1200" b="1" dirty="0">
                <a:solidFill>
                  <a:srgbClr val="004785"/>
                </a:solidFill>
                <a:latin typeface="Hind" panose="02000000000000000000" pitchFamily="2" charset="77"/>
                <a:cs typeface="Hind" panose="02000000000000000000" pitchFamily="2" charset="77"/>
              </a:rPr>
              <a:t> </a:t>
            </a:r>
            <a:r>
              <a:rPr lang="en-GB" sz="1200" b="1" dirty="0" err="1">
                <a:solidFill>
                  <a:srgbClr val="004785"/>
                </a:solidFill>
                <a:latin typeface="Hind" panose="02000000000000000000" pitchFamily="2" charset="77"/>
                <a:cs typeface="Hind" panose="02000000000000000000" pitchFamily="2" charset="77"/>
              </a:rPr>
              <a:t>nach</a:t>
            </a:r>
            <a:r>
              <a:rPr lang="en-GB" sz="1200" b="1" dirty="0">
                <a:solidFill>
                  <a:srgbClr val="004785"/>
                </a:solidFill>
                <a:latin typeface="Hind" panose="02000000000000000000" pitchFamily="2" charset="77"/>
                <a:cs typeface="Hind" panose="02000000000000000000" pitchFamily="2" charset="77"/>
              </a:rPr>
              <a:t> </a:t>
            </a:r>
            <a:r>
              <a:rPr lang="en-GB" sz="1200" b="1" dirty="0" err="1">
                <a:solidFill>
                  <a:srgbClr val="004785"/>
                </a:solidFill>
                <a:latin typeface="Hind" panose="02000000000000000000" pitchFamily="2" charset="77"/>
                <a:cs typeface="Hind" panose="02000000000000000000" pitchFamily="2" charset="77"/>
              </a:rPr>
              <a:t>Altersklassen</a:t>
            </a:r>
            <a:endParaRPr lang="en-GB" sz="1200" b="1" dirty="0">
              <a:solidFill>
                <a:srgbClr val="004785"/>
              </a:solidFill>
              <a:latin typeface="Hind" panose="02000000000000000000" pitchFamily="2" charset="77"/>
              <a:cs typeface="Hind" panose="02000000000000000000" pitchFamily="2" charset="77"/>
            </a:endParaRPr>
          </a:p>
        </p:txBody>
      </p:sp>
      <p:graphicFrame>
        <p:nvGraphicFramePr>
          <p:cNvPr id="24" name="Tabelle 23">
            <a:extLst>
              <a:ext uri="{FF2B5EF4-FFF2-40B4-BE49-F238E27FC236}">
                <a16:creationId xmlns:a16="http://schemas.microsoft.com/office/drawing/2014/main" id="{D651747D-21CB-4559-8464-21CBD55A2FD7}"/>
              </a:ext>
            </a:extLst>
          </p:cNvPr>
          <p:cNvGraphicFramePr>
            <a:graphicFrameLocks noGrp="1"/>
          </p:cNvGraphicFramePr>
          <p:nvPr>
            <p:extLst>
              <p:ext uri="{D42A27DB-BD31-4B8C-83A1-F6EECF244321}">
                <p14:modId xmlns:p14="http://schemas.microsoft.com/office/powerpoint/2010/main" val="2051457789"/>
              </p:ext>
            </p:extLst>
          </p:nvPr>
        </p:nvGraphicFramePr>
        <p:xfrm>
          <a:off x="4502178" y="2239975"/>
          <a:ext cx="5273155" cy="3494878"/>
        </p:xfrm>
        <a:graphic>
          <a:graphicData uri="http://schemas.openxmlformats.org/drawingml/2006/table">
            <a:tbl>
              <a:tblPr firstRow="1" bandRow="1">
                <a:tableStyleId>{00A15C55-8517-42AA-B614-E9B94910E393}</a:tableStyleId>
              </a:tblPr>
              <a:tblGrid>
                <a:gridCol w="1509994">
                  <a:extLst>
                    <a:ext uri="{9D8B030D-6E8A-4147-A177-3AD203B41FA5}">
                      <a16:colId xmlns:a16="http://schemas.microsoft.com/office/drawing/2014/main" val="3439606335"/>
                    </a:ext>
                  </a:extLst>
                </a:gridCol>
                <a:gridCol w="693031">
                  <a:extLst>
                    <a:ext uri="{9D8B030D-6E8A-4147-A177-3AD203B41FA5}">
                      <a16:colId xmlns:a16="http://schemas.microsoft.com/office/drawing/2014/main" val="4277437791"/>
                    </a:ext>
                  </a:extLst>
                </a:gridCol>
                <a:gridCol w="672240">
                  <a:extLst>
                    <a:ext uri="{9D8B030D-6E8A-4147-A177-3AD203B41FA5}">
                      <a16:colId xmlns:a16="http://schemas.microsoft.com/office/drawing/2014/main" val="3094233635"/>
                    </a:ext>
                  </a:extLst>
                </a:gridCol>
                <a:gridCol w="602938">
                  <a:extLst>
                    <a:ext uri="{9D8B030D-6E8A-4147-A177-3AD203B41FA5}">
                      <a16:colId xmlns:a16="http://schemas.microsoft.com/office/drawing/2014/main" val="840812293"/>
                    </a:ext>
                  </a:extLst>
                </a:gridCol>
                <a:gridCol w="568286">
                  <a:extLst>
                    <a:ext uri="{9D8B030D-6E8A-4147-A177-3AD203B41FA5}">
                      <a16:colId xmlns:a16="http://schemas.microsoft.com/office/drawing/2014/main" val="801715174"/>
                    </a:ext>
                  </a:extLst>
                </a:gridCol>
                <a:gridCol w="623728">
                  <a:extLst>
                    <a:ext uri="{9D8B030D-6E8A-4147-A177-3AD203B41FA5}">
                      <a16:colId xmlns:a16="http://schemas.microsoft.com/office/drawing/2014/main" val="3367927588"/>
                    </a:ext>
                  </a:extLst>
                </a:gridCol>
                <a:gridCol w="602938">
                  <a:extLst>
                    <a:ext uri="{9D8B030D-6E8A-4147-A177-3AD203B41FA5}">
                      <a16:colId xmlns:a16="http://schemas.microsoft.com/office/drawing/2014/main" val="3176430833"/>
                    </a:ext>
                  </a:extLst>
                </a:gridCol>
              </a:tblGrid>
              <a:tr h="408869">
                <a:tc>
                  <a:txBody>
                    <a:bodyPr/>
                    <a:lstStyle/>
                    <a:p>
                      <a:endParaRPr lang="en-GB" sz="1000" dirty="0">
                        <a:latin typeface="Hind" panose="02000000000000000000" pitchFamily="2" charset="77"/>
                        <a:cs typeface="Hind" panose="02000000000000000000" pitchFamily="2" charset="77"/>
                      </a:endParaRPr>
                    </a:p>
                  </a:txBody>
                  <a:tcPr anchor="ctr"/>
                </a:tc>
                <a:tc gridSpan="2">
                  <a:txBody>
                    <a:bodyPr/>
                    <a:lstStyle/>
                    <a:p>
                      <a:pPr algn="ctr"/>
                      <a:r>
                        <a:rPr lang="de-DE" sz="1000" dirty="0">
                          <a:solidFill>
                            <a:srgbClr val="004785"/>
                          </a:solidFill>
                          <a:latin typeface="Hind" panose="02000000000000000000" pitchFamily="2" charset="77"/>
                          <a:cs typeface="Hind" panose="02000000000000000000" pitchFamily="2" charset="77"/>
                        </a:rPr>
                        <a:t>&lt;30 </a:t>
                      </a:r>
                    </a:p>
                    <a:p>
                      <a:pPr algn="ctr"/>
                      <a:r>
                        <a:rPr lang="de-DE" sz="1000" dirty="0">
                          <a:solidFill>
                            <a:srgbClr val="004785"/>
                          </a:solidFill>
                          <a:latin typeface="Hind" panose="02000000000000000000" pitchFamily="2" charset="77"/>
                          <a:cs typeface="Hind" panose="02000000000000000000" pitchFamily="2" charset="77"/>
                        </a:rPr>
                        <a:t>(AK1)</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30-44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latin typeface="Hind" panose="02000000000000000000" pitchFamily="2" charset="77"/>
                          <a:cs typeface="Hind" panose="02000000000000000000" pitchFamily="2" charset="77"/>
                        </a:rPr>
                        <a:t>(AK2)</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latin typeface="Hind" panose="02000000000000000000" pitchFamily="2" charset="77"/>
                          <a:cs typeface="Hind" panose="02000000000000000000" pitchFamily="2" charset="77"/>
                        </a:rPr>
                        <a:t>44-64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latin typeface="Hind" panose="02000000000000000000" pitchFamily="2" charset="77"/>
                          <a:cs typeface="Hind" panose="02000000000000000000" pitchFamily="2" charset="77"/>
                        </a:rPr>
                        <a:t>(AK3)</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408869">
                <a:tc>
                  <a:txBody>
                    <a:bodyPr/>
                    <a:lstStyle/>
                    <a:p>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a:t>
                      </a:r>
                      <a:endParaRPr lang="en-GB" sz="1000" i="1"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556801898"/>
                  </a:ext>
                </a:extLst>
              </a:tr>
              <a:tr h="535428">
                <a:tc>
                  <a:txBody>
                    <a:bodyPr/>
                    <a:lstStyle/>
                    <a:p>
                      <a:pPr algn="r"/>
                      <a:r>
                        <a:rPr lang="de-DE" sz="1000" b="1" dirty="0">
                          <a:latin typeface="Hind" panose="02000000000000000000" pitchFamily="2" charset="77"/>
                          <a:cs typeface="Hind" panose="02000000000000000000" pitchFamily="2" charset="77"/>
                        </a:rPr>
                        <a:t>Sehr gute Kraft und Beweglichkeit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13</a:t>
                      </a:r>
                    </a:p>
                    <a:p>
                      <a:pPr algn="ct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3,7</a:t>
                      </a:r>
                    </a:p>
                  </a:txBody>
                  <a:tcPr anchor="ctr"/>
                </a:tc>
                <a:tc>
                  <a:txBody>
                    <a:bodyPr/>
                    <a:lstStyle/>
                    <a:p>
                      <a:pPr algn="ctr"/>
                      <a:r>
                        <a:rPr lang="de-DE" sz="1000" dirty="0">
                          <a:latin typeface="Hind" panose="02000000000000000000" pitchFamily="2" charset="77"/>
                          <a:cs typeface="Hind" panose="02000000000000000000" pitchFamily="2" charset="77"/>
                        </a:rPr>
                        <a:t>24</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1,7</a:t>
                      </a: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57</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18,2</a:t>
                      </a:r>
                    </a:p>
                  </a:txBody>
                  <a:tcPr anchor="ctr"/>
                </a:tc>
                <a:extLst>
                  <a:ext uri="{0D108BD9-81ED-4DB2-BD59-A6C34878D82A}">
                    <a16:rowId xmlns:a16="http://schemas.microsoft.com/office/drawing/2014/main" val="1781126809"/>
                  </a:ext>
                </a:extLst>
              </a:tr>
              <a:tr h="53542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Gute Kraft und Beweglichkeit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73</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20,5</a:t>
                      </a:r>
                    </a:p>
                  </a:txBody>
                  <a:tcPr anchor="ctr"/>
                </a:tc>
                <a:tc>
                  <a:txBody>
                    <a:bodyPr/>
                    <a:lstStyle/>
                    <a:p>
                      <a:pPr algn="ctr"/>
                      <a:r>
                        <a:rPr lang="de-DE" sz="1000" dirty="0">
                          <a:latin typeface="Hind" panose="02000000000000000000" pitchFamily="2" charset="77"/>
                          <a:cs typeface="Hind" panose="02000000000000000000" pitchFamily="2" charset="77"/>
                        </a:rPr>
                        <a:t>188</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13,2</a:t>
                      </a: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284</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11,5</a:t>
                      </a:r>
                    </a:p>
                  </a:txBody>
                  <a:tcPr anchor="ctr"/>
                </a:tc>
                <a:extLst>
                  <a:ext uri="{0D108BD9-81ED-4DB2-BD59-A6C34878D82A}">
                    <a16:rowId xmlns:a16="http://schemas.microsoft.com/office/drawing/2014/main" val="260329169"/>
                  </a:ext>
                </a:extLst>
              </a:tr>
              <a:tr h="53542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Mittlere Kraft und Beweglichkeit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11</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3,1</a:t>
                      </a:r>
                    </a:p>
                  </a:txBody>
                  <a:tcPr anchor="ctr"/>
                </a:tc>
                <a:tc>
                  <a:txBody>
                    <a:bodyPr/>
                    <a:lstStyle/>
                    <a:p>
                      <a:pPr algn="ctr"/>
                      <a:r>
                        <a:rPr lang="de-DE" sz="1000" dirty="0">
                          <a:latin typeface="Hind" panose="02000000000000000000" pitchFamily="2" charset="77"/>
                          <a:cs typeface="Hind" panose="02000000000000000000" pitchFamily="2" charset="77"/>
                        </a:rPr>
                        <a:t>60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4,2</a:t>
                      </a: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132</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5,4</a:t>
                      </a:r>
                    </a:p>
                    <a:p>
                      <a:pPr algn="ctr"/>
                      <a:endParaRPr lang="en-GB" sz="1000" dirty="0">
                        <a:solidFill>
                          <a:schemeClr val="tx1"/>
                        </a:solidFill>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977513015"/>
                  </a:ext>
                </a:extLst>
              </a:tr>
              <a:tr h="53542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Niedrige Kraft und Beweglichkeit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de-DE" sz="1000" dirty="0">
                          <a:latin typeface="Hind" panose="02000000000000000000" pitchFamily="2" charset="77"/>
                          <a:cs typeface="Hind" panose="02000000000000000000" pitchFamily="2" charset="77"/>
                        </a:rPr>
                        <a:t>183</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51,4</a:t>
                      </a:r>
                    </a:p>
                  </a:txBody>
                  <a:tcPr anchor="ctr"/>
                </a:tc>
                <a:tc>
                  <a:txBody>
                    <a:bodyPr/>
                    <a:lstStyle/>
                    <a:p>
                      <a:pPr algn="ctr"/>
                      <a:r>
                        <a:rPr lang="de-DE" sz="1000" dirty="0">
                          <a:latin typeface="Hind" panose="02000000000000000000" pitchFamily="2" charset="77"/>
                          <a:cs typeface="Hind" panose="02000000000000000000" pitchFamily="2" charset="77"/>
                        </a:rPr>
                        <a:t>680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47,8</a:t>
                      </a:r>
                    </a:p>
                  </a:txBody>
                  <a:tcPr anchor="ctr"/>
                </a:tc>
                <a:tc>
                  <a:txBody>
                    <a:bodyPr/>
                    <a:lstStyle/>
                    <a:p>
                      <a:pPr algn="ctr"/>
                      <a:r>
                        <a:rPr lang="de-DE" sz="1000" dirty="0">
                          <a:solidFill>
                            <a:schemeClr val="tx1"/>
                          </a:solidFill>
                          <a:latin typeface="Hind" panose="02000000000000000000" pitchFamily="2" charset="77"/>
                          <a:cs typeface="Hind" panose="02000000000000000000" pitchFamily="2" charset="77"/>
                        </a:rPr>
                        <a:t>1207</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49,1</a:t>
                      </a:r>
                    </a:p>
                  </a:txBody>
                  <a:tcPr anchor="ctr"/>
                </a:tc>
                <a:extLst>
                  <a:ext uri="{0D108BD9-81ED-4DB2-BD59-A6C34878D82A}">
                    <a16:rowId xmlns:a16="http://schemas.microsoft.com/office/drawing/2014/main" val="1961719806"/>
                  </a:ext>
                </a:extLst>
              </a:tr>
              <a:tr h="53542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latin typeface="Hind" panose="02000000000000000000" pitchFamily="2" charset="77"/>
                          <a:cs typeface="Hind" panose="02000000000000000000" pitchFamily="2" charset="77"/>
                        </a:rPr>
                        <a:t>Ungenügende Kraft und Beweglichkeit</a:t>
                      </a:r>
                      <a:endParaRPr lang="en-GB" sz="1000" b="0" dirty="0">
                        <a:latin typeface="Hind" panose="02000000000000000000" pitchFamily="2" charset="77"/>
                        <a:cs typeface="Hind" panose="02000000000000000000" pitchFamily="2" charset="77"/>
                      </a:endParaRPr>
                    </a:p>
                  </a:txBody>
                  <a:tcPr anchor="ctr"/>
                </a:tc>
                <a:tc>
                  <a:txBody>
                    <a:bodyPr/>
                    <a:lstStyle/>
                    <a:p>
                      <a:pPr algn="ctr"/>
                      <a:r>
                        <a:rPr lang="en-GB" sz="1000" dirty="0">
                          <a:latin typeface="Hind" panose="02000000000000000000" pitchFamily="2" charset="77"/>
                          <a:cs typeface="Hind" panose="02000000000000000000" pitchFamily="2" charset="77"/>
                        </a:rPr>
                        <a:t>76</a:t>
                      </a:r>
                    </a:p>
                  </a:txBody>
                  <a:tcPr anchor="ctr"/>
                </a:tc>
                <a:tc>
                  <a:txBody>
                    <a:bodyPr/>
                    <a:lstStyle/>
                    <a:p>
                      <a:pPr algn="ctr"/>
                      <a:r>
                        <a:rPr lang="en-GB" sz="1000" dirty="0">
                          <a:latin typeface="Hind" panose="02000000000000000000" pitchFamily="2" charset="77"/>
                          <a:cs typeface="Hind" panose="02000000000000000000" pitchFamily="2" charset="77"/>
                        </a:rPr>
                        <a:t>21,3</a:t>
                      </a:r>
                    </a:p>
                  </a:txBody>
                  <a:tcPr anchor="ctr"/>
                </a:tc>
                <a:tc>
                  <a:txBody>
                    <a:bodyPr/>
                    <a:lstStyle/>
                    <a:p>
                      <a:pPr algn="ctr"/>
                      <a:r>
                        <a:rPr lang="en-GB" sz="1000" dirty="0">
                          <a:latin typeface="Hind" panose="02000000000000000000" pitchFamily="2" charset="77"/>
                          <a:cs typeface="Hind" panose="02000000000000000000" pitchFamily="2" charset="77"/>
                        </a:rPr>
                        <a:t>472</a:t>
                      </a:r>
                    </a:p>
                  </a:txBody>
                  <a:tcPr anchor="ctr"/>
                </a:tc>
                <a:tc>
                  <a:txBody>
                    <a:bodyPr/>
                    <a:lstStyle/>
                    <a:p>
                      <a:pPr algn="ctr"/>
                      <a:r>
                        <a:rPr lang="en-GB" sz="1000" dirty="0">
                          <a:latin typeface="Hind" panose="02000000000000000000" pitchFamily="2" charset="77"/>
                          <a:cs typeface="Hind" panose="02000000000000000000" pitchFamily="2" charset="77"/>
                        </a:rPr>
                        <a:t>33,1</a:t>
                      </a: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779</a:t>
                      </a:r>
                    </a:p>
                  </a:txBody>
                  <a:tcPr anchor="ctr"/>
                </a:tc>
                <a:tc>
                  <a:txBody>
                    <a:bodyPr/>
                    <a:lstStyle/>
                    <a:p>
                      <a:pPr algn="ctr"/>
                      <a:r>
                        <a:rPr lang="en-GB" sz="1000" dirty="0">
                          <a:solidFill>
                            <a:schemeClr val="tx1"/>
                          </a:solidFill>
                          <a:latin typeface="Hind" panose="02000000000000000000" pitchFamily="2" charset="77"/>
                          <a:cs typeface="Hind" panose="02000000000000000000" pitchFamily="2" charset="77"/>
                        </a:rPr>
                        <a:t>31,7</a:t>
                      </a:r>
                    </a:p>
                  </a:txBody>
                  <a:tcPr anchor="ctr"/>
                </a:tc>
                <a:extLst>
                  <a:ext uri="{0D108BD9-81ED-4DB2-BD59-A6C34878D82A}">
                    <a16:rowId xmlns:a16="http://schemas.microsoft.com/office/drawing/2014/main" val="1418684942"/>
                  </a:ext>
                </a:extLst>
              </a:tr>
            </a:tbl>
          </a:graphicData>
        </a:graphic>
      </p:graphicFrame>
      <p:graphicFrame>
        <p:nvGraphicFramePr>
          <p:cNvPr id="21" name="Diagramm 20">
            <a:extLst>
              <a:ext uri="{FF2B5EF4-FFF2-40B4-BE49-F238E27FC236}">
                <a16:creationId xmlns:a16="http://schemas.microsoft.com/office/drawing/2014/main" id="{85C80E79-0ECC-4B03-BBDF-C5C69C5C64C5}"/>
              </a:ext>
            </a:extLst>
          </p:cNvPr>
          <p:cNvGraphicFramePr/>
          <p:nvPr>
            <p:extLst>
              <p:ext uri="{D42A27DB-BD31-4B8C-83A1-F6EECF244321}">
                <p14:modId xmlns:p14="http://schemas.microsoft.com/office/powerpoint/2010/main" val="2899265911"/>
              </p:ext>
            </p:extLst>
          </p:nvPr>
        </p:nvGraphicFramePr>
        <p:xfrm>
          <a:off x="-8607" y="3613833"/>
          <a:ext cx="3996965" cy="3080881"/>
        </p:xfrm>
        <a:graphic>
          <a:graphicData uri="http://schemas.openxmlformats.org/drawingml/2006/chart">
            <c:chart xmlns:c="http://schemas.openxmlformats.org/drawingml/2006/chart" xmlns:r="http://schemas.openxmlformats.org/officeDocument/2006/relationships" r:id="rId4"/>
          </a:graphicData>
        </a:graphic>
      </p:graphicFrame>
      <p:sp>
        <p:nvSpPr>
          <p:cNvPr id="4" name="Rechteck 3">
            <a:extLst>
              <a:ext uri="{FF2B5EF4-FFF2-40B4-BE49-F238E27FC236}">
                <a16:creationId xmlns:a16="http://schemas.microsoft.com/office/drawing/2014/main" id="{7539713A-B797-425E-BEAA-553DE2AE0800}"/>
              </a:ext>
            </a:extLst>
          </p:cNvPr>
          <p:cNvSpPr/>
          <p:nvPr/>
        </p:nvSpPr>
        <p:spPr>
          <a:xfrm>
            <a:off x="221286" y="1371978"/>
            <a:ext cx="3537177" cy="47705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Gesundheitsverhalten</a:t>
            </a:r>
            <a:endParaRPr lang="en-GB" sz="2500" b="1" dirty="0">
              <a:solidFill>
                <a:srgbClr val="004785"/>
              </a:solidFill>
              <a:latin typeface="Hind" panose="02000000000000000000" pitchFamily="2" charset="77"/>
              <a:cs typeface="Hind" panose="02000000000000000000" pitchFamily="2" charset="77"/>
            </a:endParaRPr>
          </a:p>
        </p:txBody>
      </p:sp>
      <p:sp>
        <p:nvSpPr>
          <p:cNvPr id="5" name="Textfeld 4">
            <a:extLst>
              <a:ext uri="{FF2B5EF4-FFF2-40B4-BE49-F238E27FC236}">
                <a16:creationId xmlns:a16="http://schemas.microsoft.com/office/drawing/2014/main" id="{12D122BA-E5AC-44E4-F367-4555DE301487}"/>
              </a:ext>
            </a:extLst>
          </p:cNvPr>
          <p:cNvSpPr txBox="1"/>
          <p:nvPr/>
        </p:nvSpPr>
        <p:spPr>
          <a:xfrm>
            <a:off x="221286" y="1810791"/>
            <a:ext cx="3436314" cy="369332"/>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Kraft &amp; Beweglichkeit</a:t>
            </a:r>
            <a:endParaRPr lang="en-GB" sz="1800" b="1" dirty="0">
              <a:solidFill>
                <a:srgbClr val="FEA12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1700877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9D1496D-5ABF-2B59-4B0C-E0F9194CC4B0}"/>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Abgerundetes Rechteck 4">
            <a:extLst>
              <a:ext uri="{FF2B5EF4-FFF2-40B4-BE49-F238E27FC236}">
                <a16:creationId xmlns:a16="http://schemas.microsoft.com/office/drawing/2014/main" id="{757238C9-9A67-EEB9-BCDE-8381644F5E48}"/>
              </a:ext>
            </a:extLst>
          </p:cNvPr>
          <p:cNvSpPr/>
          <p:nvPr/>
        </p:nvSpPr>
        <p:spPr>
          <a:xfrm>
            <a:off x="4649750" y="4559134"/>
            <a:ext cx="6522764" cy="1554283"/>
          </a:xfrm>
          <a:prstGeom prst="roundRect">
            <a:avLst>
              <a:gd name="adj" fmla="val 5927"/>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Abgerundetes Rechteck 1">
            <a:extLst>
              <a:ext uri="{FF2B5EF4-FFF2-40B4-BE49-F238E27FC236}">
                <a16:creationId xmlns:a16="http://schemas.microsoft.com/office/drawing/2014/main" id="{A1DD7318-A255-BDF0-FDC6-AA6FE6255C90}"/>
              </a:ext>
            </a:extLst>
          </p:cNvPr>
          <p:cNvSpPr/>
          <p:nvPr/>
        </p:nvSpPr>
        <p:spPr>
          <a:xfrm>
            <a:off x="4661472" y="1208782"/>
            <a:ext cx="6522764" cy="3206464"/>
          </a:xfrm>
          <a:prstGeom prst="roundRect">
            <a:avLst>
              <a:gd name="adj" fmla="val 5927"/>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D41B8C7D-D9EC-4B44-AACF-5BDCB31F118E}"/>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19226" y="-33201"/>
            <a:ext cx="3996965" cy="6891201"/>
          </a:xfrm>
          <a:prstGeom prst="rect">
            <a:avLst/>
          </a:prstGeom>
        </p:spPr>
      </p:pic>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graphicFrame>
        <p:nvGraphicFramePr>
          <p:cNvPr id="19" name="Tabelle 18">
            <a:extLst>
              <a:ext uri="{FF2B5EF4-FFF2-40B4-BE49-F238E27FC236}">
                <a16:creationId xmlns:a16="http://schemas.microsoft.com/office/drawing/2014/main" id="{931F2BA4-4C55-42F1-B71E-C7B21EC46C62}"/>
              </a:ext>
            </a:extLst>
          </p:cNvPr>
          <p:cNvGraphicFramePr>
            <a:graphicFrameLocks noGrp="1"/>
          </p:cNvGraphicFramePr>
          <p:nvPr>
            <p:extLst>
              <p:ext uri="{D42A27DB-BD31-4B8C-83A1-F6EECF244321}">
                <p14:modId xmlns:p14="http://schemas.microsoft.com/office/powerpoint/2010/main" val="909057275"/>
              </p:ext>
            </p:extLst>
          </p:nvPr>
        </p:nvGraphicFramePr>
        <p:xfrm>
          <a:off x="4815780" y="1755501"/>
          <a:ext cx="6231067" cy="2225040"/>
        </p:xfrm>
        <a:graphic>
          <a:graphicData uri="http://schemas.openxmlformats.org/drawingml/2006/table">
            <a:tbl>
              <a:tblPr firstRow="1" bandRow="1">
                <a:tableStyleId>{00A15C55-8517-42AA-B614-E9B94910E393}</a:tableStyleId>
              </a:tblPr>
              <a:tblGrid>
                <a:gridCol w="1976942">
                  <a:extLst>
                    <a:ext uri="{9D8B030D-6E8A-4147-A177-3AD203B41FA5}">
                      <a16:colId xmlns:a16="http://schemas.microsoft.com/office/drawing/2014/main" val="3439606335"/>
                    </a:ext>
                  </a:extLst>
                </a:gridCol>
                <a:gridCol w="626282">
                  <a:extLst>
                    <a:ext uri="{9D8B030D-6E8A-4147-A177-3AD203B41FA5}">
                      <a16:colId xmlns:a16="http://schemas.microsoft.com/office/drawing/2014/main" val="4277437791"/>
                    </a:ext>
                  </a:extLst>
                </a:gridCol>
                <a:gridCol w="794359">
                  <a:extLst>
                    <a:ext uri="{9D8B030D-6E8A-4147-A177-3AD203B41FA5}">
                      <a16:colId xmlns:a16="http://schemas.microsoft.com/office/drawing/2014/main" val="3094233635"/>
                    </a:ext>
                  </a:extLst>
                </a:gridCol>
                <a:gridCol w="712466">
                  <a:extLst>
                    <a:ext uri="{9D8B030D-6E8A-4147-A177-3AD203B41FA5}">
                      <a16:colId xmlns:a16="http://schemas.microsoft.com/office/drawing/2014/main" val="840812293"/>
                    </a:ext>
                  </a:extLst>
                </a:gridCol>
                <a:gridCol w="671519">
                  <a:extLst>
                    <a:ext uri="{9D8B030D-6E8A-4147-A177-3AD203B41FA5}">
                      <a16:colId xmlns:a16="http://schemas.microsoft.com/office/drawing/2014/main" val="801715174"/>
                    </a:ext>
                  </a:extLst>
                </a:gridCol>
                <a:gridCol w="737033">
                  <a:extLst>
                    <a:ext uri="{9D8B030D-6E8A-4147-A177-3AD203B41FA5}">
                      <a16:colId xmlns:a16="http://schemas.microsoft.com/office/drawing/2014/main" val="3367927588"/>
                    </a:ext>
                  </a:extLst>
                </a:gridCol>
                <a:gridCol w="712466">
                  <a:extLst>
                    <a:ext uri="{9D8B030D-6E8A-4147-A177-3AD203B41FA5}">
                      <a16:colId xmlns:a16="http://schemas.microsoft.com/office/drawing/2014/main" val="3176430833"/>
                    </a:ext>
                  </a:extLst>
                </a:gridCol>
              </a:tblGrid>
              <a:tr h="219253">
                <a:tc>
                  <a:txBody>
                    <a:bodyPr/>
                    <a:lstStyle/>
                    <a:p>
                      <a:endParaRPr lang="en-GB" sz="1000" dirty="0">
                        <a:latin typeface="Hind" panose="02000000000000000000" pitchFamily="2" charset="77"/>
                        <a:cs typeface="Hind" panose="02000000000000000000" pitchFamily="2" charset="77"/>
                      </a:endParaRPr>
                    </a:p>
                  </a:txBody>
                  <a:tcPr anchor="ctr"/>
                </a:tc>
                <a:tc gridSpan="2">
                  <a:txBody>
                    <a:bodyPr/>
                    <a:lstStyle/>
                    <a:p>
                      <a:pPr algn="ctr"/>
                      <a:r>
                        <a:rPr lang="de-DE" sz="1000" dirty="0">
                          <a:solidFill>
                            <a:srgbClr val="004785"/>
                          </a:solidFill>
                        </a:rPr>
                        <a:t>Weiblich</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rPr>
                        <a:t>Männlich</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tc gridSpan="2">
                  <a:txBody>
                    <a:bodyPr/>
                    <a:lstStyle/>
                    <a:p>
                      <a:pPr algn="ctr"/>
                      <a:r>
                        <a:rPr lang="de-DE" sz="1000" dirty="0">
                          <a:solidFill>
                            <a:srgbClr val="004785"/>
                          </a:solidFill>
                        </a:rPr>
                        <a:t>Gesamt</a:t>
                      </a:r>
                      <a:endParaRPr lang="en-GB" sz="1000" dirty="0">
                        <a:solidFill>
                          <a:srgbClr val="004785"/>
                        </a:solidFill>
                        <a:latin typeface="Hind" panose="02000000000000000000" pitchFamily="2" charset="77"/>
                        <a:cs typeface="Hind" panose="02000000000000000000" pitchFamily="2" charset="77"/>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219253">
                <a:tc>
                  <a:txBody>
                    <a:bodyPr/>
                    <a:lstStyle/>
                    <a:p>
                      <a:endParaRPr lang="en-GB" sz="1000" b="1" kern="1200" dirty="0">
                        <a:solidFill>
                          <a:schemeClr val="lt1"/>
                        </a:solidFill>
                        <a:latin typeface="Hind" panose="02000000000000000000" pitchFamily="2" charset="77"/>
                        <a:ea typeface="+mn-ea"/>
                        <a:cs typeface="Hind" panose="02000000000000000000" pitchFamily="2" charset="77"/>
                      </a:endParaRPr>
                    </a:p>
                  </a:txBody>
                  <a:tcPr anchor="ctr"/>
                </a:tc>
                <a:tc>
                  <a:txBody>
                    <a:bodyPr/>
                    <a:lstStyle/>
                    <a:p>
                      <a:pPr algn="ctr"/>
                      <a:r>
                        <a:rPr lang="de-DE" sz="1000" dirty="0"/>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t>%</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t>Anzahl</a:t>
                      </a:r>
                      <a:endParaRPr lang="en-GB" sz="1000" i="1" dirty="0">
                        <a:latin typeface="Hind" panose="02000000000000000000" pitchFamily="2" charset="77"/>
                        <a:cs typeface="Hind" panose="02000000000000000000" pitchFamily="2" charset="77"/>
                      </a:endParaRPr>
                    </a:p>
                  </a:txBody>
                  <a:tcPr anchor="ctr"/>
                </a:tc>
                <a:tc>
                  <a:txBody>
                    <a:bodyPr/>
                    <a:lstStyle/>
                    <a:p>
                      <a:pPr algn="ctr"/>
                      <a:r>
                        <a:rPr lang="de-DE" sz="1000" dirty="0"/>
                        <a:t>%</a:t>
                      </a:r>
                      <a:endParaRPr lang="en-GB" sz="1000" i="1" dirty="0">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3556801898"/>
                  </a:ext>
                </a:extLst>
              </a:tr>
              <a:tr h="219253">
                <a:tc>
                  <a:txBody>
                    <a:bodyPr/>
                    <a:lstStyle/>
                    <a:p>
                      <a:pPr algn="r"/>
                      <a:r>
                        <a:rPr lang="de-DE" sz="1000" b="1" dirty="0"/>
                        <a:t>Risikoarmer Konsum</a:t>
                      </a:r>
                    </a:p>
                    <a:p>
                      <a:pPr algn="r"/>
                      <a:r>
                        <a:rPr lang="de-DE" sz="1000" b="1" dirty="0"/>
                        <a:t>(</a:t>
                      </a:r>
                      <a:r>
                        <a:rPr lang="de-DE" sz="1000" b="1" dirty="0" err="1"/>
                        <a:t>Female</a:t>
                      </a:r>
                      <a:r>
                        <a:rPr lang="de-DE" sz="1000" b="1" dirty="0"/>
                        <a:t>: 20 g, Male: 40g)</a:t>
                      </a:r>
                      <a:endParaRPr lang="en-GB" sz="1000" b="1" dirty="0">
                        <a:latin typeface="Hind" panose="02000000000000000000" pitchFamily="2" charset="77"/>
                        <a:cs typeface="Hind" panose="02000000000000000000" pitchFamily="2" charset="77"/>
                      </a:endParaRPr>
                    </a:p>
                  </a:txBody>
                  <a:tcPr anchor="ctr"/>
                </a:tc>
                <a:tc>
                  <a:txBody>
                    <a:bodyPr/>
                    <a:lstStyle/>
                    <a:p>
                      <a:pPr algn="ctr"/>
                      <a:r>
                        <a:rPr lang="de-DE" sz="1000" dirty="0"/>
                        <a:t>3015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96,0</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820</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98,7</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3835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96,3</a:t>
                      </a:r>
                      <a:endParaRPr lang="en-GB" sz="1000" dirty="0">
                        <a:solidFill>
                          <a:schemeClr val="tx1"/>
                        </a:solidFill>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60329169"/>
                  </a:ext>
                </a:extLst>
              </a:tr>
              <a:tr h="21925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b="1" dirty="0" err="1"/>
                        <a:t>Riskanter</a:t>
                      </a:r>
                      <a:r>
                        <a:rPr lang="en-GB" sz="1000" b="1" dirty="0"/>
                        <a:t> </a:t>
                      </a:r>
                      <a:r>
                        <a:rPr lang="en-GB" sz="1000" b="1" dirty="0" err="1"/>
                        <a:t>Konsum</a:t>
                      </a:r>
                      <a:endParaRPr lang="en-GB" sz="1000" b="1" dirty="0"/>
                    </a:p>
                    <a:p>
                      <a:pPr marL="0" marR="0" lvl="0" indent="0" algn="r" defTabSz="914400" rtl="0" eaLnBrk="1" fontAlgn="auto" latinLnBrk="0" hangingPunct="1">
                        <a:lnSpc>
                          <a:spcPct val="100000"/>
                        </a:lnSpc>
                        <a:spcBef>
                          <a:spcPts val="0"/>
                        </a:spcBef>
                        <a:spcAft>
                          <a:spcPts val="0"/>
                        </a:spcAft>
                        <a:buClrTx/>
                        <a:buSzTx/>
                        <a:buFontTx/>
                        <a:buNone/>
                        <a:tabLst/>
                        <a:defRPr/>
                      </a:pPr>
                      <a:r>
                        <a:rPr lang="en-GB" sz="1000" b="1" dirty="0"/>
                        <a:t>(Female: &gt; 20 g, Male: &gt;40g)</a:t>
                      </a:r>
                      <a:endParaRPr lang="en-GB" sz="1000" b="1" dirty="0">
                        <a:latin typeface="Hind" panose="02000000000000000000" pitchFamily="2" charset="77"/>
                        <a:cs typeface="Hind" panose="02000000000000000000" pitchFamily="2" charset="77"/>
                      </a:endParaRPr>
                    </a:p>
                  </a:txBody>
                  <a:tcPr anchor="ctr"/>
                </a:tc>
                <a:tc>
                  <a:txBody>
                    <a:bodyPr/>
                    <a:lstStyle/>
                    <a:p>
                      <a:pPr algn="ctr"/>
                      <a:r>
                        <a:rPr lang="de-DE" sz="1000" dirty="0"/>
                        <a:t>107</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3,4</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8</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1,0</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115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2,9</a:t>
                      </a:r>
                      <a:endParaRPr lang="en-GB" sz="1000" dirty="0">
                        <a:solidFill>
                          <a:schemeClr val="tx1"/>
                        </a:solidFill>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2860995115"/>
                  </a:ext>
                </a:extLst>
              </a:tr>
              <a:tr h="21925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Gefährlicher Konsum</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a:t>
                      </a:r>
                      <a:r>
                        <a:rPr lang="de-DE" sz="1000" b="1" dirty="0" err="1"/>
                        <a:t>Female</a:t>
                      </a:r>
                      <a:r>
                        <a:rPr lang="de-DE" sz="1000" b="1" dirty="0"/>
                        <a:t>: &gt; 40 g, Male: &gt;60g)</a:t>
                      </a:r>
                      <a:endParaRPr lang="en-GB" sz="1000" b="1" dirty="0">
                        <a:latin typeface="Hind" panose="02000000000000000000" pitchFamily="2" charset="77"/>
                        <a:cs typeface="Hind" panose="02000000000000000000" pitchFamily="2" charset="77"/>
                      </a:endParaRPr>
                    </a:p>
                  </a:txBody>
                  <a:tcPr anchor="ctr"/>
                </a:tc>
                <a:tc>
                  <a:txBody>
                    <a:bodyPr/>
                    <a:lstStyle/>
                    <a:p>
                      <a:pPr algn="ctr"/>
                      <a:r>
                        <a:rPr lang="de-DE" sz="1000" dirty="0"/>
                        <a:t>16</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0,5</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9</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0,2</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25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0,6</a:t>
                      </a:r>
                      <a:endParaRPr lang="en-GB" sz="1000" dirty="0">
                        <a:solidFill>
                          <a:schemeClr val="tx1"/>
                        </a:solidFill>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776247216"/>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Hochgefährlicher Konsum</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(Frauen: &gt; 80 g,</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Männer: &gt;120g)</a:t>
                      </a:r>
                      <a:endParaRPr lang="en-GB" sz="1000" b="1" dirty="0">
                        <a:latin typeface="Hind" panose="02000000000000000000" pitchFamily="2" charset="77"/>
                        <a:cs typeface="Hind" panose="02000000000000000000" pitchFamily="2" charset="77"/>
                      </a:endParaRPr>
                    </a:p>
                  </a:txBody>
                  <a:tcPr anchor="ctr"/>
                </a:tc>
                <a:tc>
                  <a:txBody>
                    <a:bodyPr/>
                    <a:lstStyle/>
                    <a:p>
                      <a:pPr algn="ctr"/>
                      <a:r>
                        <a:rPr lang="de-DE" sz="1000" dirty="0"/>
                        <a:t>2</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0,1</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5</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0,6</a:t>
                      </a:r>
                      <a:endParaRPr lang="en-GB" sz="1000" dirty="0">
                        <a:solidFill>
                          <a:schemeClr val="tx1"/>
                        </a:solidFill>
                        <a:latin typeface="Hind" panose="02000000000000000000" pitchFamily="2" charset="77"/>
                        <a:cs typeface="Hind" panose="02000000000000000000" pitchFamily="2" charset="77"/>
                      </a:endParaRPr>
                    </a:p>
                  </a:txBody>
                  <a:tcPr anchor="ctr"/>
                </a:tc>
                <a:tc>
                  <a:txBody>
                    <a:bodyPr/>
                    <a:lstStyle/>
                    <a:p>
                      <a:pPr algn="ctr"/>
                      <a:r>
                        <a:rPr lang="de-DE" sz="1000" dirty="0"/>
                        <a:t>7</a:t>
                      </a:r>
                      <a:endParaRPr lang="en-GB" sz="1000" dirty="0">
                        <a:latin typeface="Hind" panose="02000000000000000000" pitchFamily="2" charset="77"/>
                        <a:cs typeface="Hind" panose="02000000000000000000" pitchFamily="2" charset="77"/>
                      </a:endParaRPr>
                    </a:p>
                  </a:txBody>
                  <a:tcPr anchor="ctr"/>
                </a:tc>
                <a:tc>
                  <a:txBody>
                    <a:bodyPr/>
                    <a:lstStyle/>
                    <a:p>
                      <a:pPr algn="ctr"/>
                      <a:r>
                        <a:rPr lang="de-DE" sz="1000" dirty="0">
                          <a:solidFill>
                            <a:schemeClr val="tx1"/>
                          </a:solidFill>
                        </a:rPr>
                        <a:t>0,2</a:t>
                      </a:r>
                      <a:endParaRPr lang="en-GB" sz="1000" dirty="0">
                        <a:solidFill>
                          <a:schemeClr val="tx1"/>
                        </a:solidFill>
                        <a:latin typeface="Hind" panose="02000000000000000000" pitchFamily="2" charset="77"/>
                        <a:cs typeface="Hind" panose="02000000000000000000" pitchFamily="2" charset="77"/>
                      </a:endParaRPr>
                    </a:p>
                  </a:txBody>
                  <a:tcPr anchor="ctr"/>
                </a:tc>
                <a:extLst>
                  <a:ext uri="{0D108BD9-81ED-4DB2-BD59-A6C34878D82A}">
                    <a16:rowId xmlns:a16="http://schemas.microsoft.com/office/drawing/2014/main" val="1961719806"/>
                  </a:ext>
                </a:extLst>
              </a:tr>
            </a:tbl>
          </a:graphicData>
        </a:graphic>
      </p:graphicFrame>
      <p:graphicFrame>
        <p:nvGraphicFramePr>
          <p:cNvPr id="23" name="Tabelle 22">
            <a:extLst>
              <a:ext uri="{FF2B5EF4-FFF2-40B4-BE49-F238E27FC236}">
                <a16:creationId xmlns:a16="http://schemas.microsoft.com/office/drawing/2014/main" id="{BB52EB8E-E504-4D63-B682-7561C50B238A}"/>
              </a:ext>
            </a:extLst>
          </p:cNvPr>
          <p:cNvGraphicFramePr>
            <a:graphicFrameLocks noGrp="1"/>
          </p:cNvGraphicFramePr>
          <p:nvPr>
            <p:extLst>
              <p:ext uri="{D42A27DB-BD31-4B8C-83A1-F6EECF244321}">
                <p14:modId xmlns:p14="http://schemas.microsoft.com/office/powerpoint/2010/main" val="399622051"/>
              </p:ext>
            </p:extLst>
          </p:nvPr>
        </p:nvGraphicFramePr>
        <p:xfrm>
          <a:off x="4815779" y="4765298"/>
          <a:ext cx="6229241" cy="883920"/>
        </p:xfrm>
        <a:graphic>
          <a:graphicData uri="http://schemas.openxmlformats.org/drawingml/2006/table">
            <a:tbl>
              <a:tblPr firstRow="1" bandRow="1">
                <a:tableStyleId>{00A15C55-8517-42AA-B614-E9B94910E393}</a:tableStyleId>
              </a:tblPr>
              <a:tblGrid>
                <a:gridCol w="1783773">
                  <a:extLst>
                    <a:ext uri="{9D8B030D-6E8A-4147-A177-3AD203B41FA5}">
                      <a16:colId xmlns:a16="http://schemas.microsoft.com/office/drawing/2014/main" val="3439606335"/>
                    </a:ext>
                  </a:extLst>
                </a:gridCol>
                <a:gridCol w="818687">
                  <a:extLst>
                    <a:ext uri="{9D8B030D-6E8A-4147-A177-3AD203B41FA5}">
                      <a16:colId xmlns:a16="http://schemas.microsoft.com/office/drawing/2014/main" val="4277437791"/>
                    </a:ext>
                  </a:extLst>
                </a:gridCol>
                <a:gridCol w="794126">
                  <a:extLst>
                    <a:ext uri="{9D8B030D-6E8A-4147-A177-3AD203B41FA5}">
                      <a16:colId xmlns:a16="http://schemas.microsoft.com/office/drawing/2014/main" val="3094233635"/>
                    </a:ext>
                  </a:extLst>
                </a:gridCol>
                <a:gridCol w="712257">
                  <a:extLst>
                    <a:ext uri="{9D8B030D-6E8A-4147-A177-3AD203B41FA5}">
                      <a16:colId xmlns:a16="http://schemas.microsoft.com/office/drawing/2014/main" val="840812293"/>
                    </a:ext>
                  </a:extLst>
                </a:gridCol>
                <a:gridCol w="712133">
                  <a:extLst>
                    <a:ext uri="{9D8B030D-6E8A-4147-A177-3AD203B41FA5}">
                      <a16:colId xmlns:a16="http://schemas.microsoft.com/office/drawing/2014/main" val="801715174"/>
                    </a:ext>
                  </a:extLst>
                </a:gridCol>
                <a:gridCol w="696008">
                  <a:extLst>
                    <a:ext uri="{9D8B030D-6E8A-4147-A177-3AD203B41FA5}">
                      <a16:colId xmlns:a16="http://schemas.microsoft.com/office/drawing/2014/main" val="3367927588"/>
                    </a:ext>
                  </a:extLst>
                </a:gridCol>
                <a:gridCol w="712257">
                  <a:extLst>
                    <a:ext uri="{9D8B030D-6E8A-4147-A177-3AD203B41FA5}">
                      <a16:colId xmlns:a16="http://schemas.microsoft.com/office/drawing/2014/main" val="3176430833"/>
                    </a:ext>
                  </a:extLst>
                </a:gridCol>
              </a:tblGrid>
              <a:tr h="219253">
                <a:tc>
                  <a:txBody>
                    <a:bodyPr/>
                    <a:lstStyle/>
                    <a:p>
                      <a:endParaRPr lang="en-GB" sz="1000" dirty="0">
                        <a:latin typeface="Raleway Medium" pitchFamily="2" charset="0"/>
                      </a:endParaRPr>
                    </a:p>
                  </a:txBody>
                  <a:tcPr/>
                </a:tc>
                <a:tc gridSpan="2">
                  <a:txBody>
                    <a:bodyPr/>
                    <a:lstStyle/>
                    <a:p>
                      <a:pPr algn="ctr"/>
                      <a:r>
                        <a:rPr lang="de-DE" sz="1000" dirty="0">
                          <a:solidFill>
                            <a:srgbClr val="004785"/>
                          </a:solidFill>
                        </a:rPr>
                        <a:t>Weiblich</a:t>
                      </a:r>
                      <a:endParaRPr lang="en-GB" sz="1000" dirty="0">
                        <a:solidFill>
                          <a:srgbClr val="004785"/>
                        </a:solidFill>
                        <a:latin typeface="Raleway Medium" pitchFamily="2" charset="0"/>
                      </a:endParaRPr>
                    </a:p>
                  </a:txBody>
                  <a:tcPr/>
                </a:tc>
                <a:tc hMerge="1">
                  <a:txBody>
                    <a:bodyPr/>
                    <a:lstStyle/>
                    <a:p>
                      <a:endParaRPr lang="en-GB" dirty="0"/>
                    </a:p>
                  </a:txBody>
                  <a:tcPr/>
                </a:tc>
                <a:tc gridSpan="2">
                  <a:txBody>
                    <a:bodyPr/>
                    <a:lstStyle/>
                    <a:p>
                      <a:pPr algn="ctr"/>
                      <a:r>
                        <a:rPr lang="de-DE" sz="1000" dirty="0">
                          <a:solidFill>
                            <a:srgbClr val="004785"/>
                          </a:solidFill>
                        </a:rPr>
                        <a:t>Männlich</a:t>
                      </a:r>
                      <a:endParaRPr lang="en-GB" sz="1000" dirty="0">
                        <a:solidFill>
                          <a:srgbClr val="004785"/>
                        </a:solidFill>
                        <a:latin typeface="Raleway Medium" pitchFamily="2" charset="0"/>
                      </a:endParaRPr>
                    </a:p>
                  </a:txBody>
                  <a:tcPr/>
                </a:tc>
                <a:tc hMerge="1">
                  <a:txBody>
                    <a:bodyPr/>
                    <a:lstStyle/>
                    <a:p>
                      <a:endParaRPr lang="en-GB" dirty="0"/>
                    </a:p>
                  </a:txBody>
                  <a:tcPr/>
                </a:tc>
                <a:tc gridSpan="2">
                  <a:txBody>
                    <a:bodyPr/>
                    <a:lstStyle/>
                    <a:p>
                      <a:pPr algn="ctr"/>
                      <a:r>
                        <a:rPr lang="de-DE" sz="1000" dirty="0">
                          <a:solidFill>
                            <a:srgbClr val="004785"/>
                          </a:solidFill>
                        </a:rPr>
                        <a:t>Gesamt</a:t>
                      </a:r>
                      <a:endParaRPr lang="en-GB" sz="1000" dirty="0">
                        <a:solidFill>
                          <a:srgbClr val="004785"/>
                        </a:solidFill>
                        <a:latin typeface="Raleway Medium" pitchFamily="2" charset="0"/>
                      </a:endParaRPr>
                    </a:p>
                  </a:txBody>
                  <a:tcPr/>
                </a:tc>
                <a:tc hMerge="1">
                  <a:txBody>
                    <a:bodyPr/>
                    <a:lstStyle/>
                    <a:p>
                      <a:endParaRPr lang="en-GB" dirty="0"/>
                    </a:p>
                  </a:txBody>
                  <a:tcPr/>
                </a:tc>
                <a:extLst>
                  <a:ext uri="{0D108BD9-81ED-4DB2-BD59-A6C34878D82A}">
                    <a16:rowId xmlns:a16="http://schemas.microsoft.com/office/drawing/2014/main" val="3394569500"/>
                  </a:ext>
                </a:extLst>
              </a:tr>
              <a:tr h="219253">
                <a:tc>
                  <a:txBody>
                    <a:bodyPr/>
                    <a:lstStyle/>
                    <a:p>
                      <a:endParaRPr lang="en-GB" sz="1000" dirty="0">
                        <a:latin typeface="Raleway Medium" pitchFamily="2" charset="0"/>
                      </a:endParaRPr>
                    </a:p>
                  </a:txBody>
                  <a:tcPr/>
                </a:tc>
                <a:tc>
                  <a:txBody>
                    <a:bodyPr/>
                    <a:lstStyle/>
                    <a:p>
                      <a:pPr algn="ctr"/>
                      <a:r>
                        <a:rPr lang="de-DE" sz="1000" dirty="0"/>
                        <a:t>M</a:t>
                      </a:r>
                      <a:endParaRPr lang="en-GB" sz="1000" i="1" dirty="0">
                        <a:latin typeface="Raleway Medium" pitchFamily="2" charset="0"/>
                      </a:endParaRPr>
                    </a:p>
                  </a:txBody>
                  <a:tcPr/>
                </a:tc>
                <a:tc>
                  <a:txBody>
                    <a:bodyPr/>
                    <a:lstStyle/>
                    <a:p>
                      <a:pPr algn="ctr"/>
                      <a:r>
                        <a:rPr lang="de-DE" sz="1000" dirty="0"/>
                        <a:t>SD</a:t>
                      </a:r>
                      <a:endParaRPr lang="en-GB" sz="1000" i="1" dirty="0">
                        <a:latin typeface="Raleway Medium" pitchFamily="2" charset="0"/>
                      </a:endParaRPr>
                    </a:p>
                  </a:txBody>
                  <a:tcPr/>
                </a:tc>
                <a:tc>
                  <a:txBody>
                    <a:bodyPr/>
                    <a:lstStyle/>
                    <a:p>
                      <a:pPr algn="ctr"/>
                      <a:r>
                        <a:rPr lang="de-DE" sz="1000" dirty="0"/>
                        <a:t>M</a:t>
                      </a:r>
                      <a:endParaRPr lang="en-GB" sz="1000" i="1" dirty="0">
                        <a:latin typeface="Raleway Medium" pitchFamily="2" charset="0"/>
                      </a:endParaRPr>
                    </a:p>
                  </a:txBody>
                  <a:tcPr/>
                </a:tc>
                <a:tc>
                  <a:txBody>
                    <a:bodyPr/>
                    <a:lstStyle/>
                    <a:p>
                      <a:pPr algn="ctr"/>
                      <a:r>
                        <a:rPr lang="de-DE" sz="1000" dirty="0"/>
                        <a:t>SD</a:t>
                      </a:r>
                      <a:endParaRPr lang="en-GB" sz="1000" i="1" dirty="0">
                        <a:latin typeface="Raleway Medium" pitchFamily="2" charset="0"/>
                      </a:endParaRPr>
                    </a:p>
                  </a:txBody>
                  <a:tcPr/>
                </a:tc>
                <a:tc>
                  <a:txBody>
                    <a:bodyPr/>
                    <a:lstStyle/>
                    <a:p>
                      <a:pPr algn="ctr"/>
                      <a:r>
                        <a:rPr lang="de-DE" sz="1000" dirty="0"/>
                        <a:t>M</a:t>
                      </a:r>
                      <a:endParaRPr lang="en-GB" sz="1000" i="1" dirty="0">
                        <a:latin typeface="Raleway Medium" pitchFamily="2" charset="0"/>
                      </a:endParaRPr>
                    </a:p>
                  </a:txBody>
                  <a:tcPr/>
                </a:tc>
                <a:tc>
                  <a:txBody>
                    <a:bodyPr/>
                    <a:lstStyle/>
                    <a:p>
                      <a:pPr algn="ctr"/>
                      <a:r>
                        <a:rPr lang="de-DE" sz="1000" dirty="0"/>
                        <a:t>SD</a:t>
                      </a:r>
                      <a:endParaRPr lang="en-GB" sz="1000" i="1" dirty="0">
                        <a:latin typeface="Raleway Medium" pitchFamily="2" charset="0"/>
                      </a:endParaRPr>
                    </a:p>
                  </a:txBody>
                  <a:tcPr/>
                </a:tc>
                <a:extLst>
                  <a:ext uri="{0D108BD9-81ED-4DB2-BD59-A6C34878D82A}">
                    <a16:rowId xmlns:a16="http://schemas.microsoft.com/office/drawing/2014/main" val="3556801898"/>
                  </a:ext>
                </a:extLst>
              </a:tr>
              <a:tr h="0">
                <a:tc>
                  <a:txBody>
                    <a:bodyPr/>
                    <a:lstStyle/>
                    <a:p>
                      <a:pPr algn="r"/>
                      <a:r>
                        <a:rPr lang="de-DE" sz="1000" b="1" dirty="0"/>
                        <a:t>Alkoholkonsum </a:t>
                      </a:r>
                    </a:p>
                    <a:p>
                      <a:pPr algn="r"/>
                      <a:r>
                        <a:rPr lang="de-DE" sz="1000" b="1" dirty="0"/>
                        <a:t>(Menge in g/Tag)</a:t>
                      </a:r>
                      <a:endParaRPr lang="en-GB" sz="1000" b="1" dirty="0">
                        <a:latin typeface="Raleway Medium" pitchFamily="2" charset="0"/>
                      </a:endParaRPr>
                    </a:p>
                  </a:txBody>
                  <a:tcPr/>
                </a:tc>
                <a:tc>
                  <a:txBody>
                    <a:bodyPr/>
                    <a:lstStyle/>
                    <a:p>
                      <a:pPr algn="ctr"/>
                      <a:r>
                        <a:rPr lang="de-DE" sz="1000" dirty="0"/>
                        <a:t>4,28</a:t>
                      </a:r>
                      <a:endParaRPr lang="en-GB" sz="1000" dirty="0">
                        <a:latin typeface="Raleway Medium" pitchFamily="2" charset="0"/>
                      </a:endParaRPr>
                    </a:p>
                  </a:txBody>
                  <a:tcPr/>
                </a:tc>
                <a:tc>
                  <a:txBody>
                    <a:bodyPr/>
                    <a:lstStyle/>
                    <a:p>
                      <a:pPr algn="ctr"/>
                      <a:r>
                        <a:rPr lang="de-DE" sz="1000" dirty="0">
                          <a:solidFill>
                            <a:schemeClr val="tx1"/>
                          </a:solidFill>
                        </a:rPr>
                        <a:t>7,40</a:t>
                      </a:r>
                      <a:endParaRPr lang="en-GB" sz="1000" dirty="0">
                        <a:solidFill>
                          <a:schemeClr val="tx1"/>
                        </a:solidFill>
                        <a:latin typeface="Raleway Medium" pitchFamily="2" charset="0"/>
                      </a:endParaRPr>
                    </a:p>
                  </a:txBody>
                  <a:tcPr/>
                </a:tc>
                <a:tc>
                  <a:txBody>
                    <a:bodyPr/>
                    <a:lstStyle/>
                    <a:p>
                      <a:pPr algn="ctr"/>
                      <a:r>
                        <a:rPr lang="de-DE" sz="1000" dirty="0"/>
                        <a:t>8,17</a:t>
                      </a:r>
                      <a:endParaRPr lang="en-GB" sz="1000" dirty="0">
                        <a:latin typeface="Raleway Medium" pitchFamily="2" charset="0"/>
                      </a:endParaRPr>
                    </a:p>
                  </a:txBody>
                  <a:tcPr/>
                </a:tc>
                <a:tc>
                  <a:txBody>
                    <a:bodyPr/>
                    <a:lstStyle/>
                    <a:p>
                      <a:pPr algn="ctr"/>
                      <a:r>
                        <a:rPr lang="de-DE" sz="1000" dirty="0">
                          <a:solidFill>
                            <a:schemeClr val="tx1"/>
                          </a:solidFill>
                        </a:rPr>
                        <a:t>21,58</a:t>
                      </a:r>
                      <a:endParaRPr lang="de-DE" sz="1000" dirty="0">
                        <a:solidFill>
                          <a:schemeClr val="tx1"/>
                        </a:solidFill>
                        <a:latin typeface="Raleway Medium" pitchFamily="2" charset="0"/>
                      </a:endParaRPr>
                    </a:p>
                  </a:txBody>
                  <a:tcPr/>
                </a:tc>
                <a:tc>
                  <a:txBody>
                    <a:bodyPr/>
                    <a:lstStyle/>
                    <a:p>
                      <a:pPr algn="ctr"/>
                      <a:r>
                        <a:rPr lang="de-DE" sz="1000" dirty="0">
                          <a:solidFill>
                            <a:schemeClr val="accent2">
                              <a:lumMod val="50000"/>
                            </a:schemeClr>
                          </a:solidFill>
                        </a:rPr>
                        <a:t>5,10</a:t>
                      </a:r>
                      <a:endParaRPr lang="en-GB" sz="1000" dirty="0">
                        <a:solidFill>
                          <a:schemeClr val="accent2">
                            <a:lumMod val="50000"/>
                          </a:schemeClr>
                        </a:solidFill>
                        <a:latin typeface="Raleway Medium" pitchFamily="2" charset="0"/>
                      </a:endParaRPr>
                    </a:p>
                  </a:txBody>
                  <a:tcPr/>
                </a:tc>
                <a:tc>
                  <a:txBody>
                    <a:bodyPr/>
                    <a:lstStyle/>
                    <a:p>
                      <a:pPr algn="ctr"/>
                      <a:r>
                        <a:rPr lang="de-DE" sz="1000" dirty="0">
                          <a:solidFill>
                            <a:schemeClr val="accent2">
                              <a:lumMod val="50000"/>
                            </a:schemeClr>
                          </a:solidFill>
                        </a:rPr>
                        <a:t>12</a:t>
                      </a:r>
                      <a:endParaRPr lang="en-GB" sz="1000" dirty="0">
                        <a:solidFill>
                          <a:schemeClr val="accent2">
                            <a:lumMod val="50000"/>
                          </a:schemeClr>
                        </a:solidFill>
                        <a:latin typeface="Raleway Medium" pitchFamily="2" charset="0"/>
                      </a:endParaRPr>
                    </a:p>
                  </a:txBody>
                  <a:tcPr/>
                </a:tc>
                <a:extLst>
                  <a:ext uri="{0D108BD9-81ED-4DB2-BD59-A6C34878D82A}">
                    <a16:rowId xmlns:a16="http://schemas.microsoft.com/office/drawing/2014/main" val="1961719806"/>
                  </a:ext>
                </a:extLst>
              </a:tr>
            </a:tbl>
          </a:graphicData>
        </a:graphic>
      </p:graphicFrame>
      <p:sp>
        <p:nvSpPr>
          <p:cNvPr id="24" name="Rechteck 23">
            <a:extLst>
              <a:ext uri="{FF2B5EF4-FFF2-40B4-BE49-F238E27FC236}">
                <a16:creationId xmlns:a16="http://schemas.microsoft.com/office/drawing/2014/main" id="{9A0B3F1E-6C2C-4338-8942-CB46C501ADE4}"/>
              </a:ext>
            </a:extLst>
          </p:cNvPr>
          <p:cNvSpPr/>
          <p:nvPr/>
        </p:nvSpPr>
        <p:spPr>
          <a:xfrm>
            <a:off x="4815779" y="5678326"/>
            <a:ext cx="6229239" cy="338554"/>
          </a:xfrm>
          <a:prstGeom prst="rect">
            <a:avLst/>
          </a:prstGeom>
        </p:spPr>
        <p:txBody>
          <a:bodyPr wrap="square">
            <a:spAutoFit/>
          </a:bodyPr>
          <a:lstStyle/>
          <a:p>
            <a:r>
              <a:rPr lang="de-DE" sz="800" i="1" dirty="0">
                <a:latin typeface="Hind" panose="02000000000000000000" pitchFamily="2" charset="77"/>
                <a:cs typeface="Hind" panose="02000000000000000000" pitchFamily="2" charset="77"/>
              </a:rPr>
              <a:t>Anmerkungen: Der Geschlechtsunterschied im Konsum von Alkohol ist signifikant: Frauen weisen einen signifikant niedrigeren Konsum als Männer auf (p &lt; .01).</a:t>
            </a:r>
            <a:endParaRPr lang="en-GB" sz="800" i="1" dirty="0">
              <a:latin typeface="Hind" panose="02000000000000000000" pitchFamily="2" charset="77"/>
              <a:cs typeface="Hind" panose="02000000000000000000" pitchFamily="2" charset="77"/>
            </a:endParaRPr>
          </a:p>
        </p:txBody>
      </p:sp>
      <p:sp>
        <p:nvSpPr>
          <p:cNvPr id="39" name="Rechteck 38">
            <a:extLst>
              <a:ext uri="{FF2B5EF4-FFF2-40B4-BE49-F238E27FC236}">
                <a16:creationId xmlns:a16="http://schemas.microsoft.com/office/drawing/2014/main" id="{0238F4B9-A64E-45B5-8F08-63C079E31143}"/>
              </a:ext>
            </a:extLst>
          </p:cNvPr>
          <p:cNvSpPr/>
          <p:nvPr/>
        </p:nvSpPr>
        <p:spPr>
          <a:xfrm>
            <a:off x="4793928" y="1371978"/>
            <a:ext cx="6564640" cy="307777"/>
          </a:xfrm>
          <a:prstGeom prst="rect">
            <a:avLst/>
          </a:prstGeom>
        </p:spPr>
        <p:txBody>
          <a:bodyPr wrap="square">
            <a:spAutoFit/>
          </a:bodyPr>
          <a:lstStyle/>
          <a:p>
            <a:r>
              <a:rPr lang="de-DE" sz="1400" b="1" dirty="0">
                <a:solidFill>
                  <a:srgbClr val="004785"/>
                </a:solidFill>
                <a:latin typeface="Hind" panose="02000000000000000000" pitchFamily="2" charset="77"/>
                <a:cs typeface="Hind" panose="02000000000000000000" pitchFamily="2" charset="77"/>
              </a:rPr>
              <a:t>Alkoholkonsum</a:t>
            </a:r>
            <a:endParaRPr lang="en-GB" sz="1400" b="1" dirty="0">
              <a:solidFill>
                <a:srgbClr val="004785"/>
              </a:solidFill>
              <a:latin typeface="Hind" panose="02000000000000000000" pitchFamily="2" charset="77"/>
              <a:cs typeface="Hind" panose="02000000000000000000" pitchFamily="2" charset="77"/>
            </a:endParaRPr>
          </a:p>
        </p:txBody>
      </p:sp>
      <p:sp>
        <p:nvSpPr>
          <p:cNvPr id="27" name="Rechteck 26">
            <a:extLst>
              <a:ext uri="{FF2B5EF4-FFF2-40B4-BE49-F238E27FC236}">
                <a16:creationId xmlns:a16="http://schemas.microsoft.com/office/drawing/2014/main" id="{9F7F2B04-AACA-466A-8914-C1A6442EB46B}"/>
              </a:ext>
            </a:extLst>
          </p:cNvPr>
          <p:cNvSpPr/>
          <p:nvPr/>
        </p:nvSpPr>
        <p:spPr>
          <a:xfrm>
            <a:off x="4793928" y="4007559"/>
            <a:ext cx="6024770" cy="338554"/>
          </a:xfrm>
          <a:prstGeom prst="rect">
            <a:avLst/>
          </a:prstGeom>
        </p:spPr>
        <p:txBody>
          <a:bodyPr wrap="square">
            <a:spAutoFit/>
          </a:bodyPr>
          <a:lstStyle/>
          <a:p>
            <a:r>
              <a:rPr lang="de-DE" sz="800" i="1" dirty="0">
                <a:latin typeface="Hind" panose="02000000000000000000" pitchFamily="2" charset="77"/>
                <a:cs typeface="Hind" panose="02000000000000000000" pitchFamily="2" charset="77"/>
              </a:rPr>
              <a:t>Anmerkungen: N=3982; Drei Personen gaben „divers“ als Geschlecht an. Diese Kategorie wird in der Tabelle nicht gesondert dargestellt, da die sehr kleine Fallzahl keine statistische Bedeutsamkeit hat..</a:t>
            </a:r>
            <a:endParaRPr lang="en-GB" sz="800" i="1" dirty="0">
              <a:latin typeface="Hind" panose="02000000000000000000" pitchFamily="2" charset="77"/>
              <a:cs typeface="Hind" panose="02000000000000000000" pitchFamily="2" charset="77"/>
            </a:endParaRPr>
          </a:p>
        </p:txBody>
      </p:sp>
      <p:sp>
        <p:nvSpPr>
          <p:cNvPr id="6" name="Rechteck 5">
            <a:extLst>
              <a:ext uri="{FF2B5EF4-FFF2-40B4-BE49-F238E27FC236}">
                <a16:creationId xmlns:a16="http://schemas.microsoft.com/office/drawing/2014/main" id="{AC1C5439-1951-9B62-298E-A80A9793B474}"/>
              </a:ext>
            </a:extLst>
          </p:cNvPr>
          <p:cNvSpPr/>
          <p:nvPr/>
        </p:nvSpPr>
        <p:spPr>
          <a:xfrm>
            <a:off x="221286" y="1371978"/>
            <a:ext cx="3537177" cy="47705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Gesundheitsverhalten</a:t>
            </a:r>
            <a:endParaRPr lang="en-GB" sz="2500" b="1" dirty="0">
              <a:solidFill>
                <a:srgbClr val="004785"/>
              </a:solidFill>
              <a:latin typeface="Hind" panose="02000000000000000000" pitchFamily="2" charset="77"/>
              <a:cs typeface="Hind" panose="02000000000000000000" pitchFamily="2" charset="77"/>
            </a:endParaRPr>
          </a:p>
        </p:txBody>
      </p:sp>
      <p:sp>
        <p:nvSpPr>
          <p:cNvPr id="7" name="Textfeld 6">
            <a:extLst>
              <a:ext uri="{FF2B5EF4-FFF2-40B4-BE49-F238E27FC236}">
                <a16:creationId xmlns:a16="http://schemas.microsoft.com/office/drawing/2014/main" id="{200422D1-0FE8-23AF-5C8E-8A4F10B15612}"/>
              </a:ext>
            </a:extLst>
          </p:cNvPr>
          <p:cNvSpPr txBox="1"/>
          <p:nvPr/>
        </p:nvSpPr>
        <p:spPr>
          <a:xfrm>
            <a:off x="221286" y="1810791"/>
            <a:ext cx="3436314" cy="369332"/>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Alkoholkonsum</a:t>
            </a:r>
            <a:endParaRPr lang="en-GB" sz="1800" b="1" dirty="0">
              <a:solidFill>
                <a:srgbClr val="FEA121"/>
              </a:solidFill>
              <a:latin typeface="Hind" panose="02000000000000000000" pitchFamily="2" charset="77"/>
              <a:cs typeface="Hind" panose="02000000000000000000" pitchFamily="2" charset="77"/>
            </a:endParaRPr>
          </a:p>
        </p:txBody>
      </p:sp>
      <p:sp>
        <p:nvSpPr>
          <p:cNvPr id="8" name="Rechteck: abgerundete Ecken 4">
            <a:extLst>
              <a:ext uri="{FF2B5EF4-FFF2-40B4-BE49-F238E27FC236}">
                <a16:creationId xmlns:a16="http://schemas.microsoft.com/office/drawing/2014/main" id="{F7C5FAAE-04E2-4EB0-1BBC-49592A74BDAF}"/>
              </a:ext>
            </a:extLst>
          </p:cNvPr>
          <p:cNvSpPr>
            <a:spLocks/>
          </p:cNvSpPr>
          <p:nvPr/>
        </p:nvSpPr>
        <p:spPr>
          <a:xfrm>
            <a:off x="254298" y="3463784"/>
            <a:ext cx="3550675" cy="1949875"/>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R="2800">
              <a:spcBef>
                <a:spcPts val="600"/>
              </a:spcBef>
            </a:pPr>
            <a:r>
              <a:rPr lang="de-DE" sz="1600" b="1" i="0" u="none" strike="noStrike" baseline="0" dirty="0">
                <a:solidFill>
                  <a:srgbClr val="014685"/>
                </a:solidFill>
                <a:latin typeface="Hind" panose="02000000000000000000" pitchFamily="2" charset="0"/>
              </a:rPr>
              <a:t>Befund</a:t>
            </a:r>
            <a:endParaRPr lang="de-DE" sz="1600" b="0" i="0" u="none" strike="noStrike" baseline="0" dirty="0">
              <a:solidFill>
                <a:srgbClr val="014685"/>
              </a:solidFill>
              <a:latin typeface="Hind" panose="02000000000000000000" pitchFamily="2" charset="0"/>
            </a:endParaRP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Der Alkoholkonsum der BIG-Versicherten ist zu ca. </a:t>
            </a:r>
            <a:r>
              <a:rPr lang="de-DE" sz="1200" b="1" dirty="0">
                <a:solidFill>
                  <a:schemeClr val="tx1"/>
                </a:solidFill>
                <a:latin typeface="Hind" panose="02000000000000000000" pitchFamily="2" charset="77"/>
                <a:cs typeface="Hind" panose="02000000000000000000" pitchFamily="2" charset="77"/>
              </a:rPr>
              <a:t>97% als risikoarm </a:t>
            </a:r>
            <a:r>
              <a:rPr lang="de-DE" sz="1200" dirty="0">
                <a:solidFill>
                  <a:schemeClr val="tx1"/>
                </a:solidFill>
                <a:latin typeface="Hind" panose="02000000000000000000" pitchFamily="2" charset="77"/>
                <a:cs typeface="Hind" panose="02000000000000000000" pitchFamily="2" charset="77"/>
              </a:rPr>
              <a:t>zu bewerten </a:t>
            </a: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Hinweis: Beim Alkoholkonsum gibt es allerdings </a:t>
            </a:r>
            <a:r>
              <a:rPr lang="de-DE" sz="1200" b="1" dirty="0">
                <a:solidFill>
                  <a:schemeClr val="tx1"/>
                </a:solidFill>
                <a:latin typeface="Hind" panose="02000000000000000000" pitchFamily="2" charset="77"/>
                <a:cs typeface="Hind" panose="02000000000000000000" pitchFamily="2" charset="77"/>
              </a:rPr>
              <a:t>keine gesundheitlich unbedenkliche </a:t>
            </a:r>
            <a:r>
              <a:rPr lang="de-DE" sz="1200" dirty="0">
                <a:solidFill>
                  <a:schemeClr val="tx1"/>
                </a:solidFill>
                <a:latin typeface="Hind" panose="02000000000000000000" pitchFamily="2" charset="77"/>
                <a:cs typeface="Hind" panose="02000000000000000000" pitchFamily="2" charset="77"/>
              </a:rPr>
              <a:t>Menge (WHO, 2023). </a:t>
            </a:r>
          </a:p>
        </p:txBody>
      </p:sp>
    </p:spTree>
    <p:extLst>
      <p:ext uri="{BB962C8B-B14F-4D97-AF65-F5344CB8AC3E}">
        <p14:creationId xmlns:p14="http://schemas.microsoft.com/office/powerpoint/2010/main" val="828771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D311E96-4357-ECCD-763A-D94F9AFB687E}"/>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Grafik 12">
            <a:extLst>
              <a:ext uri="{FF2B5EF4-FFF2-40B4-BE49-F238E27FC236}">
                <a16:creationId xmlns:a16="http://schemas.microsoft.com/office/drawing/2014/main" id="{CE3520D6-3F37-46DF-AAEB-20B45FD950A5}"/>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a:xfrm>
            <a:off x="-1" y="-1"/>
            <a:ext cx="4562573" cy="6858001"/>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elin"/>
            </a:endParaRPr>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graphicFrame>
        <p:nvGraphicFramePr>
          <p:cNvPr id="12" name="Diagramm 11">
            <a:extLst>
              <a:ext uri="{FF2B5EF4-FFF2-40B4-BE49-F238E27FC236}">
                <a16:creationId xmlns:a16="http://schemas.microsoft.com/office/drawing/2014/main" id="{149225CC-B512-4BCA-AF2E-C884F738CF2C}"/>
              </a:ext>
            </a:extLst>
          </p:cNvPr>
          <p:cNvGraphicFramePr/>
          <p:nvPr>
            <p:extLst>
              <p:ext uri="{D42A27DB-BD31-4B8C-83A1-F6EECF244321}">
                <p14:modId xmlns:p14="http://schemas.microsoft.com/office/powerpoint/2010/main" val="3754263897"/>
              </p:ext>
            </p:extLst>
          </p:nvPr>
        </p:nvGraphicFramePr>
        <p:xfrm>
          <a:off x="4894217" y="1087390"/>
          <a:ext cx="6710794" cy="4884483"/>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feld 4">
            <a:extLst>
              <a:ext uri="{FF2B5EF4-FFF2-40B4-BE49-F238E27FC236}">
                <a16:creationId xmlns:a16="http://schemas.microsoft.com/office/drawing/2014/main" id="{4A603E29-6556-42D5-C54C-BDAD54437B44}"/>
              </a:ext>
            </a:extLst>
          </p:cNvPr>
          <p:cNvSpPr txBox="1"/>
          <p:nvPr/>
        </p:nvSpPr>
        <p:spPr>
          <a:xfrm>
            <a:off x="4907417" y="5971873"/>
            <a:ext cx="6697594" cy="461665"/>
          </a:xfrm>
          <a:prstGeom prst="rect">
            <a:avLst/>
          </a:prstGeom>
          <a:noFill/>
        </p:spPr>
        <p:txBody>
          <a:bodyPr wrap="square" rtlCol="0">
            <a:spAutoFit/>
          </a:bodyPr>
          <a:lstStyle/>
          <a:p>
            <a:r>
              <a:rPr lang="de-DE" sz="800" i="1" dirty="0">
                <a:solidFill>
                  <a:schemeClr val="bg1"/>
                </a:solidFill>
                <a:latin typeface="Hind" panose="02000000000000000000" pitchFamily="2" charset="77"/>
                <a:cs typeface="Hind" panose="02000000000000000000" pitchFamily="2" charset="77"/>
              </a:rPr>
              <a:t>Anmerkung: </a:t>
            </a:r>
            <a:r>
              <a:rPr lang="de-DE" altLang="de-DE" sz="800" i="1" dirty="0">
                <a:solidFill>
                  <a:schemeClr val="bg1"/>
                </a:solidFill>
                <a:latin typeface="Hind" panose="02000000000000000000" pitchFamily="2" charset="77"/>
                <a:cs typeface="Hind" panose="02000000000000000000" pitchFamily="2" charset="77"/>
              </a:rPr>
              <a:t>Insgesamt gaben sechs von 5.941 Teilnehmenden an, „divers“ zu sein. Aufgrund der sehr kleinen Fallzahl kann die Darstellung neben den Kategorien „weiblich“ und „männlich“ visuell verzerrt wirken. Zur Vollständigkeit listen wir auf, dass von den sechs Personen vier angaben, noch nie geraucht zu haben und zwei als </a:t>
            </a:r>
            <a:r>
              <a:rPr lang="de-DE" altLang="de-DE" sz="800" i="1" dirty="0" err="1">
                <a:solidFill>
                  <a:schemeClr val="bg1"/>
                </a:solidFill>
                <a:latin typeface="Hind" panose="02000000000000000000" pitchFamily="2" charset="77"/>
                <a:cs typeface="Hind" panose="02000000000000000000" pitchFamily="2" charset="77"/>
              </a:rPr>
              <a:t>Ex-Raucher:innen</a:t>
            </a:r>
            <a:r>
              <a:rPr lang="de-DE" altLang="de-DE" sz="800" i="1" dirty="0">
                <a:solidFill>
                  <a:schemeClr val="bg1"/>
                </a:solidFill>
                <a:latin typeface="Hind" panose="02000000000000000000" pitchFamily="2" charset="77"/>
                <a:cs typeface="Hind" panose="02000000000000000000" pitchFamily="2" charset="77"/>
              </a:rPr>
              <a:t> einzuordnen sind.</a:t>
            </a:r>
          </a:p>
        </p:txBody>
      </p:sp>
      <p:sp>
        <p:nvSpPr>
          <p:cNvPr id="6" name="Rechteck 5">
            <a:extLst>
              <a:ext uri="{FF2B5EF4-FFF2-40B4-BE49-F238E27FC236}">
                <a16:creationId xmlns:a16="http://schemas.microsoft.com/office/drawing/2014/main" id="{A9EF3770-56A6-5714-39CC-9EA80D10132B}"/>
              </a:ext>
            </a:extLst>
          </p:cNvPr>
          <p:cNvSpPr/>
          <p:nvPr/>
        </p:nvSpPr>
        <p:spPr>
          <a:xfrm>
            <a:off x="221286" y="1371978"/>
            <a:ext cx="3537177" cy="47705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Gesundheitsverhalten</a:t>
            </a:r>
            <a:endParaRPr lang="en-GB" sz="2500" b="1" dirty="0">
              <a:solidFill>
                <a:srgbClr val="004785"/>
              </a:solidFill>
              <a:latin typeface="Hind" panose="02000000000000000000" pitchFamily="2" charset="77"/>
              <a:cs typeface="Hind" panose="02000000000000000000" pitchFamily="2" charset="77"/>
            </a:endParaRPr>
          </a:p>
        </p:txBody>
      </p:sp>
      <p:sp>
        <p:nvSpPr>
          <p:cNvPr id="7" name="Textfeld 6">
            <a:extLst>
              <a:ext uri="{FF2B5EF4-FFF2-40B4-BE49-F238E27FC236}">
                <a16:creationId xmlns:a16="http://schemas.microsoft.com/office/drawing/2014/main" id="{549C0D23-5D82-F272-B5EE-8AB3C41D6155}"/>
              </a:ext>
            </a:extLst>
          </p:cNvPr>
          <p:cNvSpPr txBox="1"/>
          <p:nvPr/>
        </p:nvSpPr>
        <p:spPr>
          <a:xfrm>
            <a:off x="221286" y="1810791"/>
            <a:ext cx="3436314" cy="369332"/>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Rauchverhalten</a:t>
            </a:r>
            <a:endParaRPr lang="en-GB" sz="1800" b="1" dirty="0">
              <a:solidFill>
                <a:srgbClr val="FEA121"/>
              </a:solidFill>
              <a:latin typeface="Hind" panose="02000000000000000000" pitchFamily="2" charset="77"/>
              <a:cs typeface="Hind" panose="02000000000000000000" pitchFamily="2" charset="77"/>
            </a:endParaRPr>
          </a:p>
        </p:txBody>
      </p:sp>
      <p:sp>
        <p:nvSpPr>
          <p:cNvPr id="9" name="Rechteck: abgerundete Ecken 4">
            <a:extLst>
              <a:ext uri="{FF2B5EF4-FFF2-40B4-BE49-F238E27FC236}">
                <a16:creationId xmlns:a16="http://schemas.microsoft.com/office/drawing/2014/main" id="{700A3672-4578-B535-9A3D-D5FD03527B06}"/>
              </a:ext>
            </a:extLst>
          </p:cNvPr>
          <p:cNvSpPr>
            <a:spLocks/>
          </p:cNvSpPr>
          <p:nvPr/>
        </p:nvSpPr>
        <p:spPr>
          <a:xfrm>
            <a:off x="254298" y="4394659"/>
            <a:ext cx="3550675" cy="1982737"/>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L="171450" indent="-1714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Mehr als </a:t>
            </a:r>
            <a:r>
              <a:rPr lang="de-DE" sz="1200" b="1" dirty="0">
                <a:solidFill>
                  <a:schemeClr val="tx1"/>
                </a:solidFill>
                <a:latin typeface="Hind" panose="02000000000000000000" pitchFamily="2" charset="77"/>
                <a:cs typeface="Hind" panose="02000000000000000000" pitchFamily="2" charset="77"/>
              </a:rPr>
              <a:t>ca. 55% </a:t>
            </a:r>
            <a:r>
              <a:rPr lang="de-DE" sz="1200" dirty="0">
                <a:solidFill>
                  <a:schemeClr val="tx1"/>
                </a:solidFill>
                <a:latin typeface="Hind" panose="02000000000000000000" pitchFamily="2" charset="77"/>
                <a:cs typeface="Hind" panose="02000000000000000000" pitchFamily="2" charset="77"/>
              </a:rPr>
              <a:t>der BIG-Versicherten gaben an, noch nie geraucht zu haben. </a:t>
            </a:r>
          </a:p>
          <a:p>
            <a:pPr marL="171450" indent="-171450">
              <a:lnSpc>
                <a:spcPct val="150000"/>
              </a:lnSpc>
              <a:buFont typeface="Arial" panose="020B0604020202020204" pitchFamily="34" charset="0"/>
              <a:buChar char="•"/>
            </a:pPr>
            <a:r>
              <a:rPr lang="de-DE" sz="1200" b="1" dirty="0">
                <a:solidFill>
                  <a:schemeClr val="tx1"/>
                </a:solidFill>
                <a:latin typeface="Hind" panose="02000000000000000000" pitchFamily="2" charset="77"/>
                <a:cs typeface="Hind" panose="02000000000000000000" pitchFamily="2" charset="77"/>
              </a:rPr>
              <a:t>9,9% </a:t>
            </a:r>
            <a:r>
              <a:rPr lang="de-DE" sz="1200" dirty="0">
                <a:solidFill>
                  <a:schemeClr val="tx1"/>
                </a:solidFill>
                <a:latin typeface="Hind" panose="02000000000000000000" pitchFamily="2" charset="77"/>
                <a:cs typeface="Hind" panose="02000000000000000000" pitchFamily="2" charset="77"/>
              </a:rPr>
              <a:t>der BIG-Versicherten rauchen.</a:t>
            </a:r>
          </a:p>
          <a:p>
            <a:pPr marL="171450" indent="-1714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22,7 % der Deutschen rauchen (Männer=25,7%; Frauen 9,6%; Bundesministerium für Gesundheit, 2024).x</a:t>
            </a:r>
            <a:endParaRPr lang="en-GB" sz="1200" dirty="0">
              <a:solidFill>
                <a:schemeClr val="tx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141819113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C059A58-32F0-8126-D404-CB7CAECDFFE1}"/>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 name="Rechteck 104">
            <a:extLst>
              <a:ext uri="{FF2B5EF4-FFF2-40B4-BE49-F238E27FC236}">
                <a16:creationId xmlns:a16="http://schemas.microsoft.com/office/drawing/2014/main" id="{1139581B-1058-4531-88EA-8A336054987B}"/>
              </a:ext>
            </a:extLst>
          </p:cNvPr>
          <p:cNvSpPr/>
          <p:nvPr/>
        </p:nvSpPr>
        <p:spPr>
          <a:xfrm>
            <a:off x="313497" y="451487"/>
            <a:ext cx="10868034" cy="621324"/>
          </a:xfrm>
          <a:prstGeom prst="rect">
            <a:avLst/>
          </a:prstGeom>
        </p:spPr>
        <p:txBody>
          <a:bodyPr wrap="square">
            <a:spAutoFit/>
          </a:bodyPr>
          <a:lstStyle/>
          <a:p>
            <a:pPr>
              <a:lnSpc>
                <a:spcPct val="150000"/>
              </a:lnSpc>
            </a:pPr>
            <a:r>
              <a:rPr lang="de-DE" sz="2500" b="1" dirty="0">
                <a:solidFill>
                  <a:schemeClr val="bg1"/>
                </a:solidFill>
                <a:latin typeface="Hind" panose="02000000000000000000" pitchFamily="2" charset="77"/>
                <a:cs typeface="Hind" panose="02000000000000000000" pitchFamily="2" charset="77"/>
              </a:rPr>
              <a:t>Zusammenfassung: Medizinische Situation und Gesundheitsverhalten</a:t>
            </a:r>
            <a:endParaRPr lang="en-GB" sz="2500" b="1" dirty="0">
              <a:solidFill>
                <a:schemeClr val="bg1"/>
              </a:solidFill>
              <a:latin typeface="Hind" panose="02000000000000000000" pitchFamily="2" charset="77"/>
              <a:cs typeface="Hind" panose="02000000000000000000" pitchFamily="2" charset="77"/>
            </a:endParaRPr>
          </a:p>
        </p:txBody>
      </p:sp>
      <p:sp>
        <p:nvSpPr>
          <p:cNvPr id="6" name="Rechteck: abgerundete Ecken 4">
            <a:extLst>
              <a:ext uri="{FF2B5EF4-FFF2-40B4-BE49-F238E27FC236}">
                <a16:creationId xmlns:a16="http://schemas.microsoft.com/office/drawing/2014/main" id="{23D803DD-93E3-DA88-55E5-AC05922AE1AF}"/>
              </a:ext>
            </a:extLst>
          </p:cNvPr>
          <p:cNvSpPr>
            <a:spLocks/>
          </p:cNvSpPr>
          <p:nvPr/>
        </p:nvSpPr>
        <p:spPr>
          <a:xfrm>
            <a:off x="402887" y="1303784"/>
            <a:ext cx="12226945" cy="3823240"/>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R="2800">
              <a:spcBef>
                <a:spcPts val="600"/>
              </a:spcBef>
            </a:pPr>
            <a:r>
              <a:rPr lang="de-DE" b="1" i="0" u="none" strike="noStrike" baseline="0" dirty="0">
                <a:solidFill>
                  <a:srgbClr val="004785"/>
                </a:solidFill>
                <a:latin typeface="Hind" panose="02000000000000000000" pitchFamily="2" charset="0"/>
              </a:rPr>
              <a:t>Ergebnisse</a:t>
            </a:r>
            <a:endParaRPr lang="de-DE" b="0" i="0" u="none" strike="noStrike" baseline="0" dirty="0">
              <a:solidFill>
                <a:srgbClr val="004785"/>
              </a:solidFill>
              <a:latin typeface="Hind" panose="02000000000000000000" pitchFamily="2" charset="0"/>
            </a:endParaRP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Das ungleiche Geschlechterverhältnis lässt ein größeres Gesundheitsinteresse und eine höhere Präventionsmotivation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bei Frauen vermuten (im Vergleich zu anderen Auswertungen von </a:t>
            </a:r>
            <a:r>
              <a:rPr lang="de-DE" sz="1400" dirty="0" err="1">
                <a:solidFill>
                  <a:schemeClr val="tx1"/>
                </a:solidFill>
                <a:latin typeface="Hind" panose="02000000000000000000" pitchFamily="2" charset="77"/>
                <a:cs typeface="Hind" panose="02000000000000000000" pitchFamily="2" charset="77"/>
              </a:rPr>
              <a:t>vivamind</a:t>
            </a:r>
            <a:r>
              <a:rPr lang="de-DE" sz="1400" dirty="0">
                <a:solidFill>
                  <a:schemeClr val="tx1"/>
                </a:solidFill>
                <a:latin typeface="Hind" panose="02000000000000000000" pitchFamily="2" charset="77"/>
                <a:cs typeface="Hind" panose="02000000000000000000" pitchFamily="2" charset="77"/>
              </a:rPr>
              <a:t> sind Frauen deutlich überrepräsentiert).</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Mehr als </a:t>
            </a:r>
            <a:r>
              <a:rPr lang="de-DE" sz="1400" b="1" dirty="0">
                <a:solidFill>
                  <a:schemeClr val="tx1"/>
                </a:solidFill>
                <a:latin typeface="Hind" panose="02000000000000000000" pitchFamily="2" charset="77"/>
                <a:cs typeface="Hind" panose="02000000000000000000" pitchFamily="2" charset="77"/>
              </a:rPr>
              <a:t>60% </a:t>
            </a:r>
            <a:r>
              <a:rPr lang="de-DE" sz="1400" dirty="0">
                <a:solidFill>
                  <a:schemeClr val="tx1"/>
                </a:solidFill>
                <a:latin typeface="Hind" panose="02000000000000000000" pitchFamily="2" charset="77"/>
                <a:cs typeface="Hind" panose="02000000000000000000" pitchFamily="2" charset="77"/>
              </a:rPr>
              <a:t>der BIG-Versicherten essen vergleichsweise wenig Ost, Gemüse und Salat (&lt; 3 Portionen am Tag)</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Ca. </a:t>
            </a:r>
            <a:r>
              <a:rPr lang="de-DE" sz="1400" b="1" dirty="0">
                <a:solidFill>
                  <a:schemeClr val="tx1"/>
                </a:solidFill>
                <a:latin typeface="Hind" panose="02000000000000000000" pitchFamily="2" charset="77"/>
                <a:cs typeface="Hind" panose="02000000000000000000" pitchFamily="2" charset="77"/>
              </a:rPr>
              <a:t>30 % </a:t>
            </a:r>
            <a:r>
              <a:rPr lang="de-DE" sz="1400" dirty="0">
                <a:solidFill>
                  <a:schemeClr val="tx1"/>
                </a:solidFill>
                <a:latin typeface="Hind" panose="02000000000000000000" pitchFamily="2" charset="77"/>
                <a:cs typeface="Hind" panose="02000000000000000000" pitchFamily="2" charset="77"/>
              </a:rPr>
              <a:t>der BIG-Versicherten geben an, dass sie nicht hinreichend genug sportliche Aktivitäten (Ausdauersport (27.3%)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und Kraft/Beweglichkeit (31.7%)) betreiben.</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15,5% der deutschen Bevölkerung zwischen 18 und 65 Jahren konsumieren Alkohol in riskanten Mengen. </a:t>
            </a:r>
          </a:p>
          <a:p>
            <a:pPr marL="742950" lvl="1" indent="-285750">
              <a:lnSpc>
                <a:spcPct val="150000"/>
              </a:lnSpc>
              <a:buFont typeface="Wingdings" panose="05000000000000000000" pitchFamily="2" charset="2"/>
              <a:buChar char="à"/>
            </a:pPr>
            <a:r>
              <a:rPr lang="de-DE" sz="1400" dirty="0">
                <a:solidFill>
                  <a:schemeClr val="tx1"/>
                </a:solidFill>
                <a:latin typeface="Hind" panose="02000000000000000000" pitchFamily="2" charset="77"/>
                <a:cs typeface="Hind" panose="02000000000000000000" pitchFamily="2" charset="77"/>
              </a:rPr>
              <a:t>Der Alkoholkonsum der BIG-Versicherten ist nach deren Angaben zu </a:t>
            </a:r>
            <a:r>
              <a:rPr lang="de-DE" sz="1400" b="1" dirty="0">
                <a:solidFill>
                  <a:schemeClr val="tx1"/>
                </a:solidFill>
                <a:latin typeface="Hind" panose="02000000000000000000" pitchFamily="2" charset="77"/>
                <a:cs typeface="Hind" panose="02000000000000000000" pitchFamily="2" charset="77"/>
              </a:rPr>
              <a:t>96,3%</a:t>
            </a:r>
            <a:r>
              <a:rPr lang="de-DE" sz="1400" dirty="0">
                <a:solidFill>
                  <a:schemeClr val="tx1"/>
                </a:solidFill>
                <a:latin typeface="Hind" panose="02000000000000000000" pitchFamily="2" charset="77"/>
                <a:cs typeface="Hind" panose="02000000000000000000" pitchFamily="2" charset="77"/>
              </a:rPr>
              <a:t> als risikoarm zu bewerten. </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22,7 Prozent der deutschen Bevölkerung raucht (jeder 4. Mann in Deutschland gibt an zu rauchen).</a:t>
            </a:r>
          </a:p>
          <a:p>
            <a:pPr marL="171450" indent="-171450">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	</a:t>
            </a:r>
            <a:r>
              <a:rPr lang="de-DE" sz="1400" dirty="0">
                <a:solidFill>
                  <a:schemeClr val="tx1"/>
                </a:solidFill>
                <a:latin typeface="Hind" panose="02000000000000000000" pitchFamily="2" charset="77"/>
                <a:cs typeface="Hind" panose="02000000000000000000" pitchFamily="2" charset="77"/>
                <a:sym typeface="Wingdings" panose="05000000000000000000" pitchFamily="2" charset="2"/>
              </a:rPr>
              <a:t> </a:t>
            </a:r>
            <a:r>
              <a:rPr lang="de-DE" sz="1400" b="1" dirty="0">
                <a:solidFill>
                  <a:schemeClr val="tx1"/>
                </a:solidFill>
                <a:latin typeface="Hind" panose="02000000000000000000" pitchFamily="2" charset="77"/>
                <a:cs typeface="Hind" panose="02000000000000000000" pitchFamily="2" charset="77"/>
              </a:rPr>
              <a:t>9,9% </a:t>
            </a:r>
            <a:r>
              <a:rPr lang="de-DE" sz="1400" dirty="0">
                <a:solidFill>
                  <a:schemeClr val="tx1"/>
                </a:solidFill>
                <a:latin typeface="Hind" panose="02000000000000000000" pitchFamily="2" charset="77"/>
                <a:cs typeface="Hind" panose="02000000000000000000" pitchFamily="2" charset="77"/>
              </a:rPr>
              <a:t>der BIG-Versicherten geben an, dass sie rauchen. </a:t>
            </a:r>
          </a:p>
          <a:p>
            <a:pPr>
              <a:lnSpc>
                <a:spcPct val="150000"/>
              </a:lnSpc>
            </a:pPr>
            <a:r>
              <a:rPr lang="de-DE" sz="1400" dirty="0">
                <a:solidFill>
                  <a:schemeClr val="tx1"/>
                </a:solidFill>
                <a:latin typeface="Hind" panose="02000000000000000000" pitchFamily="2" charset="77"/>
                <a:cs typeface="Hind" panose="02000000000000000000" pitchFamily="2" charset="77"/>
              </a:rPr>
              <a:t>	</a:t>
            </a:r>
            <a:r>
              <a:rPr lang="de-DE" sz="1400" dirty="0">
                <a:solidFill>
                  <a:schemeClr val="tx1"/>
                </a:solidFill>
                <a:latin typeface="Hind" panose="02000000000000000000" pitchFamily="2" charset="77"/>
                <a:cs typeface="Hind" panose="02000000000000000000" pitchFamily="2" charset="77"/>
                <a:sym typeface="Wingdings" panose="05000000000000000000" pitchFamily="2" charset="2"/>
              </a:rPr>
              <a:t> </a:t>
            </a:r>
            <a:r>
              <a:rPr lang="de-DE" sz="1400" dirty="0">
                <a:solidFill>
                  <a:schemeClr val="tx1"/>
                </a:solidFill>
                <a:latin typeface="Hind" panose="02000000000000000000" pitchFamily="2" charset="77"/>
                <a:cs typeface="Hind" panose="02000000000000000000" pitchFamily="2" charset="77"/>
              </a:rPr>
              <a:t>Über </a:t>
            </a:r>
            <a:r>
              <a:rPr lang="de-DE" sz="1400" b="1" dirty="0">
                <a:solidFill>
                  <a:schemeClr val="tx1"/>
                </a:solidFill>
                <a:latin typeface="Hind" panose="02000000000000000000" pitchFamily="2" charset="77"/>
                <a:cs typeface="Hind" panose="02000000000000000000" pitchFamily="2" charset="77"/>
              </a:rPr>
              <a:t>50% </a:t>
            </a:r>
            <a:r>
              <a:rPr lang="de-DE" sz="1400" dirty="0">
                <a:solidFill>
                  <a:schemeClr val="tx1"/>
                </a:solidFill>
                <a:latin typeface="Hind" panose="02000000000000000000" pitchFamily="2" charset="77"/>
                <a:cs typeface="Hind" panose="02000000000000000000" pitchFamily="2" charset="77"/>
              </a:rPr>
              <a:t>der BIG-Versicherten berichten, dass sie noch nie geraucht haben.</a:t>
            </a:r>
          </a:p>
        </p:txBody>
      </p:sp>
      <p:sp>
        <p:nvSpPr>
          <p:cNvPr id="10" name="Rechteck 9">
            <a:extLst>
              <a:ext uri="{FF2B5EF4-FFF2-40B4-BE49-F238E27FC236}">
                <a16:creationId xmlns:a16="http://schemas.microsoft.com/office/drawing/2014/main" id="{9B14FAED-8792-4F35-81B5-B7A59ECA86C3}"/>
              </a:ext>
            </a:extLst>
          </p:cNvPr>
          <p:cNvSpPr/>
          <p:nvPr/>
        </p:nvSpPr>
        <p:spPr>
          <a:xfrm>
            <a:off x="8636663" y="4802652"/>
            <a:ext cx="3111749" cy="336887"/>
          </a:xfrm>
          <a:prstGeom prst="rect">
            <a:avLst/>
          </a:prstGeom>
        </p:spPr>
        <p:txBody>
          <a:bodyPr wrap="none">
            <a:spAutoFit/>
          </a:bodyPr>
          <a:lstStyle/>
          <a:p>
            <a:pPr>
              <a:lnSpc>
                <a:spcPct val="150000"/>
              </a:lnSpc>
            </a:pPr>
            <a:r>
              <a:rPr lang="de-DE" sz="1200" dirty="0">
                <a:solidFill>
                  <a:schemeClr val="bg1">
                    <a:lumMod val="50000"/>
                  </a:schemeClr>
                </a:solidFill>
                <a:latin typeface="Raleway Medium" pitchFamily="2" charset="0"/>
              </a:rPr>
              <a:t>Bundesministerium für Gesundheit, 2024</a:t>
            </a:r>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Tree>
    <p:extLst>
      <p:ext uri="{BB962C8B-B14F-4D97-AF65-F5344CB8AC3E}">
        <p14:creationId xmlns:p14="http://schemas.microsoft.com/office/powerpoint/2010/main" val="1959914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93F8862-9E47-185A-0D09-8711F11852E9}"/>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105" name="Rechteck 104">
            <a:extLst>
              <a:ext uri="{FF2B5EF4-FFF2-40B4-BE49-F238E27FC236}">
                <a16:creationId xmlns:a16="http://schemas.microsoft.com/office/drawing/2014/main" id="{1139581B-1058-4531-88EA-8A336054987B}"/>
              </a:ext>
            </a:extLst>
          </p:cNvPr>
          <p:cNvSpPr/>
          <p:nvPr/>
        </p:nvSpPr>
        <p:spPr>
          <a:xfrm>
            <a:off x="418695" y="633321"/>
            <a:ext cx="11373256" cy="621324"/>
          </a:xfrm>
          <a:prstGeom prst="rect">
            <a:avLst/>
          </a:prstGeom>
        </p:spPr>
        <p:txBody>
          <a:bodyPr wrap="square">
            <a:spAutoFit/>
          </a:bodyPr>
          <a:lstStyle/>
          <a:p>
            <a:pPr>
              <a:lnSpc>
                <a:spcPct val="150000"/>
              </a:lnSpc>
            </a:pPr>
            <a:r>
              <a:rPr lang="de-DE" sz="2500" b="1" dirty="0">
                <a:solidFill>
                  <a:schemeClr val="bg1"/>
                </a:solidFill>
                <a:latin typeface="Hind" panose="02000000000000000000" pitchFamily="2" charset="77"/>
                <a:cs typeface="Hind" panose="02000000000000000000" pitchFamily="2" charset="77"/>
              </a:rPr>
              <a:t>Zusammenfassung: Medizinische Situation und Gesundheitsverhalten</a:t>
            </a:r>
            <a:endParaRPr lang="en-GB" sz="2500" b="1" dirty="0">
              <a:solidFill>
                <a:schemeClr val="bg1"/>
              </a:solidFill>
              <a:latin typeface="Hind" panose="02000000000000000000" pitchFamily="2" charset="77"/>
              <a:cs typeface="Hind" panose="02000000000000000000" pitchFamily="2" charset="77"/>
            </a:endParaRPr>
          </a:p>
        </p:txBody>
      </p:sp>
      <p:sp>
        <p:nvSpPr>
          <p:cNvPr id="6" name="Rechteck: abgerundete Ecken 4">
            <a:extLst>
              <a:ext uri="{FF2B5EF4-FFF2-40B4-BE49-F238E27FC236}">
                <a16:creationId xmlns:a16="http://schemas.microsoft.com/office/drawing/2014/main" id="{98595316-C12D-EB29-BE5E-F5F1C1B75AA5}"/>
              </a:ext>
            </a:extLst>
          </p:cNvPr>
          <p:cNvSpPr>
            <a:spLocks/>
          </p:cNvSpPr>
          <p:nvPr/>
        </p:nvSpPr>
        <p:spPr>
          <a:xfrm>
            <a:off x="402887" y="1505916"/>
            <a:ext cx="12226945" cy="3593622"/>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r>
              <a:rPr lang="de-DE" b="1" dirty="0">
                <a:solidFill>
                  <a:srgbClr val="004785"/>
                </a:solidFill>
                <a:latin typeface="Hind" panose="02000000000000000000" pitchFamily="2" charset="77"/>
                <a:cs typeface="Hind" panose="02000000000000000000" pitchFamily="2" charset="77"/>
              </a:rPr>
              <a:t>Implikationen</a:t>
            </a:r>
            <a:r>
              <a:rPr lang="de-DE" b="1" dirty="0">
                <a:solidFill>
                  <a:srgbClr val="004785"/>
                </a:solidFill>
                <a:latin typeface="Raleway Medium" pitchFamily="2" charset="0"/>
              </a:rPr>
              <a:t> </a:t>
            </a:r>
            <a:endParaRPr lang="en-GB" b="1" dirty="0">
              <a:solidFill>
                <a:srgbClr val="004785"/>
              </a:solidFill>
              <a:latin typeface="Raleway Medium" pitchFamily="2" charset="0"/>
            </a:endParaRP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Gesundheitsförderliche Gewohnheiten in der Ernährung und im Sport sind in der untersuchten Stichprobe der BIG-Versicherten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im Allgemeinen unter präventivmedizinischen Gesichtspunkten (wie etwa Vermeidung von Diabetes Typ II, Demenz, Herzkreis-</a:t>
            </a:r>
          </a:p>
          <a:p>
            <a:pPr marL="285750" indent="-285750">
              <a:lnSpc>
                <a:spcPct val="150000"/>
              </a:lnSpc>
              <a:buFont typeface="Arial" panose="020B0604020202020204" pitchFamily="34" charset="0"/>
              <a:buChar char="•"/>
            </a:pPr>
            <a:r>
              <a:rPr lang="de-DE" sz="1400" dirty="0" err="1">
                <a:solidFill>
                  <a:schemeClr val="tx1"/>
                </a:solidFill>
                <a:latin typeface="Hind" panose="02000000000000000000" pitchFamily="2" charset="77"/>
                <a:cs typeface="Hind" panose="02000000000000000000" pitchFamily="2" charset="77"/>
              </a:rPr>
              <a:t>lauferkrankungen</a:t>
            </a:r>
            <a:r>
              <a:rPr lang="de-DE" sz="1400" dirty="0">
                <a:solidFill>
                  <a:schemeClr val="tx1"/>
                </a:solidFill>
                <a:latin typeface="Hind" panose="02000000000000000000" pitchFamily="2" charset="77"/>
                <a:cs typeface="Hind" panose="02000000000000000000" pitchFamily="2" charset="77"/>
              </a:rPr>
              <a:t> etc.) ausbaufähig.</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Insbesondere bei Männern ist ein größerer Handlungsbedarf im Zusammenhang mit deren Tendenz zu mehr Übergewicht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erkennbar:  da Männer im Vergleich zu Frauen und zur Allgemeinbevölkerung häufiger übergewichtig sind, ist eine auf sie und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deren Gesundheitsentwicklung zugeschnittene Kommunikation über niederschwellige Angebote, effiziente Workout-Programme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und präventive Wirkungen von gesunder Ernährung sowie sportliche Aktivitäten empfehlenswert. </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Risikoverhalten in Bezug auf Alkohol- und Nikotinkonsum bedarf zwar einer kontinuierlichen Beobachtung auch im Einzelfall,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stellt allerdings kein starkes Problemfeld in der vorliegenden Stichprobe dar. </a:t>
            </a:r>
          </a:p>
        </p:txBody>
      </p:sp>
    </p:spTree>
    <p:extLst>
      <p:ext uri="{BB962C8B-B14F-4D97-AF65-F5344CB8AC3E}">
        <p14:creationId xmlns:p14="http://schemas.microsoft.com/office/powerpoint/2010/main" val="3771100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ußzeilenplatzhalter 1">
            <a:extLst>
              <a:ext uri="{FF2B5EF4-FFF2-40B4-BE49-F238E27FC236}">
                <a16:creationId xmlns:a16="http://schemas.microsoft.com/office/drawing/2014/main" id="{D758C554-11F7-4E0B-992F-684A777A9A76}"/>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9" name="Abgerundetes Rechteck 8">
            <a:extLst>
              <a:ext uri="{FF2B5EF4-FFF2-40B4-BE49-F238E27FC236}">
                <a16:creationId xmlns:a16="http://schemas.microsoft.com/office/drawing/2014/main" id="{5D2D6A79-707D-2B97-A465-A32A3D1C4093}"/>
              </a:ext>
            </a:extLst>
          </p:cNvPr>
          <p:cNvSpPr/>
          <p:nvPr/>
        </p:nvSpPr>
        <p:spPr>
          <a:xfrm>
            <a:off x="-780743" y="301214"/>
            <a:ext cx="5359059" cy="6255571"/>
          </a:xfrm>
          <a:prstGeom prst="roundRect">
            <a:avLst/>
          </a:prstGeom>
          <a:solidFill>
            <a:srgbClr val="0047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Gruppieren">
            <a:extLst>
              <a:ext uri="{FF2B5EF4-FFF2-40B4-BE49-F238E27FC236}">
                <a16:creationId xmlns:a16="http://schemas.microsoft.com/office/drawing/2014/main" id="{9DB6C6FC-7A4D-BFC6-F601-9F9D4B7A9D0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7219" y="740936"/>
            <a:ext cx="409309" cy="409309"/>
          </a:xfrm>
          <a:prstGeom prst="rect">
            <a:avLst/>
          </a:prstGeom>
        </p:spPr>
      </p:pic>
      <p:pic>
        <p:nvPicPr>
          <p:cNvPr id="14" name="Grafik 13" descr="Obstschüssel">
            <a:extLst>
              <a:ext uri="{FF2B5EF4-FFF2-40B4-BE49-F238E27FC236}">
                <a16:creationId xmlns:a16="http://schemas.microsoft.com/office/drawing/2014/main" id="{4A946D1A-A576-1DA1-1843-1C2621AD3F7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27219" y="1803725"/>
            <a:ext cx="357217" cy="357217"/>
          </a:xfrm>
          <a:prstGeom prst="rect">
            <a:avLst/>
          </a:prstGeom>
        </p:spPr>
      </p:pic>
      <p:sp>
        <p:nvSpPr>
          <p:cNvPr id="15" name="Rechteck 14">
            <a:extLst>
              <a:ext uri="{FF2B5EF4-FFF2-40B4-BE49-F238E27FC236}">
                <a16:creationId xmlns:a16="http://schemas.microsoft.com/office/drawing/2014/main" id="{53DEAAE1-4163-1E21-2E84-B26E88231AE1}"/>
              </a:ext>
            </a:extLst>
          </p:cNvPr>
          <p:cNvSpPr/>
          <p:nvPr/>
        </p:nvSpPr>
        <p:spPr>
          <a:xfrm>
            <a:off x="4907819" y="696664"/>
            <a:ext cx="6590826" cy="646331"/>
          </a:xfrm>
          <a:prstGeom prst="rect">
            <a:avLst/>
          </a:prstGeom>
        </p:spPr>
        <p:txBody>
          <a:bodyPr wrap="square">
            <a:spAutoFit/>
          </a:bodyPr>
          <a:lstStyle/>
          <a:p>
            <a:r>
              <a:rPr lang="de-DE" dirty="0">
                <a:latin typeface="Hind" panose="02000000000000000000" pitchFamily="2" charset="77"/>
                <a:cs typeface="Hind" panose="02000000000000000000" pitchFamily="2" charset="77"/>
              </a:rPr>
              <a:t>Zielsetzung der Analyse und Zusammensetzung </a:t>
            </a:r>
            <a:br>
              <a:rPr lang="de-DE" dirty="0">
                <a:latin typeface="Hind" panose="02000000000000000000" pitchFamily="2" charset="77"/>
                <a:cs typeface="Hind" panose="02000000000000000000" pitchFamily="2" charset="77"/>
              </a:rPr>
            </a:br>
            <a:r>
              <a:rPr lang="de-DE" dirty="0">
                <a:latin typeface="Hind" panose="02000000000000000000" pitchFamily="2" charset="77"/>
                <a:cs typeface="Hind" panose="02000000000000000000" pitchFamily="2" charset="77"/>
              </a:rPr>
              <a:t>der Versicherten</a:t>
            </a:r>
            <a:endParaRPr lang="en-GB" dirty="0">
              <a:latin typeface="Hind" panose="02000000000000000000" pitchFamily="2" charset="77"/>
              <a:cs typeface="Hind" panose="02000000000000000000" pitchFamily="2" charset="77"/>
            </a:endParaRPr>
          </a:p>
        </p:txBody>
      </p:sp>
      <p:sp>
        <p:nvSpPr>
          <p:cNvPr id="16" name="Rechteck 15">
            <a:extLst>
              <a:ext uri="{FF2B5EF4-FFF2-40B4-BE49-F238E27FC236}">
                <a16:creationId xmlns:a16="http://schemas.microsoft.com/office/drawing/2014/main" id="{5E7E3B5C-6326-5DE0-CF94-B2D6D7273B7C}"/>
              </a:ext>
            </a:extLst>
          </p:cNvPr>
          <p:cNvSpPr/>
          <p:nvPr/>
        </p:nvSpPr>
        <p:spPr>
          <a:xfrm>
            <a:off x="4874605" y="1693779"/>
            <a:ext cx="6062197" cy="473206"/>
          </a:xfrm>
          <a:prstGeom prst="rect">
            <a:avLst/>
          </a:prstGeom>
        </p:spPr>
        <p:txBody>
          <a:bodyPr wrap="square">
            <a:spAutoFit/>
          </a:bodyPr>
          <a:lstStyle/>
          <a:p>
            <a:pPr>
              <a:lnSpc>
                <a:spcPct val="150000"/>
              </a:lnSpc>
            </a:pPr>
            <a:r>
              <a:rPr lang="de-DE" dirty="0">
                <a:latin typeface="Hind" panose="02000000000000000000" pitchFamily="2" charset="77"/>
                <a:cs typeface="Hind" panose="02000000000000000000" pitchFamily="2" charset="77"/>
              </a:rPr>
              <a:t>Medizinische Situation und Gesundheitsverhalten</a:t>
            </a:r>
            <a:endParaRPr lang="en-GB" dirty="0">
              <a:latin typeface="Hind" panose="02000000000000000000" pitchFamily="2" charset="77"/>
              <a:cs typeface="Hind" panose="02000000000000000000" pitchFamily="2" charset="77"/>
            </a:endParaRPr>
          </a:p>
        </p:txBody>
      </p:sp>
      <p:sp>
        <p:nvSpPr>
          <p:cNvPr id="17" name="Rechteck 16">
            <a:extLst>
              <a:ext uri="{FF2B5EF4-FFF2-40B4-BE49-F238E27FC236}">
                <a16:creationId xmlns:a16="http://schemas.microsoft.com/office/drawing/2014/main" id="{4A15843E-A8D0-CDEB-F29F-88CC8F7BC06D}"/>
              </a:ext>
            </a:extLst>
          </p:cNvPr>
          <p:cNvSpPr/>
          <p:nvPr/>
        </p:nvSpPr>
        <p:spPr>
          <a:xfrm>
            <a:off x="4853078" y="2692221"/>
            <a:ext cx="5359059" cy="473206"/>
          </a:xfrm>
          <a:prstGeom prst="rect">
            <a:avLst/>
          </a:prstGeom>
        </p:spPr>
        <p:txBody>
          <a:bodyPr wrap="square">
            <a:spAutoFit/>
          </a:bodyPr>
          <a:lstStyle/>
          <a:p>
            <a:pPr>
              <a:lnSpc>
                <a:spcPct val="150000"/>
              </a:lnSpc>
            </a:pPr>
            <a:r>
              <a:rPr lang="de-DE" b="1" dirty="0">
                <a:latin typeface="Hind" panose="02000000000000000000" pitchFamily="2" charset="77"/>
                <a:cs typeface="Hind" panose="02000000000000000000" pitchFamily="2" charset="77"/>
              </a:rPr>
              <a:t>Psychisches Wohlbefinden und </a:t>
            </a:r>
            <a:r>
              <a:rPr lang="de-DE" b="1" dirty="0" err="1">
                <a:latin typeface="Hind" panose="02000000000000000000" pitchFamily="2" charset="77"/>
                <a:cs typeface="Hind" panose="02000000000000000000" pitchFamily="2" charset="77"/>
              </a:rPr>
              <a:t>Activity</a:t>
            </a:r>
            <a:r>
              <a:rPr lang="de-DE" b="1" dirty="0">
                <a:latin typeface="Hind" panose="02000000000000000000" pitchFamily="2" charset="77"/>
                <a:cs typeface="Hind" panose="02000000000000000000" pitchFamily="2" charset="77"/>
              </a:rPr>
              <a:t> Score</a:t>
            </a:r>
          </a:p>
        </p:txBody>
      </p:sp>
      <p:sp>
        <p:nvSpPr>
          <p:cNvPr id="18" name="Rechteck 17">
            <a:extLst>
              <a:ext uri="{FF2B5EF4-FFF2-40B4-BE49-F238E27FC236}">
                <a16:creationId xmlns:a16="http://schemas.microsoft.com/office/drawing/2014/main" id="{3201654D-5FA5-8884-83AD-B7DB1176460D}"/>
              </a:ext>
            </a:extLst>
          </p:cNvPr>
          <p:cNvSpPr/>
          <p:nvPr/>
        </p:nvSpPr>
        <p:spPr>
          <a:xfrm>
            <a:off x="4880409" y="3603852"/>
            <a:ext cx="6755242" cy="646331"/>
          </a:xfrm>
          <a:prstGeom prst="rect">
            <a:avLst/>
          </a:prstGeom>
        </p:spPr>
        <p:txBody>
          <a:bodyPr wrap="square">
            <a:spAutoFit/>
          </a:bodyPr>
          <a:lstStyle/>
          <a:p>
            <a:r>
              <a:rPr lang="de-DE" dirty="0">
                <a:latin typeface="Hind" panose="02000000000000000000" pitchFamily="2" charset="77"/>
                <a:cs typeface="Hind" panose="02000000000000000000" pitchFamily="2" charset="77"/>
              </a:rPr>
              <a:t>Zusammenhänge zwischen Gesundheitsverhalten, psychischen Ressourcen und Fehlzeiten</a:t>
            </a:r>
            <a:endParaRPr lang="en-GB" dirty="0">
              <a:latin typeface="Hind" panose="02000000000000000000" pitchFamily="2" charset="77"/>
              <a:cs typeface="Hind" panose="02000000000000000000" pitchFamily="2" charset="77"/>
            </a:endParaRPr>
          </a:p>
        </p:txBody>
      </p:sp>
      <p:sp>
        <p:nvSpPr>
          <p:cNvPr id="19" name="Rechteck 18">
            <a:extLst>
              <a:ext uri="{FF2B5EF4-FFF2-40B4-BE49-F238E27FC236}">
                <a16:creationId xmlns:a16="http://schemas.microsoft.com/office/drawing/2014/main" id="{72213089-3061-1CDE-8942-C39AF740C7F4}"/>
              </a:ext>
            </a:extLst>
          </p:cNvPr>
          <p:cNvSpPr/>
          <p:nvPr/>
        </p:nvSpPr>
        <p:spPr>
          <a:xfrm>
            <a:off x="4880242" y="4688701"/>
            <a:ext cx="5856090" cy="369332"/>
          </a:xfrm>
          <a:prstGeom prst="rect">
            <a:avLst/>
          </a:prstGeom>
        </p:spPr>
        <p:txBody>
          <a:bodyPr wrap="square">
            <a:spAutoFit/>
          </a:bodyPr>
          <a:lstStyle/>
          <a:p>
            <a:r>
              <a:rPr lang="de-DE" dirty="0">
                <a:latin typeface="Hind" panose="02000000000000000000" pitchFamily="2" charset="77"/>
                <a:cs typeface="Hind" panose="02000000000000000000" pitchFamily="2" charset="77"/>
              </a:rPr>
              <a:t>Längsschnittanalysen</a:t>
            </a:r>
            <a:endParaRPr lang="en-GB" dirty="0">
              <a:latin typeface="Hind" panose="02000000000000000000" pitchFamily="2" charset="77"/>
              <a:cs typeface="Hind" panose="02000000000000000000" pitchFamily="2" charset="77"/>
            </a:endParaRPr>
          </a:p>
        </p:txBody>
      </p:sp>
      <p:pic>
        <p:nvPicPr>
          <p:cNvPr id="20" name="Grafik 19" descr="Getrennt">
            <a:extLst>
              <a:ext uri="{FF2B5EF4-FFF2-40B4-BE49-F238E27FC236}">
                <a16:creationId xmlns:a16="http://schemas.microsoft.com/office/drawing/2014/main" id="{E93DBB5B-D699-4EE1-54BD-41D557D435A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51525" y="3694645"/>
            <a:ext cx="493338" cy="493338"/>
          </a:xfrm>
          <a:prstGeom prst="rect">
            <a:avLst/>
          </a:prstGeom>
        </p:spPr>
      </p:pic>
      <p:sp>
        <p:nvSpPr>
          <p:cNvPr id="21" name="Rechteck 20">
            <a:extLst>
              <a:ext uri="{FF2B5EF4-FFF2-40B4-BE49-F238E27FC236}">
                <a16:creationId xmlns:a16="http://schemas.microsoft.com/office/drawing/2014/main" id="{67BC6AD4-BCEB-CA75-94E5-34EE85055227}"/>
              </a:ext>
            </a:extLst>
          </p:cNvPr>
          <p:cNvSpPr/>
          <p:nvPr/>
        </p:nvSpPr>
        <p:spPr>
          <a:xfrm>
            <a:off x="4879077" y="5684643"/>
            <a:ext cx="6223373" cy="369332"/>
          </a:xfrm>
          <a:prstGeom prst="rect">
            <a:avLst/>
          </a:prstGeom>
        </p:spPr>
        <p:txBody>
          <a:bodyPr wrap="square">
            <a:spAutoFit/>
          </a:bodyPr>
          <a:lstStyle/>
          <a:p>
            <a:r>
              <a:rPr lang="de-DE" dirty="0">
                <a:latin typeface="Hind" panose="02000000000000000000" pitchFamily="2" charset="77"/>
                <a:cs typeface="Hind" panose="02000000000000000000" pitchFamily="2" charset="77"/>
              </a:rPr>
              <a:t>Strategische und operative Handlungsempfehlungen</a:t>
            </a:r>
            <a:endParaRPr lang="en-GB" dirty="0">
              <a:latin typeface="Hind" panose="02000000000000000000" pitchFamily="2" charset="77"/>
              <a:cs typeface="Hind" panose="02000000000000000000" pitchFamily="2" charset="77"/>
            </a:endParaRPr>
          </a:p>
        </p:txBody>
      </p:sp>
      <p:pic>
        <p:nvPicPr>
          <p:cNvPr id="22" name="Grafik 21" descr="Gehirn im Kopf">
            <a:extLst>
              <a:ext uri="{FF2B5EF4-FFF2-40B4-BE49-F238E27FC236}">
                <a16:creationId xmlns:a16="http://schemas.microsoft.com/office/drawing/2014/main" id="{C4FEF3E2-7ECE-0EAC-BF21-87CFF718DA9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804590" y="2782787"/>
            <a:ext cx="409309" cy="409309"/>
          </a:xfrm>
          <a:prstGeom prst="rect">
            <a:avLst/>
          </a:prstGeom>
        </p:spPr>
      </p:pic>
      <p:pic>
        <p:nvPicPr>
          <p:cNvPr id="23" name="Grafik 22" descr="Statistiken mit einfarbiger Füllung">
            <a:extLst>
              <a:ext uri="{FF2B5EF4-FFF2-40B4-BE49-F238E27FC236}">
                <a16:creationId xmlns:a16="http://schemas.microsoft.com/office/drawing/2014/main" id="{96FC840E-DB0D-9BEB-E415-31D7431F55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12347" y="4700082"/>
            <a:ext cx="439051" cy="439051"/>
          </a:xfrm>
          <a:prstGeom prst="rect">
            <a:avLst/>
          </a:prstGeom>
        </p:spPr>
      </p:pic>
      <p:grpSp>
        <p:nvGrpSpPr>
          <p:cNvPr id="25" name="Google Shape;9221;p73">
            <a:extLst>
              <a:ext uri="{FF2B5EF4-FFF2-40B4-BE49-F238E27FC236}">
                <a16:creationId xmlns:a16="http://schemas.microsoft.com/office/drawing/2014/main" id="{50D5B807-25E2-D6ED-DBA4-0B00EDD98073}"/>
              </a:ext>
            </a:extLst>
          </p:cNvPr>
          <p:cNvGrpSpPr/>
          <p:nvPr/>
        </p:nvGrpSpPr>
        <p:grpSpPr>
          <a:xfrm>
            <a:off x="3860378" y="5667482"/>
            <a:ext cx="368151" cy="360953"/>
            <a:chOff x="6167350" y="2672800"/>
            <a:chExt cx="297750" cy="295375"/>
          </a:xfrm>
          <a:solidFill>
            <a:srgbClr val="BDCEE0"/>
          </a:solidFill>
        </p:grpSpPr>
        <p:sp>
          <p:nvSpPr>
            <p:cNvPr id="26" name="Google Shape;9222;p73">
              <a:extLst>
                <a:ext uri="{FF2B5EF4-FFF2-40B4-BE49-F238E27FC236}">
                  <a16:creationId xmlns:a16="http://schemas.microsoft.com/office/drawing/2014/main" id="{2F29C9FD-9E34-3307-C6CD-A53DFD009CA4}"/>
                </a:ext>
              </a:extLst>
            </p:cNvPr>
            <p:cNvSpPr/>
            <p:nvPr/>
          </p:nvSpPr>
          <p:spPr>
            <a:xfrm>
              <a:off x="6167350" y="2672800"/>
              <a:ext cx="226850" cy="295375"/>
            </a:xfrm>
            <a:custGeom>
              <a:avLst/>
              <a:gdLst/>
              <a:ahLst/>
              <a:cxnLst/>
              <a:rect l="l" t="t" r="r" b="b"/>
              <a:pathLst>
                <a:path w="9074" h="11815" extrusionOk="0">
                  <a:moveTo>
                    <a:pt x="4537" y="725"/>
                  </a:moveTo>
                  <a:cubicBezTo>
                    <a:pt x="4758" y="725"/>
                    <a:pt x="4915" y="882"/>
                    <a:pt x="4915" y="1071"/>
                  </a:cubicBezTo>
                  <a:cubicBezTo>
                    <a:pt x="4915" y="1260"/>
                    <a:pt x="5073" y="1418"/>
                    <a:pt x="5262" y="1418"/>
                  </a:cubicBezTo>
                  <a:lnTo>
                    <a:pt x="5955" y="1418"/>
                  </a:lnTo>
                  <a:cubicBezTo>
                    <a:pt x="6175" y="1418"/>
                    <a:pt x="6333" y="1575"/>
                    <a:pt x="6333" y="1796"/>
                  </a:cubicBezTo>
                  <a:cubicBezTo>
                    <a:pt x="6333" y="1985"/>
                    <a:pt x="6175" y="2142"/>
                    <a:pt x="5955" y="2142"/>
                  </a:cubicBezTo>
                  <a:lnTo>
                    <a:pt x="3119" y="2142"/>
                  </a:lnTo>
                  <a:cubicBezTo>
                    <a:pt x="2930" y="2142"/>
                    <a:pt x="2773" y="1985"/>
                    <a:pt x="2773" y="1796"/>
                  </a:cubicBezTo>
                  <a:cubicBezTo>
                    <a:pt x="2773" y="1575"/>
                    <a:pt x="2930" y="1418"/>
                    <a:pt x="3151" y="1418"/>
                  </a:cubicBezTo>
                  <a:lnTo>
                    <a:pt x="3844" y="1418"/>
                  </a:lnTo>
                  <a:cubicBezTo>
                    <a:pt x="4033" y="1418"/>
                    <a:pt x="4191" y="1260"/>
                    <a:pt x="4191" y="1071"/>
                  </a:cubicBezTo>
                  <a:cubicBezTo>
                    <a:pt x="4191" y="882"/>
                    <a:pt x="4348" y="725"/>
                    <a:pt x="4537" y="725"/>
                  </a:cubicBezTo>
                  <a:close/>
                  <a:moveTo>
                    <a:pt x="8066" y="2111"/>
                  </a:moveTo>
                  <a:cubicBezTo>
                    <a:pt x="8255" y="2111"/>
                    <a:pt x="8412" y="2268"/>
                    <a:pt x="8412" y="2458"/>
                  </a:cubicBezTo>
                  <a:lnTo>
                    <a:pt x="8412" y="10806"/>
                  </a:lnTo>
                  <a:lnTo>
                    <a:pt x="8381" y="10806"/>
                  </a:lnTo>
                  <a:cubicBezTo>
                    <a:pt x="8381" y="10995"/>
                    <a:pt x="8223" y="11153"/>
                    <a:pt x="8034" y="11153"/>
                  </a:cubicBezTo>
                  <a:lnTo>
                    <a:pt x="1040" y="11153"/>
                  </a:lnTo>
                  <a:cubicBezTo>
                    <a:pt x="851" y="11153"/>
                    <a:pt x="693" y="10995"/>
                    <a:pt x="693" y="10806"/>
                  </a:cubicBezTo>
                  <a:lnTo>
                    <a:pt x="693" y="2458"/>
                  </a:lnTo>
                  <a:cubicBezTo>
                    <a:pt x="693" y="2268"/>
                    <a:pt x="851" y="2111"/>
                    <a:pt x="1040" y="2111"/>
                  </a:cubicBezTo>
                  <a:lnTo>
                    <a:pt x="2143" y="2111"/>
                  </a:lnTo>
                  <a:cubicBezTo>
                    <a:pt x="2300" y="2489"/>
                    <a:pt x="2647" y="2804"/>
                    <a:pt x="3119" y="2804"/>
                  </a:cubicBezTo>
                  <a:lnTo>
                    <a:pt x="5986" y="2804"/>
                  </a:lnTo>
                  <a:cubicBezTo>
                    <a:pt x="6396" y="2804"/>
                    <a:pt x="6805" y="2521"/>
                    <a:pt x="6963" y="2111"/>
                  </a:cubicBezTo>
                  <a:close/>
                  <a:moveTo>
                    <a:pt x="4506" y="0"/>
                  </a:moveTo>
                  <a:cubicBezTo>
                    <a:pt x="4096" y="0"/>
                    <a:pt x="3686" y="284"/>
                    <a:pt x="3529" y="725"/>
                  </a:cubicBezTo>
                  <a:lnTo>
                    <a:pt x="3088" y="725"/>
                  </a:lnTo>
                  <a:cubicBezTo>
                    <a:pt x="2678" y="725"/>
                    <a:pt x="2269" y="1008"/>
                    <a:pt x="2111" y="1418"/>
                  </a:cubicBezTo>
                  <a:lnTo>
                    <a:pt x="1009" y="1418"/>
                  </a:lnTo>
                  <a:cubicBezTo>
                    <a:pt x="410" y="1418"/>
                    <a:pt x="0" y="1890"/>
                    <a:pt x="0" y="2458"/>
                  </a:cubicBezTo>
                  <a:lnTo>
                    <a:pt x="0" y="10806"/>
                  </a:lnTo>
                  <a:cubicBezTo>
                    <a:pt x="0" y="11405"/>
                    <a:pt x="473" y="11814"/>
                    <a:pt x="1009" y="11814"/>
                  </a:cubicBezTo>
                  <a:lnTo>
                    <a:pt x="7971" y="11814"/>
                  </a:lnTo>
                  <a:cubicBezTo>
                    <a:pt x="8570" y="11814"/>
                    <a:pt x="9011" y="11342"/>
                    <a:pt x="9011" y="10806"/>
                  </a:cubicBezTo>
                  <a:lnTo>
                    <a:pt x="9011" y="2458"/>
                  </a:lnTo>
                  <a:cubicBezTo>
                    <a:pt x="9074" y="1859"/>
                    <a:pt x="8601" y="1418"/>
                    <a:pt x="8034" y="1418"/>
                  </a:cubicBezTo>
                  <a:lnTo>
                    <a:pt x="6931" y="1418"/>
                  </a:lnTo>
                  <a:cubicBezTo>
                    <a:pt x="6774" y="1040"/>
                    <a:pt x="6396" y="725"/>
                    <a:pt x="5923" y="725"/>
                  </a:cubicBezTo>
                  <a:lnTo>
                    <a:pt x="5545" y="725"/>
                  </a:lnTo>
                  <a:cubicBezTo>
                    <a:pt x="5514" y="567"/>
                    <a:pt x="5388" y="441"/>
                    <a:pt x="5262" y="315"/>
                  </a:cubicBezTo>
                  <a:cubicBezTo>
                    <a:pt x="5073" y="126"/>
                    <a:pt x="4789" y="0"/>
                    <a:pt x="4506"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lumMod val="75000"/>
                    <a:lumOff val="25000"/>
                  </a:prstClr>
                </a:solidFill>
                <a:effectLst/>
                <a:uLnTx/>
                <a:uFillTx/>
                <a:latin typeface="Segoe"/>
                <a:cs typeface="Arial"/>
              </a:endParaRPr>
            </a:p>
          </p:txBody>
        </p:sp>
        <p:sp>
          <p:nvSpPr>
            <p:cNvPr id="27" name="Google Shape;9223;p73">
              <a:extLst>
                <a:ext uri="{FF2B5EF4-FFF2-40B4-BE49-F238E27FC236}">
                  <a16:creationId xmlns:a16="http://schemas.microsoft.com/office/drawing/2014/main" id="{1B875E4D-D171-AB2C-E822-62BE0D9939F5}"/>
                </a:ext>
              </a:extLst>
            </p:cNvPr>
            <p:cNvSpPr/>
            <p:nvPr/>
          </p:nvSpPr>
          <p:spPr>
            <a:xfrm>
              <a:off x="6201225" y="2762575"/>
              <a:ext cx="52775" cy="49650"/>
            </a:xfrm>
            <a:custGeom>
              <a:avLst/>
              <a:gdLst/>
              <a:ahLst/>
              <a:cxnLst/>
              <a:rect l="l" t="t" r="r" b="b"/>
              <a:pathLst>
                <a:path w="2111" h="1986" extrusionOk="0">
                  <a:moveTo>
                    <a:pt x="406" y="1"/>
                  </a:moveTo>
                  <a:cubicBezTo>
                    <a:pt x="315" y="1"/>
                    <a:pt x="221" y="32"/>
                    <a:pt x="158" y="95"/>
                  </a:cubicBezTo>
                  <a:cubicBezTo>
                    <a:pt x="63" y="190"/>
                    <a:pt x="63" y="442"/>
                    <a:pt x="158" y="568"/>
                  </a:cubicBezTo>
                  <a:lnTo>
                    <a:pt x="599" y="977"/>
                  </a:lnTo>
                  <a:lnTo>
                    <a:pt x="158" y="1418"/>
                  </a:lnTo>
                  <a:cubicBezTo>
                    <a:pt x="0" y="1544"/>
                    <a:pt x="0" y="1733"/>
                    <a:pt x="158" y="1891"/>
                  </a:cubicBezTo>
                  <a:cubicBezTo>
                    <a:pt x="221" y="1954"/>
                    <a:pt x="315" y="1985"/>
                    <a:pt x="406" y="1985"/>
                  </a:cubicBezTo>
                  <a:cubicBezTo>
                    <a:pt x="496" y="1985"/>
                    <a:pt x="583" y="1954"/>
                    <a:pt x="630" y="1891"/>
                  </a:cubicBezTo>
                  <a:lnTo>
                    <a:pt x="1071" y="1450"/>
                  </a:lnTo>
                  <a:lnTo>
                    <a:pt x="1512" y="1891"/>
                  </a:lnTo>
                  <a:cubicBezTo>
                    <a:pt x="1575" y="1954"/>
                    <a:pt x="1662" y="1985"/>
                    <a:pt x="1749" y="1985"/>
                  </a:cubicBezTo>
                  <a:cubicBezTo>
                    <a:pt x="1835" y="1985"/>
                    <a:pt x="1922" y="1954"/>
                    <a:pt x="1985" y="1891"/>
                  </a:cubicBezTo>
                  <a:cubicBezTo>
                    <a:pt x="2111" y="1765"/>
                    <a:pt x="2111" y="1544"/>
                    <a:pt x="1985" y="1418"/>
                  </a:cubicBezTo>
                  <a:lnTo>
                    <a:pt x="1544" y="977"/>
                  </a:lnTo>
                  <a:lnTo>
                    <a:pt x="1985" y="568"/>
                  </a:lnTo>
                  <a:cubicBezTo>
                    <a:pt x="2111" y="442"/>
                    <a:pt x="2111" y="190"/>
                    <a:pt x="1985" y="95"/>
                  </a:cubicBezTo>
                  <a:cubicBezTo>
                    <a:pt x="1922" y="32"/>
                    <a:pt x="1835" y="1"/>
                    <a:pt x="1749" y="1"/>
                  </a:cubicBezTo>
                  <a:cubicBezTo>
                    <a:pt x="1662" y="1"/>
                    <a:pt x="1575" y="32"/>
                    <a:pt x="1512" y="95"/>
                  </a:cubicBezTo>
                  <a:lnTo>
                    <a:pt x="1071" y="505"/>
                  </a:lnTo>
                  <a:lnTo>
                    <a:pt x="630" y="95"/>
                  </a:lnTo>
                  <a:cubicBezTo>
                    <a:pt x="583" y="32"/>
                    <a:pt x="496" y="1"/>
                    <a:pt x="406"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34" name="Google Shape;9224;p73">
              <a:extLst>
                <a:ext uri="{FF2B5EF4-FFF2-40B4-BE49-F238E27FC236}">
                  <a16:creationId xmlns:a16="http://schemas.microsoft.com/office/drawing/2014/main" id="{643E4495-90A9-2C98-7860-7E6EE073A61B}"/>
                </a:ext>
              </a:extLst>
            </p:cNvPr>
            <p:cNvSpPr/>
            <p:nvPr/>
          </p:nvSpPr>
          <p:spPr>
            <a:xfrm>
              <a:off x="6308325" y="2882300"/>
              <a:ext cx="51225" cy="49650"/>
            </a:xfrm>
            <a:custGeom>
              <a:avLst/>
              <a:gdLst/>
              <a:ahLst/>
              <a:cxnLst/>
              <a:rect l="l" t="t" r="r" b="b"/>
              <a:pathLst>
                <a:path w="2049" h="1986" extrusionOk="0">
                  <a:moveTo>
                    <a:pt x="363" y="0"/>
                  </a:moveTo>
                  <a:cubicBezTo>
                    <a:pt x="276" y="0"/>
                    <a:pt x="190" y="32"/>
                    <a:pt x="127" y="95"/>
                  </a:cubicBezTo>
                  <a:cubicBezTo>
                    <a:pt x="1" y="221"/>
                    <a:pt x="1" y="441"/>
                    <a:pt x="127" y="567"/>
                  </a:cubicBezTo>
                  <a:lnTo>
                    <a:pt x="568" y="1009"/>
                  </a:lnTo>
                  <a:lnTo>
                    <a:pt x="127" y="1450"/>
                  </a:lnTo>
                  <a:cubicBezTo>
                    <a:pt x="1" y="1544"/>
                    <a:pt x="1" y="1796"/>
                    <a:pt x="127" y="1891"/>
                  </a:cubicBezTo>
                  <a:cubicBezTo>
                    <a:pt x="190" y="1954"/>
                    <a:pt x="276" y="1985"/>
                    <a:pt x="363" y="1985"/>
                  </a:cubicBezTo>
                  <a:cubicBezTo>
                    <a:pt x="450" y="1985"/>
                    <a:pt x="536" y="1954"/>
                    <a:pt x="599" y="1891"/>
                  </a:cubicBezTo>
                  <a:lnTo>
                    <a:pt x="1040" y="1481"/>
                  </a:lnTo>
                  <a:lnTo>
                    <a:pt x="1481" y="1891"/>
                  </a:lnTo>
                  <a:cubicBezTo>
                    <a:pt x="1529" y="1954"/>
                    <a:pt x="1615" y="1985"/>
                    <a:pt x="1706" y="1985"/>
                  </a:cubicBezTo>
                  <a:cubicBezTo>
                    <a:pt x="1797" y="1985"/>
                    <a:pt x="1891" y="1954"/>
                    <a:pt x="1954" y="1891"/>
                  </a:cubicBezTo>
                  <a:cubicBezTo>
                    <a:pt x="2049" y="1796"/>
                    <a:pt x="2049" y="1544"/>
                    <a:pt x="1954" y="1450"/>
                  </a:cubicBezTo>
                  <a:lnTo>
                    <a:pt x="1513" y="1009"/>
                  </a:lnTo>
                  <a:lnTo>
                    <a:pt x="1954" y="567"/>
                  </a:lnTo>
                  <a:cubicBezTo>
                    <a:pt x="2049" y="441"/>
                    <a:pt x="2049" y="252"/>
                    <a:pt x="1954" y="95"/>
                  </a:cubicBezTo>
                  <a:cubicBezTo>
                    <a:pt x="1891" y="32"/>
                    <a:pt x="1804" y="0"/>
                    <a:pt x="1718" y="0"/>
                  </a:cubicBezTo>
                  <a:cubicBezTo>
                    <a:pt x="1631" y="0"/>
                    <a:pt x="1544" y="32"/>
                    <a:pt x="1481" y="95"/>
                  </a:cubicBezTo>
                  <a:lnTo>
                    <a:pt x="1040" y="536"/>
                  </a:lnTo>
                  <a:lnTo>
                    <a:pt x="599" y="95"/>
                  </a:lnTo>
                  <a:cubicBezTo>
                    <a:pt x="536" y="32"/>
                    <a:pt x="450" y="0"/>
                    <a:pt x="363"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42" name="Google Shape;9225;p73">
              <a:extLst>
                <a:ext uri="{FF2B5EF4-FFF2-40B4-BE49-F238E27FC236}">
                  <a16:creationId xmlns:a16="http://schemas.microsoft.com/office/drawing/2014/main" id="{95DCC835-B016-5845-552A-613DA0A8223B}"/>
                </a:ext>
              </a:extLst>
            </p:cNvPr>
            <p:cNvSpPr/>
            <p:nvPr/>
          </p:nvSpPr>
          <p:spPr>
            <a:xfrm>
              <a:off x="6200425" y="2759425"/>
              <a:ext cx="156775" cy="174875"/>
            </a:xfrm>
            <a:custGeom>
              <a:avLst/>
              <a:gdLst/>
              <a:ahLst/>
              <a:cxnLst/>
              <a:rect l="l" t="t" r="r" b="b"/>
              <a:pathLst>
                <a:path w="6271" h="6994" extrusionOk="0">
                  <a:moveTo>
                    <a:pt x="1103" y="5609"/>
                  </a:moveTo>
                  <a:cubicBezTo>
                    <a:pt x="1292" y="5609"/>
                    <a:pt x="1450" y="5766"/>
                    <a:pt x="1450" y="5955"/>
                  </a:cubicBezTo>
                  <a:cubicBezTo>
                    <a:pt x="1450" y="6144"/>
                    <a:pt x="1292" y="6302"/>
                    <a:pt x="1103" y="6302"/>
                  </a:cubicBezTo>
                  <a:cubicBezTo>
                    <a:pt x="914" y="6302"/>
                    <a:pt x="757" y="6144"/>
                    <a:pt x="757" y="5955"/>
                  </a:cubicBezTo>
                  <a:cubicBezTo>
                    <a:pt x="757" y="5766"/>
                    <a:pt x="914" y="5609"/>
                    <a:pt x="1103" y="5609"/>
                  </a:cubicBezTo>
                  <a:close/>
                  <a:moveTo>
                    <a:pt x="5325" y="1"/>
                  </a:moveTo>
                  <a:cubicBezTo>
                    <a:pt x="5230" y="1"/>
                    <a:pt x="5136" y="64"/>
                    <a:pt x="5073" y="127"/>
                  </a:cubicBezTo>
                  <a:lnTo>
                    <a:pt x="4380" y="851"/>
                  </a:lnTo>
                  <a:cubicBezTo>
                    <a:pt x="4254" y="946"/>
                    <a:pt x="4254" y="1198"/>
                    <a:pt x="4380" y="1324"/>
                  </a:cubicBezTo>
                  <a:cubicBezTo>
                    <a:pt x="4443" y="1371"/>
                    <a:pt x="4529" y="1395"/>
                    <a:pt x="4616" y="1395"/>
                  </a:cubicBezTo>
                  <a:cubicBezTo>
                    <a:pt x="4703" y="1395"/>
                    <a:pt x="4789" y="1371"/>
                    <a:pt x="4852" y="1324"/>
                  </a:cubicBezTo>
                  <a:lnTo>
                    <a:pt x="4978" y="1198"/>
                  </a:lnTo>
                  <a:lnTo>
                    <a:pt x="4978" y="2458"/>
                  </a:lnTo>
                  <a:cubicBezTo>
                    <a:pt x="4978" y="2647"/>
                    <a:pt x="4821" y="2805"/>
                    <a:pt x="4600" y="2805"/>
                  </a:cubicBezTo>
                  <a:lnTo>
                    <a:pt x="1765" y="2805"/>
                  </a:lnTo>
                  <a:cubicBezTo>
                    <a:pt x="1513" y="2805"/>
                    <a:pt x="1229" y="2931"/>
                    <a:pt x="1040" y="3120"/>
                  </a:cubicBezTo>
                  <a:cubicBezTo>
                    <a:pt x="820" y="3309"/>
                    <a:pt x="725" y="3592"/>
                    <a:pt x="725" y="3876"/>
                  </a:cubicBezTo>
                  <a:lnTo>
                    <a:pt x="725" y="4978"/>
                  </a:lnTo>
                  <a:cubicBezTo>
                    <a:pt x="316" y="5136"/>
                    <a:pt x="1" y="5482"/>
                    <a:pt x="1" y="5955"/>
                  </a:cubicBezTo>
                  <a:cubicBezTo>
                    <a:pt x="1" y="6554"/>
                    <a:pt x="473" y="6995"/>
                    <a:pt x="1040" y="6995"/>
                  </a:cubicBezTo>
                  <a:cubicBezTo>
                    <a:pt x="1607" y="6995"/>
                    <a:pt x="2048" y="6522"/>
                    <a:pt x="2048" y="5955"/>
                  </a:cubicBezTo>
                  <a:cubicBezTo>
                    <a:pt x="2048" y="5514"/>
                    <a:pt x="1765" y="5136"/>
                    <a:pt x="1355" y="4978"/>
                  </a:cubicBezTo>
                  <a:lnTo>
                    <a:pt x="1355" y="3876"/>
                  </a:lnTo>
                  <a:cubicBezTo>
                    <a:pt x="1355" y="3687"/>
                    <a:pt x="1513" y="3529"/>
                    <a:pt x="1702" y="3529"/>
                  </a:cubicBezTo>
                  <a:lnTo>
                    <a:pt x="4537" y="3529"/>
                  </a:lnTo>
                  <a:cubicBezTo>
                    <a:pt x="5136" y="3529"/>
                    <a:pt x="5545" y="3057"/>
                    <a:pt x="5545" y="2490"/>
                  </a:cubicBezTo>
                  <a:lnTo>
                    <a:pt x="5545" y="1229"/>
                  </a:lnTo>
                  <a:lnTo>
                    <a:pt x="5671" y="1355"/>
                  </a:lnTo>
                  <a:cubicBezTo>
                    <a:pt x="5734" y="1418"/>
                    <a:pt x="5821" y="1450"/>
                    <a:pt x="5908" y="1450"/>
                  </a:cubicBezTo>
                  <a:cubicBezTo>
                    <a:pt x="5994" y="1450"/>
                    <a:pt x="6081" y="1418"/>
                    <a:pt x="6144" y="1355"/>
                  </a:cubicBezTo>
                  <a:cubicBezTo>
                    <a:pt x="6270" y="1229"/>
                    <a:pt x="6270" y="1009"/>
                    <a:pt x="6144" y="883"/>
                  </a:cubicBezTo>
                  <a:lnTo>
                    <a:pt x="5545" y="127"/>
                  </a:lnTo>
                  <a:cubicBezTo>
                    <a:pt x="5482" y="64"/>
                    <a:pt x="5388" y="1"/>
                    <a:pt x="5325"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43" name="Google Shape;9226;p73">
              <a:extLst>
                <a:ext uri="{FF2B5EF4-FFF2-40B4-BE49-F238E27FC236}">
                  <a16:creationId xmlns:a16="http://schemas.microsoft.com/office/drawing/2014/main" id="{9FF2E7CA-CCBD-5E0B-0AE7-DDE397DD1DA4}"/>
                </a:ext>
              </a:extLst>
            </p:cNvPr>
            <p:cNvSpPr/>
            <p:nvPr/>
          </p:nvSpPr>
          <p:spPr>
            <a:xfrm>
              <a:off x="6412300" y="2742900"/>
              <a:ext cx="52800" cy="208725"/>
            </a:xfrm>
            <a:custGeom>
              <a:avLst/>
              <a:gdLst/>
              <a:ahLst/>
              <a:cxnLst/>
              <a:rect l="l" t="t" r="r" b="b"/>
              <a:pathLst>
                <a:path w="2112" h="8349" extrusionOk="0">
                  <a:moveTo>
                    <a:pt x="1009" y="662"/>
                  </a:moveTo>
                  <a:cubicBezTo>
                    <a:pt x="1229" y="662"/>
                    <a:pt x="1387" y="819"/>
                    <a:pt x="1387" y="1040"/>
                  </a:cubicBezTo>
                  <a:lnTo>
                    <a:pt x="1387" y="1386"/>
                  </a:lnTo>
                  <a:lnTo>
                    <a:pt x="662" y="1386"/>
                  </a:lnTo>
                  <a:lnTo>
                    <a:pt x="662" y="1040"/>
                  </a:lnTo>
                  <a:cubicBezTo>
                    <a:pt x="662" y="819"/>
                    <a:pt x="820" y="662"/>
                    <a:pt x="1009" y="662"/>
                  </a:cubicBezTo>
                  <a:close/>
                  <a:moveTo>
                    <a:pt x="1387" y="2048"/>
                  </a:moveTo>
                  <a:lnTo>
                    <a:pt x="1387" y="6017"/>
                  </a:lnTo>
                  <a:cubicBezTo>
                    <a:pt x="1261" y="5986"/>
                    <a:pt x="1142" y="5970"/>
                    <a:pt x="1024" y="5970"/>
                  </a:cubicBezTo>
                  <a:cubicBezTo>
                    <a:pt x="906" y="5970"/>
                    <a:pt x="788" y="5986"/>
                    <a:pt x="662" y="6017"/>
                  </a:cubicBezTo>
                  <a:lnTo>
                    <a:pt x="662" y="2048"/>
                  </a:lnTo>
                  <a:close/>
                  <a:moveTo>
                    <a:pt x="1009" y="6711"/>
                  </a:moveTo>
                  <a:cubicBezTo>
                    <a:pt x="1103" y="6711"/>
                    <a:pt x="1166" y="6711"/>
                    <a:pt x="1261" y="6742"/>
                  </a:cubicBezTo>
                  <a:lnTo>
                    <a:pt x="1009" y="7246"/>
                  </a:lnTo>
                  <a:lnTo>
                    <a:pt x="788" y="6742"/>
                  </a:lnTo>
                  <a:cubicBezTo>
                    <a:pt x="851" y="6711"/>
                    <a:pt x="946" y="6711"/>
                    <a:pt x="1009" y="6711"/>
                  </a:cubicBezTo>
                  <a:close/>
                  <a:moveTo>
                    <a:pt x="1009" y="0"/>
                  </a:moveTo>
                  <a:cubicBezTo>
                    <a:pt x="441" y="0"/>
                    <a:pt x="0" y="473"/>
                    <a:pt x="0" y="1040"/>
                  </a:cubicBezTo>
                  <a:lnTo>
                    <a:pt x="0" y="6616"/>
                  </a:lnTo>
                  <a:cubicBezTo>
                    <a:pt x="0" y="6648"/>
                    <a:pt x="0" y="6742"/>
                    <a:pt x="32" y="6774"/>
                  </a:cubicBezTo>
                  <a:lnTo>
                    <a:pt x="757" y="8160"/>
                  </a:lnTo>
                  <a:cubicBezTo>
                    <a:pt x="788" y="8286"/>
                    <a:pt x="946" y="8349"/>
                    <a:pt x="1040" y="8349"/>
                  </a:cubicBezTo>
                  <a:cubicBezTo>
                    <a:pt x="1166" y="8349"/>
                    <a:pt x="1292" y="8286"/>
                    <a:pt x="1355" y="8160"/>
                  </a:cubicBezTo>
                  <a:lnTo>
                    <a:pt x="2080" y="6774"/>
                  </a:lnTo>
                  <a:cubicBezTo>
                    <a:pt x="2111" y="6742"/>
                    <a:pt x="2111" y="6648"/>
                    <a:pt x="2111" y="6616"/>
                  </a:cubicBezTo>
                  <a:lnTo>
                    <a:pt x="2111" y="1040"/>
                  </a:lnTo>
                  <a:cubicBezTo>
                    <a:pt x="2048" y="473"/>
                    <a:pt x="1576" y="0"/>
                    <a:pt x="1009"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grpSp>
      <p:sp>
        <p:nvSpPr>
          <p:cNvPr id="44" name="Textfeld 43">
            <a:extLst>
              <a:ext uri="{FF2B5EF4-FFF2-40B4-BE49-F238E27FC236}">
                <a16:creationId xmlns:a16="http://schemas.microsoft.com/office/drawing/2014/main" id="{121AFC89-4964-5452-7C1A-40F0342E133A}"/>
              </a:ext>
            </a:extLst>
          </p:cNvPr>
          <p:cNvSpPr txBox="1"/>
          <p:nvPr/>
        </p:nvSpPr>
        <p:spPr>
          <a:xfrm>
            <a:off x="-14286" y="3222253"/>
            <a:ext cx="2732356" cy="984885"/>
          </a:xfrm>
          <a:prstGeom prst="rect">
            <a:avLst/>
          </a:prstGeom>
          <a:noFill/>
        </p:spPr>
        <p:txBody>
          <a:bodyPr wrap="square">
            <a:spAutoFit/>
          </a:bodyPr>
          <a:lstStyle/>
          <a:p>
            <a:pPr algn="ctr"/>
            <a:r>
              <a:rPr lang="de-DE" sz="4000" b="1" dirty="0">
                <a:solidFill>
                  <a:srgbClr val="FEA121"/>
                </a:solidFill>
                <a:latin typeface="Hind" panose="02000000000000000000" pitchFamily="2" charset="77"/>
                <a:cs typeface="Hind" panose="02000000000000000000" pitchFamily="2" charset="77"/>
              </a:rPr>
              <a:t>Agenda</a:t>
            </a:r>
            <a:endParaRPr lang="en-GB" sz="4000" b="1" dirty="0">
              <a:solidFill>
                <a:srgbClr val="FEA121"/>
              </a:solidFill>
              <a:latin typeface="Hind" panose="02000000000000000000" pitchFamily="2" charset="77"/>
              <a:cs typeface="Hind" panose="02000000000000000000" pitchFamily="2" charset="77"/>
            </a:endParaRPr>
          </a:p>
          <a:p>
            <a:pPr algn="ctr"/>
            <a:endParaRPr lang="en-GB" b="1" dirty="0">
              <a:solidFill>
                <a:schemeClr val="bg1"/>
              </a:solidFill>
              <a:latin typeface="Raleway Medium" pitchFamily="2" charset="0"/>
            </a:endParaRPr>
          </a:p>
        </p:txBody>
      </p:sp>
      <p:sp>
        <p:nvSpPr>
          <p:cNvPr id="45" name="Textfeld 44">
            <a:extLst>
              <a:ext uri="{FF2B5EF4-FFF2-40B4-BE49-F238E27FC236}">
                <a16:creationId xmlns:a16="http://schemas.microsoft.com/office/drawing/2014/main" id="{08439E5A-F207-9F8E-4C96-F29EB7C364B8}"/>
              </a:ext>
            </a:extLst>
          </p:cNvPr>
          <p:cNvSpPr txBox="1"/>
          <p:nvPr/>
        </p:nvSpPr>
        <p:spPr>
          <a:xfrm>
            <a:off x="3413943" y="5608023"/>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6</a:t>
            </a:r>
            <a:endParaRPr lang="en-GB" sz="3500" b="1" dirty="0">
              <a:solidFill>
                <a:schemeClr val="bg1"/>
              </a:solidFill>
              <a:latin typeface="Hind" panose="02000000000000000000" pitchFamily="2" charset="77"/>
              <a:cs typeface="Hind" panose="02000000000000000000" pitchFamily="2" charset="77"/>
            </a:endParaRPr>
          </a:p>
        </p:txBody>
      </p:sp>
      <p:sp>
        <p:nvSpPr>
          <p:cNvPr id="47" name="Textfeld 46">
            <a:extLst>
              <a:ext uri="{FF2B5EF4-FFF2-40B4-BE49-F238E27FC236}">
                <a16:creationId xmlns:a16="http://schemas.microsoft.com/office/drawing/2014/main" id="{8B32BE8D-5D45-2953-C4E9-F7C81FA3141D}"/>
              </a:ext>
            </a:extLst>
          </p:cNvPr>
          <p:cNvSpPr txBox="1"/>
          <p:nvPr/>
        </p:nvSpPr>
        <p:spPr>
          <a:xfrm>
            <a:off x="3433943" y="4674567"/>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5</a:t>
            </a:r>
            <a:endParaRPr lang="en-GB" sz="3500" b="1" dirty="0">
              <a:solidFill>
                <a:schemeClr val="bg1"/>
              </a:solidFill>
              <a:latin typeface="Hind" panose="02000000000000000000" pitchFamily="2" charset="77"/>
              <a:cs typeface="Hind" panose="02000000000000000000" pitchFamily="2" charset="77"/>
            </a:endParaRPr>
          </a:p>
        </p:txBody>
      </p:sp>
      <p:sp>
        <p:nvSpPr>
          <p:cNvPr id="48" name="Textfeld 47">
            <a:extLst>
              <a:ext uri="{FF2B5EF4-FFF2-40B4-BE49-F238E27FC236}">
                <a16:creationId xmlns:a16="http://schemas.microsoft.com/office/drawing/2014/main" id="{89CA8FFC-F5CD-3AF5-5787-C5CA96472854}"/>
              </a:ext>
            </a:extLst>
          </p:cNvPr>
          <p:cNvSpPr txBox="1"/>
          <p:nvPr/>
        </p:nvSpPr>
        <p:spPr>
          <a:xfrm>
            <a:off x="3405578" y="3694645"/>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4</a:t>
            </a:r>
            <a:endParaRPr lang="en-GB" sz="3500" b="1" dirty="0">
              <a:solidFill>
                <a:schemeClr val="bg1"/>
              </a:solidFill>
              <a:latin typeface="Hind" panose="02000000000000000000" pitchFamily="2" charset="77"/>
              <a:cs typeface="Hind" panose="02000000000000000000" pitchFamily="2" charset="77"/>
            </a:endParaRPr>
          </a:p>
        </p:txBody>
      </p:sp>
      <p:sp>
        <p:nvSpPr>
          <p:cNvPr id="49" name="Textfeld 48">
            <a:extLst>
              <a:ext uri="{FF2B5EF4-FFF2-40B4-BE49-F238E27FC236}">
                <a16:creationId xmlns:a16="http://schemas.microsoft.com/office/drawing/2014/main" id="{9C5D8B7B-D315-4581-506F-A4C46A4A0170}"/>
              </a:ext>
            </a:extLst>
          </p:cNvPr>
          <p:cNvSpPr txBox="1"/>
          <p:nvPr/>
        </p:nvSpPr>
        <p:spPr>
          <a:xfrm>
            <a:off x="3405578" y="2756796"/>
            <a:ext cx="311255" cy="630942"/>
          </a:xfrm>
          <a:prstGeom prst="rect">
            <a:avLst/>
          </a:prstGeom>
          <a:noFill/>
        </p:spPr>
        <p:txBody>
          <a:bodyPr wrap="square">
            <a:spAutoFit/>
          </a:bodyPr>
          <a:lstStyle/>
          <a:p>
            <a:pPr algn="ctr"/>
            <a:r>
              <a:rPr lang="de-DE" sz="3500" b="1" dirty="0">
                <a:solidFill>
                  <a:srgbClr val="FEA121"/>
                </a:solidFill>
                <a:latin typeface="Hind" panose="02000000000000000000" pitchFamily="2" charset="77"/>
                <a:cs typeface="Hind" panose="02000000000000000000" pitchFamily="2" charset="77"/>
              </a:rPr>
              <a:t>3</a:t>
            </a:r>
            <a:endParaRPr lang="en-GB" sz="3500" b="1" dirty="0">
              <a:solidFill>
                <a:srgbClr val="FEA121"/>
              </a:solidFill>
              <a:latin typeface="Hind" panose="02000000000000000000" pitchFamily="2" charset="77"/>
              <a:cs typeface="Hind" panose="02000000000000000000" pitchFamily="2" charset="77"/>
            </a:endParaRPr>
          </a:p>
        </p:txBody>
      </p:sp>
      <p:sp>
        <p:nvSpPr>
          <p:cNvPr id="52" name="Textfeld 51">
            <a:extLst>
              <a:ext uri="{FF2B5EF4-FFF2-40B4-BE49-F238E27FC236}">
                <a16:creationId xmlns:a16="http://schemas.microsoft.com/office/drawing/2014/main" id="{B2DE2D35-2CCE-803E-95E5-AF46B4990427}"/>
              </a:ext>
            </a:extLst>
          </p:cNvPr>
          <p:cNvSpPr txBox="1"/>
          <p:nvPr/>
        </p:nvSpPr>
        <p:spPr>
          <a:xfrm>
            <a:off x="3405578" y="1754928"/>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2</a:t>
            </a:r>
            <a:endParaRPr lang="en-GB" sz="3500" b="1" dirty="0">
              <a:solidFill>
                <a:schemeClr val="bg1"/>
              </a:solidFill>
              <a:latin typeface="Hind" panose="02000000000000000000" pitchFamily="2" charset="77"/>
              <a:cs typeface="Hind" panose="02000000000000000000" pitchFamily="2" charset="77"/>
            </a:endParaRPr>
          </a:p>
        </p:txBody>
      </p:sp>
      <p:sp>
        <p:nvSpPr>
          <p:cNvPr id="55" name="Textfeld 54">
            <a:extLst>
              <a:ext uri="{FF2B5EF4-FFF2-40B4-BE49-F238E27FC236}">
                <a16:creationId xmlns:a16="http://schemas.microsoft.com/office/drawing/2014/main" id="{FFFAF662-A2A7-FFE3-C171-DFD4E56E8624}"/>
              </a:ext>
            </a:extLst>
          </p:cNvPr>
          <p:cNvSpPr txBox="1"/>
          <p:nvPr/>
        </p:nvSpPr>
        <p:spPr>
          <a:xfrm>
            <a:off x="3393108" y="696664"/>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1</a:t>
            </a:r>
            <a:endParaRPr lang="en-GB" sz="3500" b="1" dirty="0">
              <a:solidFill>
                <a:schemeClr val="bg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835769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653737E-0B18-4378-5F9E-6F32CE346AE3}"/>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fik 24">
            <a:extLst>
              <a:ext uri="{FF2B5EF4-FFF2-40B4-BE49-F238E27FC236}">
                <a16:creationId xmlns:a16="http://schemas.microsoft.com/office/drawing/2014/main" id="{488281E6-281A-4317-8879-26757D6D933F}"/>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a:xfrm>
            <a:off x="-37487" y="0"/>
            <a:ext cx="4015226" cy="6858000"/>
          </a:xfrm>
          <a:prstGeom prst="rect">
            <a:avLst/>
          </a:prstGeom>
        </p:spPr>
      </p:pic>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cxnSp>
        <p:nvCxnSpPr>
          <p:cNvPr id="38" name="Straight Connector 79">
            <a:extLst>
              <a:ext uri="{FF2B5EF4-FFF2-40B4-BE49-F238E27FC236}">
                <a16:creationId xmlns:a16="http://schemas.microsoft.com/office/drawing/2014/main" id="{FFABA44B-EC03-463B-B8BD-953A9EC914A4}"/>
              </a:ext>
            </a:extLst>
          </p:cNvPr>
          <p:cNvCxnSpPr>
            <a:stCxn id="46" idx="1"/>
            <a:endCxn id="56" idx="2"/>
          </p:cNvCxnSpPr>
          <p:nvPr/>
        </p:nvCxnSpPr>
        <p:spPr>
          <a:xfrm flipH="1" flipV="1">
            <a:off x="5834848" y="2086655"/>
            <a:ext cx="838826" cy="9278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81">
            <a:extLst>
              <a:ext uri="{FF2B5EF4-FFF2-40B4-BE49-F238E27FC236}">
                <a16:creationId xmlns:a16="http://schemas.microsoft.com/office/drawing/2014/main" id="{D560E6A5-F851-44FD-921F-E0A52EADD8E5}"/>
              </a:ext>
            </a:extLst>
          </p:cNvPr>
          <p:cNvCxnSpPr>
            <a:stCxn id="46" idx="2"/>
            <a:endCxn id="60" idx="2"/>
          </p:cNvCxnSpPr>
          <p:nvPr/>
        </p:nvCxnSpPr>
        <p:spPr>
          <a:xfrm flipH="1">
            <a:off x="4746183" y="3813555"/>
            <a:ext cx="160529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83">
            <a:extLst>
              <a:ext uri="{FF2B5EF4-FFF2-40B4-BE49-F238E27FC236}">
                <a16:creationId xmlns:a16="http://schemas.microsoft.com/office/drawing/2014/main" id="{4752158D-18C6-41AF-8024-44CC585EAF41}"/>
              </a:ext>
            </a:extLst>
          </p:cNvPr>
          <p:cNvCxnSpPr>
            <a:stCxn id="46" idx="3"/>
            <a:endCxn id="63" idx="2"/>
          </p:cNvCxnSpPr>
          <p:nvPr/>
        </p:nvCxnSpPr>
        <p:spPr>
          <a:xfrm flipH="1">
            <a:off x="5834847" y="4612606"/>
            <a:ext cx="838827" cy="9278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85">
            <a:extLst>
              <a:ext uri="{FF2B5EF4-FFF2-40B4-BE49-F238E27FC236}">
                <a16:creationId xmlns:a16="http://schemas.microsoft.com/office/drawing/2014/main" id="{9090B4F6-050F-4D51-A6DF-B2C363361F10}"/>
              </a:ext>
            </a:extLst>
          </p:cNvPr>
          <p:cNvCxnSpPr>
            <a:stCxn id="46" idx="7"/>
            <a:endCxn id="47" idx="2"/>
          </p:cNvCxnSpPr>
          <p:nvPr/>
        </p:nvCxnSpPr>
        <p:spPr>
          <a:xfrm flipV="1">
            <a:off x="8229390" y="2086655"/>
            <a:ext cx="838825" cy="9278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87">
            <a:extLst>
              <a:ext uri="{FF2B5EF4-FFF2-40B4-BE49-F238E27FC236}">
                <a16:creationId xmlns:a16="http://schemas.microsoft.com/office/drawing/2014/main" id="{962A9C42-9314-4759-ADE8-97AF215EC8CF}"/>
              </a:ext>
            </a:extLst>
          </p:cNvPr>
          <p:cNvCxnSpPr>
            <a:stCxn id="46" idx="6"/>
            <a:endCxn id="50" idx="2"/>
          </p:cNvCxnSpPr>
          <p:nvPr/>
        </p:nvCxnSpPr>
        <p:spPr>
          <a:xfrm>
            <a:off x="8551590" y="3813555"/>
            <a:ext cx="160529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89">
            <a:extLst>
              <a:ext uri="{FF2B5EF4-FFF2-40B4-BE49-F238E27FC236}">
                <a16:creationId xmlns:a16="http://schemas.microsoft.com/office/drawing/2014/main" id="{88F7655A-21BB-4AB4-8EA6-969EA843F455}"/>
              </a:ext>
            </a:extLst>
          </p:cNvPr>
          <p:cNvCxnSpPr>
            <a:stCxn id="46" idx="5"/>
            <a:endCxn id="84" idx="2"/>
          </p:cNvCxnSpPr>
          <p:nvPr/>
        </p:nvCxnSpPr>
        <p:spPr>
          <a:xfrm>
            <a:off x="8229390" y="4612606"/>
            <a:ext cx="838825" cy="9278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5" name="Oval 10">
            <a:extLst>
              <a:ext uri="{FF2B5EF4-FFF2-40B4-BE49-F238E27FC236}">
                <a16:creationId xmlns:a16="http://schemas.microsoft.com/office/drawing/2014/main" id="{BF244174-3936-4021-8653-21E282F67821}"/>
              </a:ext>
            </a:extLst>
          </p:cNvPr>
          <p:cNvSpPr/>
          <p:nvPr/>
        </p:nvSpPr>
        <p:spPr>
          <a:xfrm>
            <a:off x="6571740" y="2909794"/>
            <a:ext cx="1759586" cy="180752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aleway Medium" pitchFamily="2" charset="0"/>
            </a:endParaRPr>
          </a:p>
        </p:txBody>
      </p:sp>
      <p:sp>
        <p:nvSpPr>
          <p:cNvPr id="46" name="Oval 11">
            <a:extLst>
              <a:ext uri="{FF2B5EF4-FFF2-40B4-BE49-F238E27FC236}">
                <a16:creationId xmlns:a16="http://schemas.microsoft.com/office/drawing/2014/main" id="{75830D24-632F-4507-BF30-C43B670B23D5}"/>
              </a:ext>
            </a:extLst>
          </p:cNvPr>
          <p:cNvSpPr/>
          <p:nvPr/>
        </p:nvSpPr>
        <p:spPr>
          <a:xfrm>
            <a:off x="6351474" y="2683527"/>
            <a:ext cx="2200117" cy="2260057"/>
          </a:xfrm>
          <a:prstGeom prst="ellipse">
            <a:avLst/>
          </a:prstGeom>
          <a:noFill/>
          <a:ln w="1587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aleway Medium" pitchFamily="2" charset="0"/>
            </a:endParaRPr>
          </a:p>
        </p:txBody>
      </p:sp>
      <p:sp>
        <p:nvSpPr>
          <p:cNvPr id="47" name="Oval 13">
            <a:extLst>
              <a:ext uri="{FF2B5EF4-FFF2-40B4-BE49-F238E27FC236}">
                <a16:creationId xmlns:a16="http://schemas.microsoft.com/office/drawing/2014/main" id="{41C28FD6-607C-4E00-8033-C4DA2692E0DC}"/>
              </a:ext>
            </a:extLst>
          </p:cNvPr>
          <p:cNvSpPr/>
          <p:nvPr/>
        </p:nvSpPr>
        <p:spPr>
          <a:xfrm>
            <a:off x="9068215" y="1265053"/>
            <a:ext cx="1599623" cy="1643203"/>
          </a:xfrm>
          <a:prstGeom prst="ellipse">
            <a:avLst/>
          </a:prstGeom>
          <a:gradFill>
            <a:gsLst>
              <a:gs pos="0">
                <a:schemeClr val="bg1"/>
              </a:gs>
              <a:gs pos="100000">
                <a:schemeClr val="bg1">
                  <a:lumMod val="95000"/>
                </a:schemeClr>
              </a:gs>
            </a:gsLst>
            <a:lin ang="54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aleway Medium" pitchFamily="2" charset="0"/>
            </a:endParaRPr>
          </a:p>
        </p:txBody>
      </p:sp>
      <p:sp>
        <p:nvSpPr>
          <p:cNvPr id="48" name="Arc 14">
            <a:extLst>
              <a:ext uri="{FF2B5EF4-FFF2-40B4-BE49-F238E27FC236}">
                <a16:creationId xmlns:a16="http://schemas.microsoft.com/office/drawing/2014/main" id="{1769F61B-0C8D-4ADF-87B7-8981EE574BA5}"/>
              </a:ext>
            </a:extLst>
          </p:cNvPr>
          <p:cNvSpPr/>
          <p:nvPr/>
        </p:nvSpPr>
        <p:spPr>
          <a:xfrm>
            <a:off x="9066720" y="1263517"/>
            <a:ext cx="1602615" cy="1646277"/>
          </a:xfrm>
          <a:prstGeom prst="arc">
            <a:avLst>
              <a:gd name="adj1" fmla="val 16200000"/>
              <a:gd name="adj2" fmla="val 5428179"/>
            </a:avLst>
          </a:prstGeom>
          <a:ln w="101600" cap="rnd">
            <a:solidFill>
              <a:srgbClr val="BDCEE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Raleway Medium" pitchFamily="2" charset="0"/>
            </a:endParaRPr>
          </a:p>
        </p:txBody>
      </p:sp>
      <p:grpSp>
        <p:nvGrpSpPr>
          <p:cNvPr id="49" name="Group 17">
            <a:extLst>
              <a:ext uri="{FF2B5EF4-FFF2-40B4-BE49-F238E27FC236}">
                <a16:creationId xmlns:a16="http://schemas.microsoft.com/office/drawing/2014/main" id="{B14CC9AA-0C4D-417B-ADEB-877C70558BD5}"/>
              </a:ext>
            </a:extLst>
          </p:cNvPr>
          <p:cNvGrpSpPr/>
          <p:nvPr/>
        </p:nvGrpSpPr>
        <p:grpSpPr>
          <a:xfrm>
            <a:off x="10323345" y="1774801"/>
            <a:ext cx="690485" cy="709296"/>
            <a:chOff x="9227127" y="4100945"/>
            <a:chExt cx="914400" cy="914400"/>
          </a:xfrm>
        </p:grpSpPr>
        <p:sp>
          <p:nvSpPr>
            <p:cNvPr id="86" name="Oval 15">
              <a:extLst>
                <a:ext uri="{FF2B5EF4-FFF2-40B4-BE49-F238E27FC236}">
                  <a16:creationId xmlns:a16="http://schemas.microsoft.com/office/drawing/2014/main" id="{8FE7B37A-96EE-4CBD-A77B-1A287B258FA1}"/>
                </a:ext>
              </a:extLst>
            </p:cNvPr>
            <p:cNvSpPr/>
            <p:nvPr/>
          </p:nvSpPr>
          <p:spPr>
            <a:xfrm>
              <a:off x="9227127" y="4100945"/>
              <a:ext cx="914400" cy="914400"/>
            </a:xfrm>
            <a:prstGeom prst="ellipse">
              <a:avLst/>
            </a:prstGeom>
            <a:solidFill>
              <a:srgbClr val="FEA121"/>
            </a:solidFill>
            <a:ln>
              <a:solidFill>
                <a:srgbClr val="FEA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aleway Medium" pitchFamily="2" charset="0"/>
              </a:endParaRPr>
            </a:p>
          </p:txBody>
        </p:sp>
        <p:sp>
          <p:nvSpPr>
            <p:cNvPr id="87" name="Oval 16">
              <a:extLst>
                <a:ext uri="{FF2B5EF4-FFF2-40B4-BE49-F238E27FC236}">
                  <a16:creationId xmlns:a16="http://schemas.microsoft.com/office/drawing/2014/main" id="{B0E91845-AC15-4AB3-BD8B-33A96E2E39F2}"/>
                </a:ext>
              </a:extLst>
            </p:cNvPr>
            <p:cNvSpPr/>
            <p:nvPr/>
          </p:nvSpPr>
          <p:spPr>
            <a:xfrm>
              <a:off x="9298755" y="4172573"/>
              <a:ext cx="771144" cy="771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aleway Medium" pitchFamily="2" charset="0"/>
              </a:endParaRPr>
            </a:p>
          </p:txBody>
        </p:sp>
      </p:grpSp>
      <p:sp>
        <p:nvSpPr>
          <p:cNvPr id="50" name="Oval 32">
            <a:extLst>
              <a:ext uri="{FF2B5EF4-FFF2-40B4-BE49-F238E27FC236}">
                <a16:creationId xmlns:a16="http://schemas.microsoft.com/office/drawing/2014/main" id="{2E32ED75-D587-4D54-A943-29D7B2ED2465}"/>
              </a:ext>
            </a:extLst>
          </p:cNvPr>
          <p:cNvSpPr/>
          <p:nvPr/>
        </p:nvSpPr>
        <p:spPr>
          <a:xfrm>
            <a:off x="10156880" y="2991953"/>
            <a:ext cx="1599623" cy="1643203"/>
          </a:xfrm>
          <a:prstGeom prst="ellipse">
            <a:avLst/>
          </a:prstGeom>
          <a:gradFill>
            <a:gsLst>
              <a:gs pos="0">
                <a:schemeClr val="bg1"/>
              </a:gs>
              <a:gs pos="100000">
                <a:schemeClr val="bg1">
                  <a:lumMod val="95000"/>
                </a:schemeClr>
              </a:gs>
            </a:gsLst>
            <a:lin ang="54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aleway Medium" pitchFamily="2" charset="0"/>
            </a:endParaRPr>
          </a:p>
        </p:txBody>
      </p:sp>
      <p:sp>
        <p:nvSpPr>
          <p:cNvPr id="51" name="Arc 33">
            <a:extLst>
              <a:ext uri="{FF2B5EF4-FFF2-40B4-BE49-F238E27FC236}">
                <a16:creationId xmlns:a16="http://schemas.microsoft.com/office/drawing/2014/main" id="{6F060212-01BA-4FE3-A587-C738695944D0}"/>
              </a:ext>
            </a:extLst>
          </p:cNvPr>
          <p:cNvSpPr/>
          <p:nvPr/>
        </p:nvSpPr>
        <p:spPr>
          <a:xfrm>
            <a:off x="10155384" y="2990417"/>
            <a:ext cx="1602615" cy="1646277"/>
          </a:xfrm>
          <a:prstGeom prst="arc">
            <a:avLst>
              <a:gd name="adj1" fmla="val 16200000"/>
              <a:gd name="adj2" fmla="val 5428179"/>
            </a:avLst>
          </a:prstGeom>
          <a:ln w="101600" cap="rnd">
            <a:solidFill>
              <a:srgbClr val="BDCEE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Raleway Medium" pitchFamily="2" charset="0"/>
            </a:endParaRPr>
          </a:p>
        </p:txBody>
      </p:sp>
      <p:sp>
        <p:nvSpPr>
          <p:cNvPr id="52" name="Oval 30">
            <a:extLst>
              <a:ext uri="{FF2B5EF4-FFF2-40B4-BE49-F238E27FC236}">
                <a16:creationId xmlns:a16="http://schemas.microsoft.com/office/drawing/2014/main" id="{CDCD13CF-E9D6-4DF9-8198-0E6E00C6ACA4}"/>
              </a:ext>
            </a:extLst>
          </p:cNvPr>
          <p:cNvSpPr/>
          <p:nvPr/>
        </p:nvSpPr>
        <p:spPr>
          <a:xfrm>
            <a:off x="11412009" y="3501701"/>
            <a:ext cx="690485" cy="709296"/>
          </a:xfrm>
          <a:prstGeom prst="ellipse">
            <a:avLst/>
          </a:prstGeom>
          <a:solidFill>
            <a:srgbClr val="FEA121"/>
          </a:solidFill>
          <a:ln>
            <a:solidFill>
              <a:srgbClr val="FEA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aleway Medium" pitchFamily="2" charset="0"/>
            </a:endParaRPr>
          </a:p>
        </p:txBody>
      </p:sp>
      <p:sp>
        <p:nvSpPr>
          <p:cNvPr id="53" name="Oval 31">
            <a:extLst>
              <a:ext uri="{FF2B5EF4-FFF2-40B4-BE49-F238E27FC236}">
                <a16:creationId xmlns:a16="http://schemas.microsoft.com/office/drawing/2014/main" id="{3AF78657-076F-4835-9F70-4AE038086499}"/>
              </a:ext>
            </a:extLst>
          </p:cNvPr>
          <p:cNvSpPr/>
          <p:nvPr/>
        </p:nvSpPr>
        <p:spPr>
          <a:xfrm>
            <a:off x="11466097" y="3557263"/>
            <a:ext cx="582309" cy="5981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aleway Medium" pitchFamily="2" charset="0"/>
            </a:endParaRPr>
          </a:p>
        </p:txBody>
      </p:sp>
      <p:grpSp>
        <p:nvGrpSpPr>
          <p:cNvPr id="54" name="Group 35">
            <a:extLst>
              <a:ext uri="{FF2B5EF4-FFF2-40B4-BE49-F238E27FC236}">
                <a16:creationId xmlns:a16="http://schemas.microsoft.com/office/drawing/2014/main" id="{24B06425-4063-48E0-8F46-C1CC320FE30C}"/>
              </a:ext>
            </a:extLst>
          </p:cNvPr>
          <p:cNvGrpSpPr/>
          <p:nvPr/>
        </p:nvGrpSpPr>
        <p:grpSpPr>
          <a:xfrm>
            <a:off x="9066720" y="4717318"/>
            <a:ext cx="1602615" cy="1646277"/>
            <a:chOff x="8378535" y="1451263"/>
            <a:chExt cx="1929384" cy="1929384"/>
          </a:xfrm>
        </p:grpSpPr>
        <p:sp>
          <p:nvSpPr>
            <p:cNvPr id="84" name="Oval 39">
              <a:extLst>
                <a:ext uri="{FF2B5EF4-FFF2-40B4-BE49-F238E27FC236}">
                  <a16:creationId xmlns:a16="http://schemas.microsoft.com/office/drawing/2014/main" id="{5B672279-6381-4251-A0D7-89EAA504B11E}"/>
                </a:ext>
              </a:extLst>
            </p:cNvPr>
            <p:cNvSpPr/>
            <p:nvPr/>
          </p:nvSpPr>
          <p:spPr>
            <a:xfrm>
              <a:off x="8380336" y="1453064"/>
              <a:ext cx="1925782" cy="1925782"/>
            </a:xfrm>
            <a:prstGeom prst="ellipse">
              <a:avLst/>
            </a:prstGeom>
            <a:gradFill>
              <a:gsLst>
                <a:gs pos="0">
                  <a:schemeClr val="bg1"/>
                </a:gs>
                <a:gs pos="100000">
                  <a:schemeClr val="bg1">
                    <a:lumMod val="95000"/>
                  </a:schemeClr>
                </a:gs>
              </a:gsLst>
              <a:lin ang="54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aleway Medium" pitchFamily="2" charset="0"/>
              </a:endParaRPr>
            </a:p>
          </p:txBody>
        </p:sp>
        <p:sp>
          <p:nvSpPr>
            <p:cNvPr id="85" name="Arc 40">
              <a:extLst>
                <a:ext uri="{FF2B5EF4-FFF2-40B4-BE49-F238E27FC236}">
                  <a16:creationId xmlns:a16="http://schemas.microsoft.com/office/drawing/2014/main" id="{5A68E107-F663-438D-A1D3-B4A922700D72}"/>
                </a:ext>
              </a:extLst>
            </p:cNvPr>
            <p:cNvSpPr/>
            <p:nvPr/>
          </p:nvSpPr>
          <p:spPr>
            <a:xfrm>
              <a:off x="8378535" y="1451263"/>
              <a:ext cx="1929384" cy="1929384"/>
            </a:xfrm>
            <a:prstGeom prst="arc">
              <a:avLst>
                <a:gd name="adj1" fmla="val 16200000"/>
                <a:gd name="adj2" fmla="val 5428179"/>
              </a:avLst>
            </a:prstGeom>
            <a:ln w="101600" cap="rnd">
              <a:solidFill>
                <a:srgbClr val="BDCEE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Raleway Medium" pitchFamily="2" charset="0"/>
              </a:endParaRPr>
            </a:p>
          </p:txBody>
        </p:sp>
      </p:grpSp>
      <p:grpSp>
        <p:nvGrpSpPr>
          <p:cNvPr id="55" name="Group 36">
            <a:extLst>
              <a:ext uri="{FF2B5EF4-FFF2-40B4-BE49-F238E27FC236}">
                <a16:creationId xmlns:a16="http://schemas.microsoft.com/office/drawing/2014/main" id="{6DCA790D-4EF5-47BD-A0E4-6E0A58F9A9CE}"/>
              </a:ext>
            </a:extLst>
          </p:cNvPr>
          <p:cNvGrpSpPr/>
          <p:nvPr/>
        </p:nvGrpSpPr>
        <p:grpSpPr>
          <a:xfrm>
            <a:off x="10323345" y="5228603"/>
            <a:ext cx="690485" cy="709296"/>
            <a:chOff x="9227127" y="4100945"/>
            <a:chExt cx="914400" cy="914400"/>
          </a:xfrm>
        </p:grpSpPr>
        <p:sp>
          <p:nvSpPr>
            <p:cNvPr id="82" name="Oval 37">
              <a:extLst>
                <a:ext uri="{FF2B5EF4-FFF2-40B4-BE49-F238E27FC236}">
                  <a16:creationId xmlns:a16="http://schemas.microsoft.com/office/drawing/2014/main" id="{BC86A487-D4B6-4042-96DD-306A4A861D9B}"/>
                </a:ext>
              </a:extLst>
            </p:cNvPr>
            <p:cNvSpPr/>
            <p:nvPr/>
          </p:nvSpPr>
          <p:spPr>
            <a:xfrm>
              <a:off x="9227127" y="4100945"/>
              <a:ext cx="914400" cy="914400"/>
            </a:xfrm>
            <a:prstGeom prst="ellipse">
              <a:avLst/>
            </a:prstGeom>
            <a:solidFill>
              <a:srgbClr val="FEA121"/>
            </a:solidFill>
            <a:ln>
              <a:solidFill>
                <a:srgbClr val="FEA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aleway Medium" pitchFamily="2" charset="0"/>
              </a:endParaRPr>
            </a:p>
          </p:txBody>
        </p:sp>
        <p:sp>
          <p:nvSpPr>
            <p:cNvPr id="83" name="Oval 38">
              <a:extLst>
                <a:ext uri="{FF2B5EF4-FFF2-40B4-BE49-F238E27FC236}">
                  <a16:creationId xmlns:a16="http://schemas.microsoft.com/office/drawing/2014/main" id="{4BF03924-681C-45BD-A9C1-1E3E6AED5FCF}"/>
                </a:ext>
              </a:extLst>
            </p:cNvPr>
            <p:cNvSpPr/>
            <p:nvPr/>
          </p:nvSpPr>
          <p:spPr>
            <a:xfrm>
              <a:off x="9298755" y="4172573"/>
              <a:ext cx="771144" cy="771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aleway Medium" pitchFamily="2" charset="0"/>
              </a:endParaRPr>
            </a:p>
          </p:txBody>
        </p:sp>
      </p:grpSp>
      <p:sp>
        <p:nvSpPr>
          <p:cNvPr id="56" name="Oval 62">
            <a:extLst>
              <a:ext uri="{FF2B5EF4-FFF2-40B4-BE49-F238E27FC236}">
                <a16:creationId xmlns:a16="http://schemas.microsoft.com/office/drawing/2014/main" id="{3CFDEB90-B6AB-48A4-89D3-76D7CA139776}"/>
              </a:ext>
            </a:extLst>
          </p:cNvPr>
          <p:cNvSpPr/>
          <p:nvPr/>
        </p:nvSpPr>
        <p:spPr>
          <a:xfrm flipH="1">
            <a:off x="4235225" y="1265053"/>
            <a:ext cx="1599623" cy="1643203"/>
          </a:xfrm>
          <a:prstGeom prst="ellipse">
            <a:avLst/>
          </a:prstGeom>
          <a:gradFill>
            <a:gsLst>
              <a:gs pos="0">
                <a:schemeClr val="bg1"/>
              </a:gs>
              <a:gs pos="100000">
                <a:schemeClr val="bg1">
                  <a:lumMod val="95000"/>
                </a:schemeClr>
              </a:gs>
            </a:gsLst>
            <a:lin ang="54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aleway Medium" pitchFamily="2" charset="0"/>
            </a:endParaRPr>
          </a:p>
        </p:txBody>
      </p:sp>
      <p:sp>
        <p:nvSpPr>
          <p:cNvPr id="57" name="Arc 63">
            <a:extLst>
              <a:ext uri="{FF2B5EF4-FFF2-40B4-BE49-F238E27FC236}">
                <a16:creationId xmlns:a16="http://schemas.microsoft.com/office/drawing/2014/main" id="{8565202D-AEEB-452F-A395-7C26BECFE350}"/>
              </a:ext>
            </a:extLst>
          </p:cNvPr>
          <p:cNvSpPr/>
          <p:nvPr/>
        </p:nvSpPr>
        <p:spPr>
          <a:xfrm flipH="1">
            <a:off x="4233729" y="1263517"/>
            <a:ext cx="1602615" cy="1646277"/>
          </a:xfrm>
          <a:prstGeom prst="arc">
            <a:avLst>
              <a:gd name="adj1" fmla="val 16200000"/>
              <a:gd name="adj2" fmla="val 5428179"/>
            </a:avLst>
          </a:prstGeom>
          <a:ln w="101600" cap="rnd">
            <a:solidFill>
              <a:srgbClr val="BDCEE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Raleway Medium" pitchFamily="2" charset="0"/>
            </a:endParaRPr>
          </a:p>
        </p:txBody>
      </p:sp>
      <p:sp>
        <p:nvSpPr>
          <p:cNvPr id="58" name="Oval 60">
            <a:extLst>
              <a:ext uri="{FF2B5EF4-FFF2-40B4-BE49-F238E27FC236}">
                <a16:creationId xmlns:a16="http://schemas.microsoft.com/office/drawing/2014/main" id="{E235F8B6-4F83-4267-BF9D-DEC9353A5C7C}"/>
              </a:ext>
            </a:extLst>
          </p:cNvPr>
          <p:cNvSpPr/>
          <p:nvPr/>
        </p:nvSpPr>
        <p:spPr>
          <a:xfrm flipH="1">
            <a:off x="3889235" y="1774801"/>
            <a:ext cx="690486" cy="709297"/>
          </a:xfrm>
          <a:prstGeom prst="ellipse">
            <a:avLst/>
          </a:prstGeom>
          <a:solidFill>
            <a:srgbClr val="FEA121"/>
          </a:solidFill>
          <a:ln>
            <a:solidFill>
              <a:srgbClr val="FEA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aleway Medium" pitchFamily="2" charset="0"/>
            </a:endParaRPr>
          </a:p>
        </p:txBody>
      </p:sp>
      <p:sp>
        <p:nvSpPr>
          <p:cNvPr id="59" name="Oval 61">
            <a:extLst>
              <a:ext uri="{FF2B5EF4-FFF2-40B4-BE49-F238E27FC236}">
                <a16:creationId xmlns:a16="http://schemas.microsoft.com/office/drawing/2014/main" id="{D4EA646C-E459-4CC5-8623-7F98D1059557}"/>
              </a:ext>
            </a:extLst>
          </p:cNvPr>
          <p:cNvSpPr/>
          <p:nvPr/>
        </p:nvSpPr>
        <p:spPr>
          <a:xfrm flipH="1">
            <a:off x="3943323" y="1830363"/>
            <a:ext cx="582310" cy="598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aleway Medium" pitchFamily="2" charset="0"/>
            </a:endParaRPr>
          </a:p>
        </p:txBody>
      </p:sp>
      <p:sp>
        <p:nvSpPr>
          <p:cNvPr id="60" name="Oval 56">
            <a:extLst>
              <a:ext uri="{FF2B5EF4-FFF2-40B4-BE49-F238E27FC236}">
                <a16:creationId xmlns:a16="http://schemas.microsoft.com/office/drawing/2014/main" id="{DB7C9E1B-84E2-4969-A7DD-F2CB5770BAE1}"/>
              </a:ext>
            </a:extLst>
          </p:cNvPr>
          <p:cNvSpPr/>
          <p:nvPr/>
        </p:nvSpPr>
        <p:spPr>
          <a:xfrm flipH="1">
            <a:off x="3146560" y="2991953"/>
            <a:ext cx="1599623" cy="1643203"/>
          </a:xfrm>
          <a:prstGeom prst="ellipse">
            <a:avLst/>
          </a:prstGeom>
          <a:gradFill>
            <a:gsLst>
              <a:gs pos="0">
                <a:schemeClr val="bg1"/>
              </a:gs>
              <a:gs pos="100000">
                <a:schemeClr val="bg1">
                  <a:lumMod val="95000"/>
                </a:schemeClr>
              </a:gs>
            </a:gsLst>
            <a:lin ang="54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aleway Medium" pitchFamily="2" charset="0"/>
            </a:endParaRPr>
          </a:p>
        </p:txBody>
      </p:sp>
      <p:sp>
        <p:nvSpPr>
          <p:cNvPr id="61" name="Arc 57">
            <a:extLst>
              <a:ext uri="{FF2B5EF4-FFF2-40B4-BE49-F238E27FC236}">
                <a16:creationId xmlns:a16="http://schemas.microsoft.com/office/drawing/2014/main" id="{4034BDB5-B232-48B4-A7C3-89843D56F536}"/>
              </a:ext>
            </a:extLst>
          </p:cNvPr>
          <p:cNvSpPr/>
          <p:nvPr/>
        </p:nvSpPr>
        <p:spPr>
          <a:xfrm flipH="1">
            <a:off x="3145065" y="2990417"/>
            <a:ext cx="1602615" cy="1646277"/>
          </a:xfrm>
          <a:prstGeom prst="arc">
            <a:avLst>
              <a:gd name="adj1" fmla="val 16200000"/>
              <a:gd name="adj2" fmla="val 5428179"/>
            </a:avLst>
          </a:prstGeom>
          <a:ln w="101600" cap="rnd">
            <a:solidFill>
              <a:srgbClr val="BDCEE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Raleway Medium" pitchFamily="2" charset="0"/>
            </a:endParaRPr>
          </a:p>
        </p:txBody>
      </p:sp>
      <p:grpSp>
        <p:nvGrpSpPr>
          <p:cNvPr id="62" name="Group 53">
            <a:extLst>
              <a:ext uri="{FF2B5EF4-FFF2-40B4-BE49-F238E27FC236}">
                <a16:creationId xmlns:a16="http://schemas.microsoft.com/office/drawing/2014/main" id="{B0C938B2-4D00-4143-ABE5-209583E92E5F}"/>
              </a:ext>
            </a:extLst>
          </p:cNvPr>
          <p:cNvGrpSpPr/>
          <p:nvPr/>
        </p:nvGrpSpPr>
        <p:grpSpPr>
          <a:xfrm flipH="1">
            <a:off x="2800570" y="3501701"/>
            <a:ext cx="690486" cy="709297"/>
            <a:chOff x="9227127" y="4100945"/>
            <a:chExt cx="914400" cy="914400"/>
          </a:xfrm>
        </p:grpSpPr>
        <p:sp>
          <p:nvSpPr>
            <p:cNvPr id="80" name="Oval 54">
              <a:extLst>
                <a:ext uri="{FF2B5EF4-FFF2-40B4-BE49-F238E27FC236}">
                  <a16:creationId xmlns:a16="http://schemas.microsoft.com/office/drawing/2014/main" id="{0F3A1689-22B3-4754-B51A-98845F55F9B0}"/>
                </a:ext>
              </a:extLst>
            </p:cNvPr>
            <p:cNvSpPr/>
            <p:nvPr/>
          </p:nvSpPr>
          <p:spPr>
            <a:xfrm>
              <a:off x="9227127" y="4100945"/>
              <a:ext cx="914400" cy="914400"/>
            </a:xfrm>
            <a:prstGeom prst="ellipse">
              <a:avLst/>
            </a:prstGeom>
            <a:solidFill>
              <a:srgbClr val="FEA121"/>
            </a:solidFill>
            <a:ln>
              <a:solidFill>
                <a:srgbClr val="FEA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aleway Medium" pitchFamily="2" charset="0"/>
              </a:endParaRPr>
            </a:p>
          </p:txBody>
        </p:sp>
        <p:sp>
          <p:nvSpPr>
            <p:cNvPr id="81" name="Oval 55">
              <a:extLst>
                <a:ext uri="{FF2B5EF4-FFF2-40B4-BE49-F238E27FC236}">
                  <a16:creationId xmlns:a16="http://schemas.microsoft.com/office/drawing/2014/main" id="{D5B99443-0F59-4F94-9946-5E42CA942D64}"/>
                </a:ext>
              </a:extLst>
            </p:cNvPr>
            <p:cNvSpPr/>
            <p:nvPr/>
          </p:nvSpPr>
          <p:spPr>
            <a:xfrm>
              <a:off x="9298755" y="4172573"/>
              <a:ext cx="771144" cy="771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aleway Medium" pitchFamily="2" charset="0"/>
              </a:endParaRPr>
            </a:p>
          </p:txBody>
        </p:sp>
      </p:grpSp>
      <p:sp>
        <p:nvSpPr>
          <p:cNvPr id="63" name="Oval 50">
            <a:extLst>
              <a:ext uri="{FF2B5EF4-FFF2-40B4-BE49-F238E27FC236}">
                <a16:creationId xmlns:a16="http://schemas.microsoft.com/office/drawing/2014/main" id="{F7558440-48C8-4F72-BA17-86A657860474}"/>
              </a:ext>
            </a:extLst>
          </p:cNvPr>
          <p:cNvSpPr/>
          <p:nvPr/>
        </p:nvSpPr>
        <p:spPr>
          <a:xfrm flipH="1">
            <a:off x="4235225" y="4718854"/>
            <a:ext cx="1599622" cy="1643203"/>
          </a:xfrm>
          <a:prstGeom prst="ellipse">
            <a:avLst/>
          </a:prstGeom>
          <a:gradFill>
            <a:gsLst>
              <a:gs pos="0">
                <a:schemeClr val="bg1"/>
              </a:gs>
              <a:gs pos="100000">
                <a:schemeClr val="bg1">
                  <a:lumMod val="95000"/>
                </a:schemeClr>
              </a:gs>
            </a:gsLst>
            <a:lin ang="54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aleway Medium" pitchFamily="2" charset="0"/>
            </a:endParaRPr>
          </a:p>
        </p:txBody>
      </p:sp>
      <p:sp>
        <p:nvSpPr>
          <p:cNvPr id="64" name="Arc 51">
            <a:extLst>
              <a:ext uri="{FF2B5EF4-FFF2-40B4-BE49-F238E27FC236}">
                <a16:creationId xmlns:a16="http://schemas.microsoft.com/office/drawing/2014/main" id="{65347BEE-62EE-4D73-B23B-C33FEDBE73FA}"/>
              </a:ext>
            </a:extLst>
          </p:cNvPr>
          <p:cNvSpPr/>
          <p:nvPr/>
        </p:nvSpPr>
        <p:spPr>
          <a:xfrm flipH="1">
            <a:off x="4233729" y="4717318"/>
            <a:ext cx="1602615" cy="1646277"/>
          </a:xfrm>
          <a:prstGeom prst="arc">
            <a:avLst>
              <a:gd name="adj1" fmla="val 16200000"/>
              <a:gd name="adj2" fmla="val 5428179"/>
            </a:avLst>
          </a:prstGeom>
          <a:ln w="1016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Raleway Medium" pitchFamily="2" charset="0"/>
            </a:endParaRPr>
          </a:p>
        </p:txBody>
      </p:sp>
      <p:sp>
        <p:nvSpPr>
          <p:cNvPr id="65" name="Oval 48">
            <a:extLst>
              <a:ext uri="{FF2B5EF4-FFF2-40B4-BE49-F238E27FC236}">
                <a16:creationId xmlns:a16="http://schemas.microsoft.com/office/drawing/2014/main" id="{95349186-1E57-4679-8431-7F776BF53702}"/>
              </a:ext>
            </a:extLst>
          </p:cNvPr>
          <p:cNvSpPr/>
          <p:nvPr/>
        </p:nvSpPr>
        <p:spPr>
          <a:xfrm flipH="1">
            <a:off x="3889235" y="5228603"/>
            <a:ext cx="690486" cy="709297"/>
          </a:xfrm>
          <a:prstGeom prst="ellipse">
            <a:avLst/>
          </a:prstGeom>
          <a:solidFill>
            <a:srgbClr val="FEA121"/>
          </a:solidFill>
          <a:ln>
            <a:solidFill>
              <a:srgbClr val="FEA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aleway Medium" pitchFamily="2" charset="0"/>
            </a:endParaRPr>
          </a:p>
        </p:txBody>
      </p:sp>
      <p:sp>
        <p:nvSpPr>
          <p:cNvPr id="66" name="Oval 49">
            <a:extLst>
              <a:ext uri="{FF2B5EF4-FFF2-40B4-BE49-F238E27FC236}">
                <a16:creationId xmlns:a16="http://schemas.microsoft.com/office/drawing/2014/main" id="{D4669EB7-78BC-445D-A59F-752F90C7A0C9}"/>
              </a:ext>
            </a:extLst>
          </p:cNvPr>
          <p:cNvSpPr/>
          <p:nvPr/>
        </p:nvSpPr>
        <p:spPr>
          <a:xfrm flipH="1">
            <a:off x="3943323" y="5284164"/>
            <a:ext cx="582310" cy="598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aleway Medium" pitchFamily="2" charset="0"/>
            </a:endParaRPr>
          </a:p>
        </p:txBody>
      </p:sp>
      <p:sp>
        <p:nvSpPr>
          <p:cNvPr id="67" name="Oval 69">
            <a:extLst>
              <a:ext uri="{FF2B5EF4-FFF2-40B4-BE49-F238E27FC236}">
                <a16:creationId xmlns:a16="http://schemas.microsoft.com/office/drawing/2014/main" id="{571D9B5A-A4F2-4657-B915-B785941279D4}"/>
              </a:ext>
            </a:extLst>
          </p:cNvPr>
          <p:cNvSpPr/>
          <p:nvPr/>
        </p:nvSpPr>
        <p:spPr>
          <a:xfrm>
            <a:off x="8151694" y="2941002"/>
            <a:ext cx="153573" cy="157757"/>
          </a:xfrm>
          <a:prstGeom prst="ellipse">
            <a:avLst/>
          </a:prstGeom>
          <a:solidFill>
            <a:srgbClr val="FEA121"/>
          </a:solidFill>
          <a:ln>
            <a:solidFill>
              <a:srgbClr val="FEA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aleway Medium" pitchFamily="2" charset="0"/>
            </a:endParaRPr>
          </a:p>
        </p:txBody>
      </p:sp>
      <p:sp>
        <p:nvSpPr>
          <p:cNvPr id="68" name="Oval 70">
            <a:extLst>
              <a:ext uri="{FF2B5EF4-FFF2-40B4-BE49-F238E27FC236}">
                <a16:creationId xmlns:a16="http://schemas.microsoft.com/office/drawing/2014/main" id="{BA141057-D52F-4F79-BB4C-3E723801D3F9}"/>
              </a:ext>
            </a:extLst>
          </p:cNvPr>
          <p:cNvSpPr/>
          <p:nvPr/>
        </p:nvSpPr>
        <p:spPr>
          <a:xfrm>
            <a:off x="8501388" y="3748862"/>
            <a:ext cx="153573" cy="157757"/>
          </a:xfrm>
          <a:prstGeom prst="ellipse">
            <a:avLst/>
          </a:prstGeom>
          <a:solidFill>
            <a:srgbClr val="FEA121"/>
          </a:solidFill>
          <a:ln>
            <a:solidFill>
              <a:srgbClr val="FEA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aleway Medium" pitchFamily="2" charset="0"/>
            </a:endParaRPr>
          </a:p>
        </p:txBody>
      </p:sp>
      <p:sp>
        <p:nvSpPr>
          <p:cNvPr id="69" name="Oval 71">
            <a:extLst>
              <a:ext uri="{FF2B5EF4-FFF2-40B4-BE49-F238E27FC236}">
                <a16:creationId xmlns:a16="http://schemas.microsoft.com/office/drawing/2014/main" id="{5E0C4F05-87C1-42C8-BA59-F7B45415B558}"/>
              </a:ext>
            </a:extLst>
          </p:cNvPr>
          <p:cNvSpPr/>
          <p:nvPr/>
        </p:nvSpPr>
        <p:spPr>
          <a:xfrm>
            <a:off x="8151694" y="4556278"/>
            <a:ext cx="153573" cy="157757"/>
          </a:xfrm>
          <a:prstGeom prst="ellipse">
            <a:avLst/>
          </a:prstGeom>
          <a:solidFill>
            <a:srgbClr val="FEA121"/>
          </a:solidFill>
          <a:ln>
            <a:solidFill>
              <a:srgbClr val="FEA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aleway Medium" pitchFamily="2" charset="0"/>
            </a:endParaRPr>
          </a:p>
        </p:txBody>
      </p:sp>
      <p:sp>
        <p:nvSpPr>
          <p:cNvPr id="70" name="Oval 90">
            <a:extLst>
              <a:ext uri="{FF2B5EF4-FFF2-40B4-BE49-F238E27FC236}">
                <a16:creationId xmlns:a16="http://schemas.microsoft.com/office/drawing/2014/main" id="{D56C6B8B-2B6A-47A2-81F4-469A681236AC}"/>
              </a:ext>
            </a:extLst>
          </p:cNvPr>
          <p:cNvSpPr/>
          <p:nvPr/>
        </p:nvSpPr>
        <p:spPr>
          <a:xfrm>
            <a:off x="6575394" y="2941002"/>
            <a:ext cx="153573" cy="157757"/>
          </a:xfrm>
          <a:prstGeom prst="ellipse">
            <a:avLst/>
          </a:prstGeom>
          <a:solidFill>
            <a:srgbClr val="FEA121"/>
          </a:solidFill>
          <a:ln>
            <a:solidFill>
              <a:srgbClr val="FEA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aleway Medium" pitchFamily="2" charset="0"/>
            </a:endParaRPr>
          </a:p>
        </p:txBody>
      </p:sp>
      <p:sp>
        <p:nvSpPr>
          <p:cNvPr id="71" name="Oval 91">
            <a:extLst>
              <a:ext uri="{FF2B5EF4-FFF2-40B4-BE49-F238E27FC236}">
                <a16:creationId xmlns:a16="http://schemas.microsoft.com/office/drawing/2014/main" id="{C77CC8CB-4FC2-4B1B-BA47-9D4CDDDCA1AD}"/>
              </a:ext>
            </a:extLst>
          </p:cNvPr>
          <p:cNvSpPr/>
          <p:nvPr/>
        </p:nvSpPr>
        <p:spPr>
          <a:xfrm>
            <a:off x="6575394" y="4556278"/>
            <a:ext cx="153573" cy="157757"/>
          </a:xfrm>
          <a:prstGeom prst="ellipse">
            <a:avLst/>
          </a:prstGeom>
          <a:solidFill>
            <a:srgbClr val="FEA121"/>
          </a:solidFill>
          <a:ln>
            <a:solidFill>
              <a:srgbClr val="FEA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aleway Medium" pitchFamily="2" charset="0"/>
            </a:endParaRPr>
          </a:p>
        </p:txBody>
      </p:sp>
      <p:sp>
        <p:nvSpPr>
          <p:cNvPr id="72" name="Oval 92">
            <a:extLst>
              <a:ext uri="{FF2B5EF4-FFF2-40B4-BE49-F238E27FC236}">
                <a16:creationId xmlns:a16="http://schemas.microsoft.com/office/drawing/2014/main" id="{7B15CF40-F4C1-4BA8-8913-FA8D3B8EDE6D}"/>
              </a:ext>
            </a:extLst>
          </p:cNvPr>
          <p:cNvSpPr/>
          <p:nvPr/>
        </p:nvSpPr>
        <p:spPr>
          <a:xfrm>
            <a:off x="6273424" y="3748862"/>
            <a:ext cx="153573" cy="157757"/>
          </a:xfrm>
          <a:prstGeom prst="ellipse">
            <a:avLst/>
          </a:prstGeom>
          <a:solidFill>
            <a:srgbClr val="FEA121"/>
          </a:solidFill>
          <a:ln>
            <a:solidFill>
              <a:srgbClr val="FEA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Raleway Medium" pitchFamily="2" charset="0"/>
            </a:endParaRPr>
          </a:p>
        </p:txBody>
      </p:sp>
      <p:sp>
        <p:nvSpPr>
          <p:cNvPr id="73" name="TextBox 99">
            <a:extLst>
              <a:ext uri="{FF2B5EF4-FFF2-40B4-BE49-F238E27FC236}">
                <a16:creationId xmlns:a16="http://schemas.microsoft.com/office/drawing/2014/main" id="{F9EFFBA0-5433-434B-9B86-FE3F611A7B6E}"/>
              </a:ext>
            </a:extLst>
          </p:cNvPr>
          <p:cNvSpPr txBox="1"/>
          <p:nvPr/>
        </p:nvSpPr>
        <p:spPr>
          <a:xfrm>
            <a:off x="9080650" y="1579744"/>
            <a:ext cx="1211927" cy="1077218"/>
          </a:xfrm>
          <a:prstGeom prst="rect">
            <a:avLst/>
          </a:prstGeom>
          <a:noFill/>
        </p:spPr>
        <p:txBody>
          <a:bodyPr wrap="square" lIns="0" tIns="0" rIns="0" bIns="0" rtlCol="0" anchor="ctr">
            <a:spAutoFit/>
          </a:bodyPr>
          <a:lstStyle/>
          <a:p>
            <a:pPr algn="r" defTabSz="1219170">
              <a:spcBef>
                <a:spcPct val="20000"/>
              </a:spcBef>
              <a:defRPr/>
            </a:pPr>
            <a:r>
              <a:rPr lang="en-US" sz="1000" b="1" dirty="0" err="1">
                <a:solidFill>
                  <a:schemeClr val="tx1">
                    <a:lumMod val="95000"/>
                    <a:lumOff val="5000"/>
                  </a:schemeClr>
                </a:solidFill>
                <a:latin typeface="Hind" panose="02000000000000000000" pitchFamily="2" charset="77"/>
                <a:cs typeface="Hind" panose="02000000000000000000" pitchFamily="2" charset="77"/>
              </a:rPr>
              <a:t>Selbstregulations-kompetenz</a:t>
            </a:r>
            <a:endParaRPr lang="en-US" sz="1000" b="1" dirty="0">
              <a:solidFill>
                <a:schemeClr val="tx1">
                  <a:lumMod val="95000"/>
                  <a:lumOff val="5000"/>
                </a:schemeClr>
              </a:solidFill>
              <a:latin typeface="Hind" panose="02000000000000000000" pitchFamily="2" charset="77"/>
              <a:cs typeface="Hind" panose="02000000000000000000" pitchFamily="2" charset="77"/>
            </a:endParaRPr>
          </a:p>
          <a:p>
            <a:pPr algn="r"/>
            <a:r>
              <a:rPr lang="en-US" sz="1000" dirty="0" err="1">
                <a:solidFill>
                  <a:schemeClr val="tx1">
                    <a:lumMod val="95000"/>
                    <a:lumOff val="5000"/>
                  </a:schemeClr>
                </a:solidFill>
                <a:latin typeface="Hind" panose="02000000000000000000" pitchFamily="2" charset="77"/>
                <a:cs typeface="Hind" panose="02000000000000000000" pitchFamily="2" charset="77"/>
              </a:rPr>
              <a:t>Willentliche</a:t>
            </a:r>
            <a:r>
              <a:rPr lang="en-US" sz="1000" dirty="0">
                <a:solidFill>
                  <a:schemeClr val="tx1">
                    <a:lumMod val="95000"/>
                    <a:lumOff val="5000"/>
                  </a:schemeClr>
                </a:solidFill>
                <a:latin typeface="Hind" panose="02000000000000000000" pitchFamily="2" charset="77"/>
                <a:cs typeface="Hind" panose="02000000000000000000" pitchFamily="2" charset="77"/>
              </a:rPr>
              <a:t> </a:t>
            </a:r>
            <a:r>
              <a:rPr lang="en-US" sz="1000" dirty="0" err="1">
                <a:solidFill>
                  <a:schemeClr val="tx1">
                    <a:lumMod val="95000"/>
                    <a:lumOff val="5000"/>
                  </a:schemeClr>
                </a:solidFill>
                <a:latin typeface="Hind" panose="02000000000000000000" pitchFamily="2" charset="77"/>
                <a:cs typeface="Hind" panose="02000000000000000000" pitchFamily="2" charset="77"/>
              </a:rPr>
              <a:t>Steuerung</a:t>
            </a:r>
            <a:r>
              <a:rPr lang="en-US" sz="1000" dirty="0">
                <a:solidFill>
                  <a:schemeClr val="tx1">
                    <a:lumMod val="95000"/>
                    <a:lumOff val="5000"/>
                  </a:schemeClr>
                </a:solidFill>
                <a:latin typeface="Hind" panose="02000000000000000000" pitchFamily="2" charset="77"/>
                <a:cs typeface="Hind" panose="02000000000000000000" pitchFamily="2" charset="77"/>
              </a:rPr>
              <a:t> von </a:t>
            </a:r>
            <a:r>
              <a:rPr lang="en-US" sz="1000" dirty="0" err="1">
                <a:solidFill>
                  <a:schemeClr val="tx1">
                    <a:lumMod val="95000"/>
                    <a:lumOff val="5000"/>
                  </a:schemeClr>
                </a:solidFill>
                <a:latin typeface="Hind" panose="02000000000000000000" pitchFamily="2" charset="77"/>
                <a:cs typeface="Hind" panose="02000000000000000000" pitchFamily="2" charset="77"/>
              </a:rPr>
              <a:t>Verhalten</a:t>
            </a:r>
            <a:r>
              <a:rPr lang="en-US" sz="1000" dirty="0">
                <a:solidFill>
                  <a:schemeClr val="tx1">
                    <a:lumMod val="95000"/>
                    <a:lumOff val="5000"/>
                  </a:schemeClr>
                </a:solidFill>
                <a:latin typeface="Hind" panose="02000000000000000000" pitchFamily="2" charset="77"/>
                <a:cs typeface="Hind" panose="02000000000000000000" pitchFamily="2" charset="77"/>
              </a:rPr>
              <a:t>, </a:t>
            </a:r>
          </a:p>
          <a:p>
            <a:pPr algn="r"/>
            <a:r>
              <a:rPr lang="en-US" sz="1000" dirty="0">
                <a:solidFill>
                  <a:schemeClr val="tx1">
                    <a:lumMod val="95000"/>
                    <a:lumOff val="5000"/>
                  </a:schemeClr>
                </a:solidFill>
                <a:latin typeface="Hind" panose="02000000000000000000" pitchFamily="2" charset="77"/>
                <a:cs typeface="Hind" panose="02000000000000000000" pitchFamily="2" charset="77"/>
              </a:rPr>
              <a:t>Gedanken und </a:t>
            </a:r>
            <a:r>
              <a:rPr lang="en-US" sz="1000" dirty="0" err="1">
                <a:solidFill>
                  <a:schemeClr val="tx1">
                    <a:lumMod val="95000"/>
                    <a:lumOff val="5000"/>
                  </a:schemeClr>
                </a:solidFill>
                <a:latin typeface="Hind" panose="02000000000000000000" pitchFamily="2" charset="77"/>
                <a:cs typeface="Hind" panose="02000000000000000000" pitchFamily="2" charset="77"/>
              </a:rPr>
              <a:t>Gefühlen</a:t>
            </a:r>
            <a:r>
              <a:rPr lang="en-US" sz="1000" dirty="0">
                <a:solidFill>
                  <a:schemeClr val="tx1">
                    <a:lumMod val="95000"/>
                    <a:lumOff val="5000"/>
                  </a:schemeClr>
                </a:solidFill>
                <a:latin typeface="Hind" panose="02000000000000000000" pitchFamily="2" charset="77"/>
                <a:cs typeface="Hind" panose="02000000000000000000" pitchFamily="2" charset="77"/>
              </a:rPr>
              <a:t> </a:t>
            </a:r>
          </a:p>
        </p:txBody>
      </p:sp>
      <p:sp>
        <p:nvSpPr>
          <p:cNvPr id="74" name="TextBox 100">
            <a:extLst>
              <a:ext uri="{FF2B5EF4-FFF2-40B4-BE49-F238E27FC236}">
                <a16:creationId xmlns:a16="http://schemas.microsoft.com/office/drawing/2014/main" id="{22803B44-2B5F-4DF6-8A36-849F2FE26410}"/>
              </a:ext>
            </a:extLst>
          </p:cNvPr>
          <p:cNvSpPr txBox="1"/>
          <p:nvPr/>
        </p:nvSpPr>
        <p:spPr>
          <a:xfrm>
            <a:off x="10136944" y="3393440"/>
            <a:ext cx="1240097" cy="840230"/>
          </a:xfrm>
          <a:prstGeom prst="rect">
            <a:avLst/>
          </a:prstGeom>
          <a:noFill/>
        </p:spPr>
        <p:txBody>
          <a:bodyPr wrap="square" lIns="0" tIns="0" rIns="0" bIns="0" rtlCol="0" anchor="ctr">
            <a:spAutoFit/>
          </a:bodyPr>
          <a:lstStyle/>
          <a:p>
            <a:pPr algn="r" defTabSz="1219170">
              <a:spcBef>
                <a:spcPct val="20000"/>
              </a:spcBef>
              <a:defRPr/>
            </a:pPr>
            <a:r>
              <a:rPr lang="de-DE" sz="1050" b="1" dirty="0">
                <a:solidFill>
                  <a:schemeClr val="tx1">
                    <a:lumMod val="95000"/>
                    <a:lumOff val="5000"/>
                  </a:schemeClr>
                </a:solidFill>
                <a:latin typeface="Hind" panose="02000000000000000000" pitchFamily="2" charset="77"/>
                <a:cs typeface="Hind" panose="02000000000000000000" pitchFamily="2" charset="77"/>
              </a:rPr>
              <a:t>Vitalität</a:t>
            </a:r>
            <a:br>
              <a:rPr lang="de-DE" sz="1050" dirty="0">
                <a:solidFill>
                  <a:schemeClr val="tx1">
                    <a:lumMod val="95000"/>
                    <a:lumOff val="5000"/>
                  </a:schemeClr>
                </a:solidFill>
                <a:latin typeface="Hind" panose="02000000000000000000" pitchFamily="2" charset="77"/>
                <a:cs typeface="Hind" panose="02000000000000000000" pitchFamily="2" charset="77"/>
              </a:rPr>
            </a:br>
            <a:r>
              <a:rPr lang="de-DE" sz="1050" dirty="0">
                <a:solidFill>
                  <a:schemeClr val="tx1">
                    <a:lumMod val="95000"/>
                    <a:lumOff val="5000"/>
                  </a:schemeClr>
                </a:solidFill>
                <a:latin typeface="Hind" panose="02000000000000000000" pitchFamily="2" charset="77"/>
                <a:cs typeface="Hind" panose="02000000000000000000" pitchFamily="2" charset="77"/>
              </a:rPr>
              <a:t>Ausgeprägte</a:t>
            </a:r>
            <a:br>
              <a:rPr lang="de-DE" sz="1050" dirty="0">
                <a:solidFill>
                  <a:schemeClr val="tx1">
                    <a:lumMod val="95000"/>
                    <a:lumOff val="5000"/>
                  </a:schemeClr>
                </a:solidFill>
                <a:latin typeface="Hind" panose="02000000000000000000" pitchFamily="2" charset="77"/>
                <a:cs typeface="Hind" panose="02000000000000000000" pitchFamily="2" charset="77"/>
              </a:rPr>
            </a:br>
            <a:r>
              <a:rPr lang="de-DE" sz="1050" dirty="0">
                <a:solidFill>
                  <a:schemeClr val="tx1">
                    <a:lumMod val="95000"/>
                    <a:lumOff val="5000"/>
                  </a:schemeClr>
                </a:solidFill>
                <a:latin typeface="Hind" panose="02000000000000000000" pitchFamily="2" charset="77"/>
                <a:cs typeface="Hind" panose="02000000000000000000" pitchFamily="2" charset="77"/>
              </a:rPr>
              <a:t>Motivation, Gefühl von innerer Kraft </a:t>
            </a:r>
          </a:p>
          <a:p>
            <a:pPr algn="r" defTabSz="1219170">
              <a:spcBef>
                <a:spcPct val="20000"/>
              </a:spcBef>
              <a:defRPr/>
            </a:pPr>
            <a:r>
              <a:rPr lang="de-DE" sz="1050" dirty="0">
                <a:solidFill>
                  <a:schemeClr val="tx1">
                    <a:lumMod val="95000"/>
                    <a:lumOff val="5000"/>
                  </a:schemeClr>
                </a:solidFill>
                <a:latin typeface="Hind" panose="02000000000000000000" pitchFamily="2" charset="77"/>
                <a:cs typeface="Hind" panose="02000000000000000000" pitchFamily="2" charset="77"/>
              </a:rPr>
              <a:t>und Energie</a:t>
            </a:r>
          </a:p>
        </p:txBody>
      </p:sp>
      <p:sp>
        <p:nvSpPr>
          <p:cNvPr id="75" name="TextBox 101">
            <a:extLst>
              <a:ext uri="{FF2B5EF4-FFF2-40B4-BE49-F238E27FC236}">
                <a16:creationId xmlns:a16="http://schemas.microsoft.com/office/drawing/2014/main" id="{3309555E-D58E-4ECE-8830-51C370D1C464}"/>
              </a:ext>
            </a:extLst>
          </p:cNvPr>
          <p:cNvSpPr txBox="1"/>
          <p:nvPr/>
        </p:nvSpPr>
        <p:spPr>
          <a:xfrm>
            <a:off x="9065223" y="5001848"/>
            <a:ext cx="1190819" cy="1077218"/>
          </a:xfrm>
          <a:prstGeom prst="rect">
            <a:avLst/>
          </a:prstGeom>
          <a:noFill/>
        </p:spPr>
        <p:txBody>
          <a:bodyPr wrap="square" lIns="0" tIns="0" rIns="0" bIns="0" rtlCol="0" anchor="ctr">
            <a:spAutoFit/>
          </a:bodyPr>
          <a:lstStyle/>
          <a:p>
            <a:pPr algn="r" defTabSz="1219170">
              <a:spcBef>
                <a:spcPct val="20000"/>
              </a:spcBef>
              <a:defRPr/>
            </a:pPr>
            <a:endParaRPr lang="en-US" sz="1000" dirty="0">
              <a:solidFill>
                <a:srgbClr val="4D4D4D"/>
              </a:solidFill>
              <a:latin typeface="Hind" panose="02000000000000000000" pitchFamily="2" charset="77"/>
              <a:cs typeface="Hind" panose="02000000000000000000" pitchFamily="2" charset="77"/>
            </a:endParaRPr>
          </a:p>
          <a:p>
            <a:pPr algn="r"/>
            <a:r>
              <a:rPr lang="de-DE" sz="1000" b="1" dirty="0">
                <a:solidFill>
                  <a:schemeClr val="tx1">
                    <a:lumMod val="95000"/>
                    <a:lumOff val="5000"/>
                  </a:schemeClr>
                </a:solidFill>
                <a:latin typeface="Hind" panose="02000000000000000000" pitchFamily="2" charset="77"/>
                <a:cs typeface="Hind" panose="02000000000000000000" pitchFamily="2" charset="77"/>
              </a:rPr>
              <a:t>Life-Balance</a:t>
            </a:r>
            <a:br>
              <a:rPr lang="de-DE" sz="1000" b="1" dirty="0">
                <a:solidFill>
                  <a:schemeClr val="tx1">
                    <a:lumMod val="95000"/>
                    <a:lumOff val="5000"/>
                  </a:schemeClr>
                </a:solidFill>
                <a:latin typeface="Hind" panose="02000000000000000000" pitchFamily="2" charset="77"/>
                <a:cs typeface="Hind" panose="02000000000000000000" pitchFamily="2" charset="77"/>
              </a:rPr>
            </a:br>
            <a:r>
              <a:rPr lang="de-DE" sz="1000" dirty="0">
                <a:solidFill>
                  <a:schemeClr val="tx1">
                    <a:lumMod val="95000"/>
                    <a:lumOff val="5000"/>
                  </a:schemeClr>
                </a:solidFill>
                <a:latin typeface="Hind" panose="02000000000000000000" pitchFamily="2" charset="77"/>
                <a:cs typeface="Hind" panose="02000000000000000000" pitchFamily="2" charset="77"/>
              </a:rPr>
              <a:t>Ausgewogenes Verhältnis zwischen Belastungen und Regeneration außerhalb der Arbeit</a:t>
            </a:r>
          </a:p>
        </p:txBody>
      </p:sp>
      <p:sp>
        <p:nvSpPr>
          <p:cNvPr id="76" name="TextBox 105">
            <a:extLst>
              <a:ext uri="{FF2B5EF4-FFF2-40B4-BE49-F238E27FC236}">
                <a16:creationId xmlns:a16="http://schemas.microsoft.com/office/drawing/2014/main" id="{6C88A908-1C7B-4A4F-80F9-04DFFEAF2BA3}"/>
              </a:ext>
            </a:extLst>
          </p:cNvPr>
          <p:cNvSpPr txBox="1"/>
          <p:nvPr/>
        </p:nvSpPr>
        <p:spPr>
          <a:xfrm>
            <a:off x="4646124" y="1720075"/>
            <a:ext cx="1360854" cy="923330"/>
          </a:xfrm>
          <a:prstGeom prst="rect">
            <a:avLst/>
          </a:prstGeom>
          <a:noFill/>
        </p:spPr>
        <p:txBody>
          <a:bodyPr wrap="square" lIns="0" tIns="0" rIns="0" bIns="0" rtlCol="0" anchor="ctr">
            <a:spAutoFit/>
          </a:bodyPr>
          <a:lstStyle/>
          <a:p>
            <a:pPr defTabSz="1219170">
              <a:spcBef>
                <a:spcPct val="20000"/>
              </a:spcBef>
              <a:defRPr/>
            </a:pPr>
            <a:r>
              <a:rPr lang="en-US" sz="1000" b="1" dirty="0" err="1">
                <a:solidFill>
                  <a:schemeClr val="tx1">
                    <a:lumMod val="95000"/>
                    <a:lumOff val="5000"/>
                  </a:schemeClr>
                </a:solidFill>
                <a:latin typeface="Hind" panose="02000000000000000000" pitchFamily="2" charset="77"/>
                <a:cs typeface="Hind" panose="02000000000000000000" pitchFamily="2" charset="77"/>
              </a:rPr>
              <a:t>Achtsamkeit</a:t>
            </a:r>
            <a:endParaRPr lang="en-US" sz="1000" b="1" dirty="0">
              <a:solidFill>
                <a:schemeClr val="tx1">
                  <a:lumMod val="95000"/>
                  <a:lumOff val="5000"/>
                </a:schemeClr>
              </a:solidFill>
              <a:latin typeface="Hind" panose="02000000000000000000" pitchFamily="2" charset="77"/>
              <a:cs typeface="Hind" panose="02000000000000000000" pitchFamily="2" charset="77"/>
            </a:endParaRPr>
          </a:p>
          <a:p>
            <a:r>
              <a:rPr lang="de-DE" sz="1000" dirty="0">
                <a:solidFill>
                  <a:schemeClr val="tx1">
                    <a:lumMod val="95000"/>
                    <a:lumOff val="5000"/>
                  </a:schemeClr>
                </a:solidFill>
                <a:latin typeface="Hind" panose="02000000000000000000" pitchFamily="2" charset="77"/>
                <a:cs typeface="Hind" panose="02000000000000000000" pitchFamily="2" charset="77"/>
              </a:rPr>
              <a:t>Fokussierte Aufmerksamkeit, </a:t>
            </a:r>
            <a:br>
              <a:rPr lang="de-DE" sz="1000" dirty="0">
                <a:solidFill>
                  <a:schemeClr val="tx1">
                    <a:lumMod val="95000"/>
                    <a:lumOff val="5000"/>
                  </a:schemeClr>
                </a:solidFill>
                <a:latin typeface="Hind" panose="02000000000000000000" pitchFamily="2" charset="77"/>
                <a:cs typeface="Hind" panose="02000000000000000000" pitchFamily="2" charset="77"/>
              </a:rPr>
            </a:br>
            <a:r>
              <a:rPr lang="de-DE" sz="1000" dirty="0">
                <a:solidFill>
                  <a:schemeClr val="tx1">
                    <a:lumMod val="95000"/>
                    <a:lumOff val="5000"/>
                  </a:schemeClr>
                </a:solidFill>
                <a:latin typeface="Hind" panose="02000000000000000000" pitchFamily="2" charset="77"/>
                <a:cs typeface="Hind" panose="02000000000000000000" pitchFamily="2" charset="77"/>
              </a:rPr>
              <a:t>klare Wahrnehmung</a:t>
            </a:r>
          </a:p>
          <a:p>
            <a:r>
              <a:rPr lang="de-DE" sz="1000" dirty="0">
                <a:solidFill>
                  <a:schemeClr val="tx1">
                    <a:lumMod val="95000"/>
                    <a:lumOff val="5000"/>
                  </a:schemeClr>
                </a:solidFill>
                <a:latin typeface="Hind" panose="02000000000000000000" pitchFamily="2" charset="77"/>
                <a:cs typeface="Hind" panose="02000000000000000000" pitchFamily="2" charset="77"/>
              </a:rPr>
              <a:t>und Bewusstheit</a:t>
            </a:r>
          </a:p>
          <a:p>
            <a:endParaRPr lang="en-US" sz="1000" dirty="0">
              <a:solidFill>
                <a:schemeClr val="tx1">
                  <a:lumMod val="95000"/>
                  <a:lumOff val="5000"/>
                </a:schemeClr>
              </a:solidFill>
              <a:latin typeface="Hind" panose="02000000000000000000" pitchFamily="2" charset="77"/>
              <a:cs typeface="Hind" panose="02000000000000000000" pitchFamily="2" charset="77"/>
            </a:endParaRPr>
          </a:p>
        </p:txBody>
      </p:sp>
      <p:sp>
        <p:nvSpPr>
          <p:cNvPr id="77" name="TextBox 106">
            <a:extLst>
              <a:ext uri="{FF2B5EF4-FFF2-40B4-BE49-F238E27FC236}">
                <a16:creationId xmlns:a16="http://schemas.microsoft.com/office/drawing/2014/main" id="{6E6F7350-502F-4BF4-A420-2FFEC2E8BE6F}"/>
              </a:ext>
            </a:extLst>
          </p:cNvPr>
          <p:cNvSpPr txBox="1"/>
          <p:nvPr/>
        </p:nvSpPr>
        <p:spPr>
          <a:xfrm>
            <a:off x="3548646" y="3231858"/>
            <a:ext cx="1190819" cy="1163395"/>
          </a:xfrm>
          <a:prstGeom prst="rect">
            <a:avLst/>
          </a:prstGeom>
          <a:noFill/>
        </p:spPr>
        <p:txBody>
          <a:bodyPr wrap="square" lIns="0" tIns="0" rIns="0" bIns="0" rtlCol="0" anchor="ctr">
            <a:spAutoFit/>
          </a:bodyPr>
          <a:lstStyle/>
          <a:p>
            <a:pPr defTabSz="1219170">
              <a:spcBef>
                <a:spcPct val="20000"/>
              </a:spcBef>
              <a:defRPr/>
            </a:pPr>
            <a:r>
              <a:rPr lang="de-DE" sz="1050" b="1" dirty="0">
                <a:solidFill>
                  <a:schemeClr val="tx1">
                    <a:lumMod val="95000"/>
                    <a:lumOff val="5000"/>
                  </a:schemeClr>
                </a:solidFill>
                <a:latin typeface="Hind" panose="02000000000000000000" pitchFamily="2" charset="77"/>
                <a:cs typeface="Hind" panose="02000000000000000000" pitchFamily="2" charset="77"/>
              </a:rPr>
              <a:t>Entspannungs-fähigkeit</a:t>
            </a:r>
            <a:br>
              <a:rPr lang="de-DE" sz="1050" b="1" dirty="0">
                <a:solidFill>
                  <a:schemeClr val="tx1">
                    <a:lumMod val="95000"/>
                    <a:lumOff val="5000"/>
                  </a:schemeClr>
                </a:solidFill>
                <a:latin typeface="Hind" panose="02000000000000000000" pitchFamily="2" charset="77"/>
                <a:cs typeface="Hind" panose="02000000000000000000" pitchFamily="2" charset="77"/>
              </a:rPr>
            </a:br>
            <a:r>
              <a:rPr lang="de-DE" sz="1050" dirty="0">
                <a:solidFill>
                  <a:schemeClr val="tx1">
                    <a:lumMod val="95000"/>
                    <a:lumOff val="5000"/>
                  </a:schemeClr>
                </a:solidFill>
                <a:latin typeface="Hind" panose="02000000000000000000" pitchFamily="2" charset="77"/>
                <a:cs typeface="Hind" panose="02000000000000000000" pitchFamily="2" charset="77"/>
              </a:rPr>
              <a:t>Nutzung von Erholungs-möglichkeiten außerhalb der</a:t>
            </a:r>
          </a:p>
          <a:p>
            <a:pPr defTabSz="1219170">
              <a:spcBef>
                <a:spcPct val="20000"/>
              </a:spcBef>
              <a:defRPr/>
            </a:pPr>
            <a:r>
              <a:rPr lang="de-DE" sz="1050" dirty="0">
                <a:solidFill>
                  <a:schemeClr val="tx1">
                    <a:lumMod val="95000"/>
                    <a:lumOff val="5000"/>
                  </a:schemeClr>
                </a:solidFill>
                <a:latin typeface="Hind" panose="02000000000000000000" pitchFamily="2" charset="77"/>
                <a:cs typeface="Hind" panose="02000000000000000000" pitchFamily="2" charset="77"/>
              </a:rPr>
              <a:t>Arbeit </a:t>
            </a:r>
            <a:endParaRPr lang="en-US" sz="900" dirty="0">
              <a:solidFill>
                <a:schemeClr val="tx1">
                  <a:lumMod val="95000"/>
                  <a:lumOff val="5000"/>
                </a:schemeClr>
              </a:solidFill>
              <a:latin typeface="Hind" panose="02000000000000000000" pitchFamily="2" charset="77"/>
              <a:cs typeface="Hind" panose="02000000000000000000" pitchFamily="2" charset="77"/>
            </a:endParaRPr>
          </a:p>
        </p:txBody>
      </p:sp>
      <p:sp>
        <p:nvSpPr>
          <p:cNvPr id="78" name="TextBox 107">
            <a:extLst>
              <a:ext uri="{FF2B5EF4-FFF2-40B4-BE49-F238E27FC236}">
                <a16:creationId xmlns:a16="http://schemas.microsoft.com/office/drawing/2014/main" id="{F7FD146F-5979-44FF-8574-4254CEA1AE2F}"/>
              </a:ext>
            </a:extLst>
          </p:cNvPr>
          <p:cNvSpPr txBox="1"/>
          <p:nvPr/>
        </p:nvSpPr>
        <p:spPr>
          <a:xfrm>
            <a:off x="4632199" y="5078791"/>
            <a:ext cx="1190819" cy="923330"/>
          </a:xfrm>
          <a:prstGeom prst="rect">
            <a:avLst/>
          </a:prstGeom>
          <a:noFill/>
        </p:spPr>
        <p:txBody>
          <a:bodyPr wrap="square" lIns="0" tIns="0" rIns="0" bIns="0" rtlCol="0" anchor="ctr">
            <a:spAutoFit/>
          </a:bodyPr>
          <a:lstStyle/>
          <a:p>
            <a:pPr defTabSz="1219170">
              <a:spcBef>
                <a:spcPct val="20000"/>
              </a:spcBef>
              <a:defRPr/>
            </a:pPr>
            <a:r>
              <a:rPr lang="de-DE" sz="1000" b="1" dirty="0">
                <a:solidFill>
                  <a:schemeClr val="tx1">
                    <a:lumMod val="95000"/>
                    <a:lumOff val="5000"/>
                  </a:schemeClr>
                </a:solidFill>
                <a:latin typeface="Hind" panose="02000000000000000000" pitchFamily="2" charset="77"/>
                <a:cs typeface="Hind" panose="02000000000000000000" pitchFamily="2" charset="77"/>
              </a:rPr>
              <a:t>Schlafqualität</a:t>
            </a:r>
            <a:br>
              <a:rPr lang="de-DE" sz="1000" b="1" dirty="0">
                <a:solidFill>
                  <a:schemeClr val="tx1">
                    <a:lumMod val="95000"/>
                    <a:lumOff val="5000"/>
                  </a:schemeClr>
                </a:solidFill>
                <a:latin typeface="Hind" panose="02000000000000000000" pitchFamily="2" charset="77"/>
                <a:cs typeface="Hind" panose="02000000000000000000" pitchFamily="2" charset="77"/>
              </a:rPr>
            </a:br>
            <a:r>
              <a:rPr lang="de-DE" sz="1000" dirty="0">
                <a:solidFill>
                  <a:schemeClr val="tx1">
                    <a:lumMod val="95000"/>
                    <a:lumOff val="5000"/>
                  </a:schemeClr>
                </a:solidFill>
                <a:latin typeface="Hind" panose="02000000000000000000" pitchFamily="2" charset="77"/>
                <a:cs typeface="Hind" panose="02000000000000000000" pitchFamily="2" charset="77"/>
              </a:rPr>
              <a:t>Regeneration durch Schlaf und allgemeine schlafbedingte Leistungs-fähigkeit</a:t>
            </a:r>
          </a:p>
        </p:txBody>
      </p:sp>
      <p:sp>
        <p:nvSpPr>
          <p:cNvPr id="79" name="TextBox 115">
            <a:extLst>
              <a:ext uri="{FF2B5EF4-FFF2-40B4-BE49-F238E27FC236}">
                <a16:creationId xmlns:a16="http://schemas.microsoft.com/office/drawing/2014/main" id="{58F216EE-5C5F-44AD-B434-07AA24E5265D}"/>
              </a:ext>
            </a:extLst>
          </p:cNvPr>
          <p:cNvSpPr txBox="1"/>
          <p:nvPr/>
        </p:nvSpPr>
        <p:spPr>
          <a:xfrm>
            <a:off x="6698867" y="3769328"/>
            <a:ext cx="1505331" cy="646331"/>
          </a:xfrm>
          <a:prstGeom prst="rect">
            <a:avLst/>
          </a:prstGeom>
          <a:noFill/>
        </p:spPr>
        <p:txBody>
          <a:bodyPr wrap="square" lIns="0" tIns="0" rIns="0" bIns="0" rtlCol="0" anchor="ctr">
            <a:spAutoFit/>
          </a:bodyPr>
          <a:lstStyle/>
          <a:p>
            <a:pPr algn="ctr"/>
            <a:r>
              <a:rPr lang="en-US" sz="1400" b="1" dirty="0" err="1">
                <a:solidFill>
                  <a:schemeClr val="tx1">
                    <a:lumMod val="95000"/>
                    <a:lumOff val="5000"/>
                  </a:schemeClr>
                </a:solidFill>
                <a:latin typeface="Hind" panose="02000000000000000000" pitchFamily="2" charset="77"/>
                <a:cs typeface="Hind" panose="02000000000000000000" pitchFamily="2" charset="77"/>
              </a:rPr>
              <a:t>Psychische</a:t>
            </a:r>
            <a:endParaRPr lang="en-US" sz="1400" b="1" dirty="0">
              <a:solidFill>
                <a:schemeClr val="tx1">
                  <a:lumMod val="95000"/>
                  <a:lumOff val="5000"/>
                </a:schemeClr>
              </a:solidFill>
              <a:latin typeface="Hind" panose="02000000000000000000" pitchFamily="2" charset="77"/>
              <a:cs typeface="Hind" panose="02000000000000000000" pitchFamily="2" charset="77"/>
            </a:endParaRPr>
          </a:p>
          <a:p>
            <a:pPr algn="ctr"/>
            <a:r>
              <a:rPr lang="en-US" sz="1400" b="1" dirty="0" err="1">
                <a:solidFill>
                  <a:schemeClr val="tx1">
                    <a:lumMod val="95000"/>
                    <a:lumOff val="5000"/>
                  </a:schemeClr>
                </a:solidFill>
                <a:latin typeface="Hind" panose="02000000000000000000" pitchFamily="2" charset="77"/>
                <a:cs typeface="Hind" panose="02000000000000000000" pitchFamily="2" charset="77"/>
              </a:rPr>
              <a:t>Ressourcen</a:t>
            </a:r>
            <a:endParaRPr lang="en-US" sz="1400" b="1" dirty="0">
              <a:solidFill>
                <a:schemeClr val="tx1">
                  <a:lumMod val="95000"/>
                  <a:lumOff val="5000"/>
                </a:schemeClr>
              </a:solidFill>
              <a:latin typeface="Hind" panose="02000000000000000000" pitchFamily="2" charset="77"/>
              <a:cs typeface="Hind" panose="02000000000000000000" pitchFamily="2" charset="77"/>
            </a:endParaRPr>
          </a:p>
          <a:p>
            <a:pPr algn="ctr"/>
            <a:endParaRPr lang="ko-KR" altLang="en-US" sz="1400" b="1" dirty="0">
              <a:solidFill>
                <a:schemeClr val="tx1">
                  <a:lumMod val="95000"/>
                  <a:lumOff val="5000"/>
                </a:schemeClr>
              </a:solidFill>
              <a:latin typeface="Hind" panose="02000000000000000000" pitchFamily="2" charset="77"/>
              <a:cs typeface="Hind" panose="02000000000000000000" pitchFamily="2" charset="77"/>
            </a:endParaRPr>
          </a:p>
        </p:txBody>
      </p:sp>
      <p:pic>
        <p:nvPicPr>
          <p:cNvPr id="88" name="Grafik 87" descr="Gehirn im Kopf mit einfarbiger Füllung">
            <a:extLst>
              <a:ext uri="{FF2B5EF4-FFF2-40B4-BE49-F238E27FC236}">
                <a16:creationId xmlns:a16="http://schemas.microsoft.com/office/drawing/2014/main" id="{C271DFB7-8259-44E6-BD85-63527080B16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59522" y="1896511"/>
            <a:ext cx="434107" cy="434107"/>
          </a:xfrm>
          <a:prstGeom prst="rect">
            <a:avLst/>
          </a:prstGeom>
        </p:spPr>
      </p:pic>
      <p:pic>
        <p:nvPicPr>
          <p:cNvPr id="89" name="Grafik 88" descr="Muskulöser Arm mit einfarbiger Füllung">
            <a:extLst>
              <a:ext uri="{FF2B5EF4-FFF2-40B4-BE49-F238E27FC236}">
                <a16:creationId xmlns:a16="http://schemas.microsoft.com/office/drawing/2014/main" id="{C1189B03-BE5E-41F0-B0C1-66E464F4BD1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563983" y="3635897"/>
            <a:ext cx="408087" cy="408087"/>
          </a:xfrm>
          <a:prstGeom prst="rect">
            <a:avLst/>
          </a:prstGeom>
        </p:spPr>
      </p:pic>
      <p:pic>
        <p:nvPicPr>
          <p:cNvPr id="90" name="Grafik 89" descr="Offene Hand mit Pflanze mit einfarbiger Füllung">
            <a:extLst>
              <a:ext uri="{FF2B5EF4-FFF2-40B4-BE49-F238E27FC236}">
                <a16:creationId xmlns:a16="http://schemas.microsoft.com/office/drawing/2014/main" id="{2E990E73-EC9C-4DB7-B5B7-EFD97616B27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77098" y="3189351"/>
            <a:ext cx="548866" cy="548866"/>
          </a:xfrm>
          <a:prstGeom prst="rect">
            <a:avLst/>
          </a:prstGeom>
        </p:spPr>
      </p:pic>
      <p:pic>
        <p:nvPicPr>
          <p:cNvPr id="91" name="Grafik 90" descr="Schlafen mit einfarbiger Füllung">
            <a:extLst>
              <a:ext uri="{FF2B5EF4-FFF2-40B4-BE49-F238E27FC236}">
                <a16:creationId xmlns:a16="http://schemas.microsoft.com/office/drawing/2014/main" id="{5ADF0DDB-4460-4D43-97A6-81A26354525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038965" y="5374151"/>
            <a:ext cx="418200" cy="418200"/>
          </a:xfrm>
          <a:prstGeom prst="rect">
            <a:avLst/>
          </a:prstGeom>
        </p:spPr>
      </p:pic>
      <p:pic>
        <p:nvPicPr>
          <p:cNvPr id="92" name="Grafik 91" descr="Auge mit einfarbiger Füllung">
            <a:extLst>
              <a:ext uri="{FF2B5EF4-FFF2-40B4-BE49-F238E27FC236}">
                <a16:creationId xmlns:a16="http://schemas.microsoft.com/office/drawing/2014/main" id="{90A39EF9-74A7-4C03-BE86-8E6DD7B23B1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037123" y="1926553"/>
            <a:ext cx="390217" cy="390217"/>
          </a:xfrm>
          <a:prstGeom prst="rect">
            <a:avLst/>
          </a:prstGeom>
        </p:spPr>
      </p:pic>
      <p:pic>
        <p:nvPicPr>
          <p:cNvPr id="93" name="Grafik 92" descr="Wimpern mit einfarbiger Füllung">
            <a:extLst>
              <a:ext uri="{FF2B5EF4-FFF2-40B4-BE49-F238E27FC236}">
                <a16:creationId xmlns:a16="http://schemas.microsoft.com/office/drawing/2014/main" id="{7B327108-C480-47D2-B2EB-791A22D37FA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906520" y="3635897"/>
            <a:ext cx="474503" cy="474503"/>
          </a:xfrm>
          <a:prstGeom prst="rect">
            <a:avLst/>
          </a:prstGeom>
        </p:spPr>
      </p:pic>
      <p:pic>
        <p:nvPicPr>
          <p:cNvPr id="94" name="Grafik 93" descr="Waage der Justitia mit einfarbiger Füllung">
            <a:extLst>
              <a:ext uri="{FF2B5EF4-FFF2-40B4-BE49-F238E27FC236}">
                <a16:creationId xmlns:a16="http://schemas.microsoft.com/office/drawing/2014/main" id="{45525E97-B173-4E6F-996F-9D64388FA148}"/>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442283" y="5360239"/>
            <a:ext cx="408297" cy="408297"/>
          </a:xfrm>
          <a:prstGeom prst="rect">
            <a:avLst/>
          </a:prstGeom>
        </p:spPr>
      </p:pic>
      <p:sp>
        <p:nvSpPr>
          <p:cNvPr id="6" name="Rechteck 5">
            <a:extLst>
              <a:ext uri="{FF2B5EF4-FFF2-40B4-BE49-F238E27FC236}">
                <a16:creationId xmlns:a16="http://schemas.microsoft.com/office/drawing/2014/main" id="{96C8F69A-FF76-8CB6-5DFD-65FDE89C8620}"/>
              </a:ext>
            </a:extLst>
          </p:cNvPr>
          <p:cNvSpPr/>
          <p:nvPr/>
        </p:nvSpPr>
        <p:spPr>
          <a:xfrm>
            <a:off x="221286" y="1371978"/>
            <a:ext cx="3537177" cy="86177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Psychisches Wohlbefinden</a:t>
            </a:r>
          </a:p>
        </p:txBody>
      </p:sp>
      <p:sp>
        <p:nvSpPr>
          <p:cNvPr id="7" name="Textfeld 6">
            <a:extLst>
              <a:ext uri="{FF2B5EF4-FFF2-40B4-BE49-F238E27FC236}">
                <a16:creationId xmlns:a16="http://schemas.microsoft.com/office/drawing/2014/main" id="{912C328D-89CC-2E3A-CE22-767FC9BA3460}"/>
              </a:ext>
            </a:extLst>
          </p:cNvPr>
          <p:cNvSpPr txBox="1"/>
          <p:nvPr/>
        </p:nvSpPr>
        <p:spPr>
          <a:xfrm>
            <a:off x="221286" y="2233856"/>
            <a:ext cx="3436314" cy="646331"/>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Gesamtprofil der</a:t>
            </a:r>
          </a:p>
          <a:p>
            <a:r>
              <a:rPr lang="de-DE" sz="1800" b="1" dirty="0">
                <a:solidFill>
                  <a:srgbClr val="FEA121"/>
                </a:solidFill>
                <a:latin typeface="Hind" panose="02000000000000000000" pitchFamily="2" charset="77"/>
                <a:cs typeface="Hind" panose="02000000000000000000" pitchFamily="2" charset="77"/>
              </a:rPr>
              <a:t>psychischen Ressourcen</a:t>
            </a:r>
          </a:p>
        </p:txBody>
      </p:sp>
    </p:spTree>
    <p:extLst>
      <p:ext uri="{BB962C8B-B14F-4D97-AF65-F5344CB8AC3E}">
        <p14:creationId xmlns:p14="http://schemas.microsoft.com/office/powerpoint/2010/main" val="316539327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5C074D8C-5BC6-5BBE-A113-B3A0A7CAB39E}"/>
              </a:ext>
            </a:extLst>
          </p:cNvPr>
          <p:cNvSpPr/>
          <p:nvPr/>
        </p:nvSpPr>
        <p:spPr>
          <a:xfrm>
            <a:off x="-766455" y="301214"/>
            <a:ext cx="5359059" cy="6255571"/>
          </a:xfrm>
          <a:prstGeom prst="roundRect">
            <a:avLst/>
          </a:prstGeom>
          <a:solidFill>
            <a:srgbClr val="0047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Grafik 2" descr="Gruppieren">
            <a:extLst>
              <a:ext uri="{FF2B5EF4-FFF2-40B4-BE49-F238E27FC236}">
                <a16:creationId xmlns:a16="http://schemas.microsoft.com/office/drawing/2014/main" id="{E96CCB0F-8363-FACF-E5C0-9864AFEF34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41507" y="740936"/>
            <a:ext cx="409309" cy="409309"/>
          </a:xfrm>
          <a:prstGeom prst="rect">
            <a:avLst/>
          </a:prstGeom>
        </p:spPr>
      </p:pic>
      <p:sp>
        <p:nvSpPr>
          <p:cNvPr id="7" name="Fußzeilenplatzhalter 1">
            <a:extLst>
              <a:ext uri="{FF2B5EF4-FFF2-40B4-BE49-F238E27FC236}">
                <a16:creationId xmlns:a16="http://schemas.microsoft.com/office/drawing/2014/main" id="{CF7610DA-4806-F3B3-9E41-2888F0350937}"/>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latin typeface="Hind" panose="02000000000000000000" pitchFamily="2" charset="77"/>
                <a:cs typeface="Hind" panose="02000000000000000000" pitchFamily="2" charset="77"/>
              </a:rPr>
              <a:t>Copyright </a:t>
            </a:r>
            <a:r>
              <a:rPr lang="de-DE" sz="900" dirty="0" err="1">
                <a:latin typeface="Hind" panose="02000000000000000000" pitchFamily="2" charset="77"/>
                <a:cs typeface="Hind" panose="02000000000000000000" pitchFamily="2" charset="77"/>
              </a:rPr>
              <a:t>vivamind</a:t>
            </a:r>
            <a:endParaRPr lang="de-DE" sz="900" dirty="0">
              <a:latin typeface="Hind" panose="02000000000000000000" pitchFamily="2" charset="77"/>
              <a:cs typeface="Hind" panose="02000000000000000000" pitchFamily="2" charset="77"/>
            </a:endParaRPr>
          </a:p>
        </p:txBody>
      </p:sp>
      <p:pic>
        <p:nvPicPr>
          <p:cNvPr id="14" name="Grafik 13" descr="Obstschüssel">
            <a:extLst>
              <a:ext uri="{FF2B5EF4-FFF2-40B4-BE49-F238E27FC236}">
                <a16:creationId xmlns:a16="http://schemas.microsoft.com/office/drawing/2014/main" id="{D7A3501E-3641-679C-91F2-DF5A881C89E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41507" y="1803725"/>
            <a:ext cx="357217" cy="357217"/>
          </a:xfrm>
          <a:prstGeom prst="rect">
            <a:avLst/>
          </a:prstGeom>
        </p:spPr>
      </p:pic>
      <p:sp>
        <p:nvSpPr>
          <p:cNvPr id="15" name="Rechteck 14">
            <a:extLst>
              <a:ext uri="{FF2B5EF4-FFF2-40B4-BE49-F238E27FC236}">
                <a16:creationId xmlns:a16="http://schemas.microsoft.com/office/drawing/2014/main" id="{8189F263-DBE4-57B2-4B3C-3B327812CE27}"/>
              </a:ext>
            </a:extLst>
          </p:cNvPr>
          <p:cNvSpPr/>
          <p:nvPr/>
        </p:nvSpPr>
        <p:spPr>
          <a:xfrm>
            <a:off x="4907819" y="696664"/>
            <a:ext cx="6590826" cy="646331"/>
          </a:xfrm>
          <a:prstGeom prst="rect">
            <a:avLst/>
          </a:prstGeom>
        </p:spPr>
        <p:txBody>
          <a:bodyPr wrap="square">
            <a:spAutoFit/>
          </a:bodyPr>
          <a:lstStyle/>
          <a:p>
            <a:r>
              <a:rPr lang="de-DE" b="1" dirty="0">
                <a:latin typeface="Hind" panose="02000000000000000000" pitchFamily="2" charset="77"/>
                <a:cs typeface="Hind" panose="02000000000000000000" pitchFamily="2" charset="77"/>
              </a:rPr>
              <a:t>Zielsetzung der Analyse und Zusammensetzung </a:t>
            </a:r>
            <a:br>
              <a:rPr lang="de-DE" b="1" dirty="0">
                <a:latin typeface="Hind" panose="02000000000000000000" pitchFamily="2" charset="77"/>
                <a:cs typeface="Hind" panose="02000000000000000000" pitchFamily="2" charset="77"/>
              </a:rPr>
            </a:br>
            <a:r>
              <a:rPr lang="de-DE" b="1" dirty="0">
                <a:latin typeface="Hind" panose="02000000000000000000" pitchFamily="2" charset="77"/>
                <a:cs typeface="Hind" panose="02000000000000000000" pitchFamily="2" charset="77"/>
              </a:rPr>
              <a:t>der Versicherten</a:t>
            </a:r>
            <a:endParaRPr lang="en-GB" b="1" dirty="0">
              <a:latin typeface="Hind" panose="02000000000000000000" pitchFamily="2" charset="77"/>
              <a:cs typeface="Hind" panose="02000000000000000000" pitchFamily="2" charset="77"/>
            </a:endParaRPr>
          </a:p>
        </p:txBody>
      </p:sp>
      <p:sp>
        <p:nvSpPr>
          <p:cNvPr id="16" name="Rechteck 15">
            <a:extLst>
              <a:ext uri="{FF2B5EF4-FFF2-40B4-BE49-F238E27FC236}">
                <a16:creationId xmlns:a16="http://schemas.microsoft.com/office/drawing/2014/main" id="{AA83F4C5-CA0B-BD7F-E309-A8239D0B53A8}"/>
              </a:ext>
            </a:extLst>
          </p:cNvPr>
          <p:cNvSpPr/>
          <p:nvPr/>
        </p:nvSpPr>
        <p:spPr>
          <a:xfrm>
            <a:off x="4888893" y="1693779"/>
            <a:ext cx="6062197" cy="473206"/>
          </a:xfrm>
          <a:prstGeom prst="rect">
            <a:avLst/>
          </a:prstGeom>
        </p:spPr>
        <p:txBody>
          <a:bodyPr wrap="square">
            <a:spAutoFit/>
          </a:bodyPr>
          <a:lstStyle/>
          <a:p>
            <a:pPr>
              <a:lnSpc>
                <a:spcPct val="150000"/>
              </a:lnSpc>
            </a:pPr>
            <a:r>
              <a:rPr lang="de-DE" dirty="0">
                <a:latin typeface="Hind" panose="02000000000000000000" pitchFamily="2" charset="77"/>
                <a:cs typeface="Hind" panose="02000000000000000000" pitchFamily="2" charset="77"/>
              </a:rPr>
              <a:t>Medizinische Situation und Gesundheitsverhalten</a:t>
            </a:r>
            <a:endParaRPr lang="en-GB" dirty="0">
              <a:latin typeface="Hind" panose="02000000000000000000" pitchFamily="2" charset="77"/>
              <a:cs typeface="Hind" panose="02000000000000000000" pitchFamily="2" charset="77"/>
            </a:endParaRPr>
          </a:p>
        </p:txBody>
      </p:sp>
      <p:sp>
        <p:nvSpPr>
          <p:cNvPr id="17" name="Rechteck 16">
            <a:extLst>
              <a:ext uri="{FF2B5EF4-FFF2-40B4-BE49-F238E27FC236}">
                <a16:creationId xmlns:a16="http://schemas.microsoft.com/office/drawing/2014/main" id="{8041DF6A-ED5F-9F0F-18B7-1982B14AFEE7}"/>
              </a:ext>
            </a:extLst>
          </p:cNvPr>
          <p:cNvSpPr/>
          <p:nvPr/>
        </p:nvSpPr>
        <p:spPr>
          <a:xfrm>
            <a:off x="4867366" y="2692221"/>
            <a:ext cx="5359059" cy="473206"/>
          </a:xfrm>
          <a:prstGeom prst="rect">
            <a:avLst/>
          </a:prstGeom>
        </p:spPr>
        <p:txBody>
          <a:bodyPr wrap="square">
            <a:spAutoFit/>
          </a:bodyPr>
          <a:lstStyle/>
          <a:p>
            <a:pPr>
              <a:lnSpc>
                <a:spcPct val="150000"/>
              </a:lnSpc>
            </a:pPr>
            <a:r>
              <a:rPr lang="de-DE" dirty="0">
                <a:latin typeface="Hind" panose="02000000000000000000" pitchFamily="2" charset="77"/>
                <a:cs typeface="Hind" panose="02000000000000000000" pitchFamily="2" charset="77"/>
              </a:rPr>
              <a:t>Psychisches Wohlbefinden und </a:t>
            </a:r>
            <a:r>
              <a:rPr lang="de-DE" dirty="0" err="1">
                <a:latin typeface="Hind" panose="02000000000000000000" pitchFamily="2" charset="77"/>
                <a:cs typeface="Hind" panose="02000000000000000000" pitchFamily="2" charset="77"/>
              </a:rPr>
              <a:t>Activity</a:t>
            </a:r>
            <a:r>
              <a:rPr lang="de-DE" dirty="0">
                <a:latin typeface="Hind" panose="02000000000000000000" pitchFamily="2" charset="77"/>
                <a:cs typeface="Hind" panose="02000000000000000000" pitchFamily="2" charset="77"/>
              </a:rPr>
              <a:t> Score</a:t>
            </a:r>
          </a:p>
        </p:txBody>
      </p:sp>
      <p:sp>
        <p:nvSpPr>
          <p:cNvPr id="18" name="Rechteck 17">
            <a:extLst>
              <a:ext uri="{FF2B5EF4-FFF2-40B4-BE49-F238E27FC236}">
                <a16:creationId xmlns:a16="http://schemas.microsoft.com/office/drawing/2014/main" id="{5C3155C3-7A24-4237-2E4F-B2132887479D}"/>
              </a:ext>
            </a:extLst>
          </p:cNvPr>
          <p:cNvSpPr/>
          <p:nvPr/>
        </p:nvSpPr>
        <p:spPr>
          <a:xfrm>
            <a:off x="4880409" y="3603852"/>
            <a:ext cx="6755242" cy="646331"/>
          </a:xfrm>
          <a:prstGeom prst="rect">
            <a:avLst/>
          </a:prstGeom>
        </p:spPr>
        <p:txBody>
          <a:bodyPr wrap="square">
            <a:spAutoFit/>
          </a:bodyPr>
          <a:lstStyle/>
          <a:p>
            <a:r>
              <a:rPr lang="de-DE" dirty="0">
                <a:latin typeface="Hind" panose="02000000000000000000" pitchFamily="2" charset="77"/>
                <a:cs typeface="Hind" panose="02000000000000000000" pitchFamily="2" charset="77"/>
              </a:rPr>
              <a:t>Zusammenhänge zwischen Gesundheitsverhalten, psychischen Ressourcen und Fehlzeiten</a:t>
            </a:r>
            <a:endParaRPr lang="en-GB" dirty="0">
              <a:latin typeface="Hind" panose="02000000000000000000" pitchFamily="2" charset="77"/>
              <a:cs typeface="Hind" panose="02000000000000000000" pitchFamily="2" charset="77"/>
            </a:endParaRPr>
          </a:p>
        </p:txBody>
      </p:sp>
      <p:sp>
        <p:nvSpPr>
          <p:cNvPr id="19" name="Rechteck 18">
            <a:extLst>
              <a:ext uri="{FF2B5EF4-FFF2-40B4-BE49-F238E27FC236}">
                <a16:creationId xmlns:a16="http://schemas.microsoft.com/office/drawing/2014/main" id="{E996DEFD-F30A-B35B-9613-D6F03011755C}"/>
              </a:ext>
            </a:extLst>
          </p:cNvPr>
          <p:cNvSpPr/>
          <p:nvPr/>
        </p:nvSpPr>
        <p:spPr>
          <a:xfrm>
            <a:off x="4894530" y="4688701"/>
            <a:ext cx="5856090" cy="369332"/>
          </a:xfrm>
          <a:prstGeom prst="rect">
            <a:avLst/>
          </a:prstGeom>
        </p:spPr>
        <p:txBody>
          <a:bodyPr wrap="square">
            <a:spAutoFit/>
          </a:bodyPr>
          <a:lstStyle/>
          <a:p>
            <a:r>
              <a:rPr lang="de-DE" dirty="0">
                <a:latin typeface="Hind" panose="02000000000000000000" pitchFamily="2" charset="77"/>
                <a:cs typeface="Hind" panose="02000000000000000000" pitchFamily="2" charset="77"/>
              </a:rPr>
              <a:t>Längsschnittanalysen</a:t>
            </a:r>
            <a:endParaRPr lang="en-GB" dirty="0">
              <a:latin typeface="Hind" panose="02000000000000000000" pitchFamily="2" charset="77"/>
              <a:cs typeface="Hind" panose="02000000000000000000" pitchFamily="2" charset="77"/>
            </a:endParaRPr>
          </a:p>
        </p:txBody>
      </p:sp>
      <p:pic>
        <p:nvPicPr>
          <p:cNvPr id="20" name="Grafik 19" descr="Getrennt">
            <a:extLst>
              <a:ext uri="{FF2B5EF4-FFF2-40B4-BE49-F238E27FC236}">
                <a16:creationId xmlns:a16="http://schemas.microsoft.com/office/drawing/2014/main" id="{28EE8AC8-CF4E-1C1C-A6CC-E85AC3E44DC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65813" y="3694645"/>
            <a:ext cx="493338" cy="493338"/>
          </a:xfrm>
          <a:prstGeom prst="rect">
            <a:avLst/>
          </a:prstGeom>
        </p:spPr>
      </p:pic>
      <p:sp>
        <p:nvSpPr>
          <p:cNvPr id="21" name="Rechteck 20">
            <a:extLst>
              <a:ext uri="{FF2B5EF4-FFF2-40B4-BE49-F238E27FC236}">
                <a16:creationId xmlns:a16="http://schemas.microsoft.com/office/drawing/2014/main" id="{B94E55A2-E4D3-64C5-1CE5-204B2FEC41FC}"/>
              </a:ext>
            </a:extLst>
          </p:cNvPr>
          <p:cNvSpPr/>
          <p:nvPr/>
        </p:nvSpPr>
        <p:spPr>
          <a:xfrm>
            <a:off x="4893365" y="5684643"/>
            <a:ext cx="6223373" cy="369332"/>
          </a:xfrm>
          <a:prstGeom prst="rect">
            <a:avLst/>
          </a:prstGeom>
        </p:spPr>
        <p:txBody>
          <a:bodyPr wrap="square">
            <a:spAutoFit/>
          </a:bodyPr>
          <a:lstStyle/>
          <a:p>
            <a:r>
              <a:rPr lang="de-DE" dirty="0">
                <a:latin typeface="Hind" panose="02000000000000000000" pitchFamily="2" charset="77"/>
                <a:cs typeface="Hind" panose="02000000000000000000" pitchFamily="2" charset="77"/>
              </a:rPr>
              <a:t>Strategische und operative Handlungsempfehlungen</a:t>
            </a:r>
            <a:endParaRPr lang="en-GB" dirty="0">
              <a:latin typeface="Hind" panose="02000000000000000000" pitchFamily="2" charset="77"/>
              <a:cs typeface="Hind" panose="02000000000000000000" pitchFamily="2" charset="77"/>
            </a:endParaRPr>
          </a:p>
        </p:txBody>
      </p:sp>
      <p:pic>
        <p:nvPicPr>
          <p:cNvPr id="22" name="Grafik 21" descr="Gehirn im Kopf">
            <a:extLst>
              <a:ext uri="{FF2B5EF4-FFF2-40B4-BE49-F238E27FC236}">
                <a16:creationId xmlns:a16="http://schemas.microsoft.com/office/drawing/2014/main" id="{439D77A7-0703-3E51-8A31-93A9F1829ED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818878" y="2782787"/>
            <a:ext cx="409309" cy="409309"/>
          </a:xfrm>
          <a:prstGeom prst="rect">
            <a:avLst/>
          </a:prstGeom>
        </p:spPr>
      </p:pic>
      <p:pic>
        <p:nvPicPr>
          <p:cNvPr id="23" name="Grafik 22" descr="Statistiken mit einfarbiger Füllung">
            <a:extLst>
              <a:ext uri="{FF2B5EF4-FFF2-40B4-BE49-F238E27FC236}">
                <a16:creationId xmlns:a16="http://schemas.microsoft.com/office/drawing/2014/main" id="{557A83C0-9196-3327-47A5-AF2033D322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26635" y="4700082"/>
            <a:ext cx="439051" cy="439051"/>
          </a:xfrm>
          <a:prstGeom prst="rect">
            <a:avLst/>
          </a:prstGeom>
        </p:spPr>
      </p:pic>
      <p:grpSp>
        <p:nvGrpSpPr>
          <p:cNvPr id="25" name="Google Shape;9221;p73">
            <a:extLst>
              <a:ext uri="{FF2B5EF4-FFF2-40B4-BE49-F238E27FC236}">
                <a16:creationId xmlns:a16="http://schemas.microsoft.com/office/drawing/2014/main" id="{68EDB042-0E58-C91B-E236-E6D633F775A4}"/>
              </a:ext>
            </a:extLst>
          </p:cNvPr>
          <p:cNvGrpSpPr/>
          <p:nvPr/>
        </p:nvGrpSpPr>
        <p:grpSpPr>
          <a:xfrm>
            <a:off x="3874666" y="5667482"/>
            <a:ext cx="368151" cy="360953"/>
            <a:chOff x="6167350" y="2672800"/>
            <a:chExt cx="297750" cy="295375"/>
          </a:xfrm>
          <a:solidFill>
            <a:srgbClr val="BDCEE0"/>
          </a:solidFill>
        </p:grpSpPr>
        <p:sp>
          <p:nvSpPr>
            <p:cNvPr id="26" name="Google Shape;9222;p73">
              <a:extLst>
                <a:ext uri="{FF2B5EF4-FFF2-40B4-BE49-F238E27FC236}">
                  <a16:creationId xmlns:a16="http://schemas.microsoft.com/office/drawing/2014/main" id="{8A7AC19A-3058-92A7-9C63-4138F3F27F0C}"/>
                </a:ext>
              </a:extLst>
            </p:cNvPr>
            <p:cNvSpPr/>
            <p:nvPr/>
          </p:nvSpPr>
          <p:spPr>
            <a:xfrm>
              <a:off x="6167350" y="2672800"/>
              <a:ext cx="226850" cy="295375"/>
            </a:xfrm>
            <a:custGeom>
              <a:avLst/>
              <a:gdLst/>
              <a:ahLst/>
              <a:cxnLst/>
              <a:rect l="l" t="t" r="r" b="b"/>
              <a:pathLst>
                <a:path w="9074" h="11815" extrusionOk="0">
                  <a:moveTo>
                    <a:pt x="4537" y="725"/>
                  </a:moveTo>
                  <a:cubicBezTo>
                    <a:pt x="4758" y="725"/>
                    <a:pt x="4915" y="882"/>
                    <a:pt x="4915" y="1071"/>
                  </a:cubicBezTo>
                  <a:cubicBezTo>
                    <a:pt x="4915" y="1260"/>
                    <a:pt x="5073" y="1418"/>
                    <a:pt x="5262" y="1418"/>
                  </a:cubicBezTo>
                  <a:lnTo>
                    <a:pt x="5955" y="1418"/>
                  </a:lnTo>
                  <a:cubicBezTo>
                    <a:pt x="6175" y="1418"/>
                    <a:pt x="6333" y="1575"/>
                    <a:pt x="6333" y="1796"/>
                  </a:cubicBezTo>
                  <a:cubicBezTo>
                    <a:pt x="6333" y="1985"/>
                    <a:pt x="6175" y="2142"/>
                    <a:pt x="5955" y="2142"/>
                  </a:cubicBezTo>
                  <a:lnTo>
                    <a:pt x="3119" y="2142"/>
                  </a:lnTo>
                  <a:cubicBezTo>
                    <a:pt x="2930" y="2142"/>
                    <a:pt x="2773" y="1985"/>
                    <a:pt x="2773" y="1796"/>
                  </a:cubicBezTo>
                  <a:cubicBezTo>
                    <a:pt x="2773" y="1575"/>
                    <a:pt x="2930" y="1418"/>
                    <a:pt x="3151" y="1418"/>
                  </a:cubicBezTo>
                  <a:lnTo>
                    <a:pt x="3844" y="1418"/>
                  </a:lnTo>
                  <a:cubicBezTo>
                    <a:pt x="4033" y="1418"/>
                    <a:pt x="4191" y="1260"/>
                    <a:pt x="4191" y="1071"/>
                  </a:cubicBezTo>
                  <a:cubicBezTo>
                    <a:pt x="4191" y="882"/>
                    <a:pt x="4348" y="725"/>
                    <a:pt x="4537" y="725"/>
                  </a:cubicBezTo>
                  <a:close/>
                  <a:moveTo>
                    <a:pt x="8066" y="2111"/>
                  </a:moveTo>
                  <a:cubicBezTo>
                    <a:pt x="8255" y="2111"/>
                    <a:pt x="8412" y="2268"/>
                    <a:pt x="8412" y="2458"/>
                  </a:cubicBezTo>
                  <a:lnTo>
                    <a:pt x="8412" y="10806"/>
                  </a:lnTo>
                  <a:lnTo>
                    <a:pt x="8381" y="10806"/>
                  </a:lnTo>
                  <a:cubicBezTo>
                    <a:pt x="8381" y="10995"/>
                    <a:pt x="8223" y="11153"/>
                    <a:pt x="8034" y="11153"/>
                  </a:cubicBezTo>
                  <a:lnTo>
                    <a:pt x="1040" y="11153"/>
                  </a:lnTo>
                  <a:cubicBezTo>
                    <a:pt x="851" y="11153"/>
                    <a:pt x="693" y="10995"/>
                    <a:pt x="693" y="10806"/>
                  </a:cubicBezTo>
                  <a:lnTo>
                    <a:pt x="693" y="2458"/>
                  </a:lnTo>
                  <a:cubicBezTo>
                    <a:pt x="693" y="2268"/>
                    <a:pt x="851" y="2111"/>
                    <a:pt x="1040" y="2111"/>
                  </a:cubicBezTo>
                  <a:lnTo>
                    <a:pt x="2143" y="2111"/>
                  </a:lnTo>
                  <a:cubicBezTo>
                    <a:pt x="2300" y="2489"/>
                    <a:pt x="2647" y="2804"/>
                    <a:pt x="3119" y="2804"/>
                  </a:cubicBezTo>
                  <a:lnTo>
                    <a:pt x="5986" y="2804"/>
                  </a:lnTo>
                  <a:cubicBezTo>
                    <a:pt x="6396" y="2804"/>
                    <a:pt x="6805" y="2521"/>
                    <a:pt x="6963" y="2111"/>
                  </a:cubicBezTo>
                  <a:close/>
                  <a:moveTo>
                    <a:pt x="4506" y="0"/>
                  </a:moveTo>
                  <a:cubicBezTo>
                    <a:pt x="4096" y="0"/>
                    <a:pt x="3686" y="284"/>
                    <a:pt x="3529" y="725"/>
                  </a:cubicBezTo>
                  <a:lnTo>
                    <a:pt x="3088" y="725"/>
                  </a:lnTo>
                  <a:cubicBezTo>
                    <a:pt x="2678" y="725"/>
                    <a:pt x="2269" y="1008"/>
                    <a:pt x="2111" y="1418"/>
                  </a:cubicBezTo>
                  <a:lnTo>
                    <a:pt x="1009" y="1418"/>
                  </a:lnTo>
                  <a:cubicBezTo>
                    <a:pt x="410" y="1418"/>
                    <a:pt x="0" y="1890"/>
                    <a:pt x="0" y="2458"/>
                  </a:cubicBezTo>
                  <a:lnTo>
                    <a:pt x="0" y="10806"/>
                  </a:lnTo>
                  <a:cubicBezTo>
                    <a:pt x="0" y="11405"/>
                    <a:pt x="473" y="11814"/>
                    <a:pt x="1009" y="11814"/>
                  </a:cubicBezTo>
                  <a:lnTo>
                    <a:pt x="7971" y="11814"/>
                  </a:lnTo>
                  <a:cubicBezTo>
                    <a:pt x="8570" y="11814"/>
                    <a:pt x="9011" y="11342"/>
                    <a:pt x="9011" y="10806"/>
                  </a:cubicBezTo>
                  <a:lnTo>
                    <a:pt x="9011" y="2458"/>
                  </a:lnTo>
                  <a:cubicBezTo>
                    <a:pt x="9074" y="1859"/>
                    <a:pt x="8601" y="1418"/>
                    <a:pt x="8034" y="1418"/>
                  </a:cubicBezTo>
                  <a:lnTo>
                    <a:pt x="6931" y="1418"/>
                  </a:lnTo>
                  <a:cubicBezTo>
                    <a:pt x="6774" y="1040"/>
                    <a:pt x="6396" y="725"/>
                    <a:pt x="5923" y="725"/>
                  </a:cubicBezTo>
                  <a:lnTo>
                    <a:pt x="5545" y="725"/>
                  </a:lnTo>
                  <a:cubicBezTo>
                    <a:pt x="5514" y="567"/>
                    <a:pt x="5388" y="441"/>
                    <a:pt x="5262" y="315"/>
                  </a:cubicBezTo>
                  <a:cubicBezTo>
                    <a:pt x="5073" y="126"/>
                    <a:pt x="4789" y="0"/>
                    <a:pt x="4506"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lumMod val="75000"/>
                    <a:lumOff val="25000"/>
                  </a:prstClr>
                </a:solidFill>
                <a:effectLst/>
                <a:uLnTx/>
                <a:uFillTx/>
                <a:latin typeface="Segoe"/>
                <a:cs typeface="Arial"/>
              </a:endParaRPr>
            </a:p>
          </p:txBody>
        </p:sp>
        <p:sp>
          <p:nvSpPr>
            <p:cNvPr id="27" name="Google Shape;9223;p73">
              <a:extLst>
                <a:ext uri="{FF2B5EF4-FFF2-40B4-BE49-F238E27FC236}">
                  <a16:creationId xmlns:a16="http://schemas.microsoft.com/office/drawing/2014/main" id="{EBFADFB3-01CC-72C5-1D4A-0D4990258710}"/>
                </a:ext>
              </a:extLst>
            </p:cNvPr>
            <p:cNvSpPr/>
            <p:nvPr/>
          </p:nvSpPr>
          <p:spPr>
            <a:xfrm>
              <a:off x="6201225" y="2762575"/>
              <a:ext cx="52775" cy="49650"/>
            </a:xfrm>
            <a:custGeom>
              <a:avLst/>
              <a:gdLst/>
              <a:ahLst/>
              <a:cxnLst/>
              <a:rect l="l" t="t" r="r" b="b"/>
              <a:pathLst>
                <a:path w="2111" h="1986" extrusionOk="0">
                  <a:moveTo>
                    <a:pt x="406" y="1"/>
                  </a:moveTo>
                  <a:cubicBezTo>
                    <a:pt x="315" y="1"/>
                    <a:pt x="221" y="32"/>
                    <a:pt x="158" y="95"/>
                  </a:cubicBezTo>
                  <a:cubicBezTo>
                    <a:pt x="63" y="190"/>
                    <a:pt x="63" y="442"/>
                    <a:pt x="158" y="568"/>
                  </a:cubicBezTo>
                  <a:lnTo>
                    <a:pt x="599" y="977"/>
                  </a:lnTo>
                  <a:lnTo>
                    <a:pt x="158" y="1418"/>
                  </a:lnTo>
                  <a:cubicBezTo>
                    <a:pt x="0" y="1544"/>
                    <a:pt x="0" y="1733"/>
                    <a:pt x="158" y="1891"/>
                  </a:cubicBezTo>
                  <a:cubicBezTo>
                    <a:pt x="221" y="1954"/>
                    <a:pt x="315" y="1985"/>
                    <a:pt x="406" y="1985"/>
                  </a:cubicBezTo>
                  <a:cubicBezTo>
                    <a:pt x="496" y="1985"/>
                    <a:pt x="583" y="1954"/>
                    <a:pt x="630" y="1891"/>
                  </a:cubicBezTo>
                  <a:lnTo>
                    <a:pt x="1071" y="1450"/>
                  </a:lnTo>
                  <a:lnTo>
                    <a:pt x="1512" y="1891"/>
                  </a:lnTo>
                  <a:cubicBezTo>
                    <a:pt x="1575" y="1954"/>
                    <a:pt x="1662" y="1985"/>
                    <a:pt x="1749" y="1985"/>
                  </a:cubicBezTo>
                  <a:cubicBezTo>
                    <a:pt x="1835" y="1985"/>
                    <a:pt x="1922" y="1954"/>
                    <a:pt x="1985" y="1891"/>
                  </a:cubicBezTo>
                  <a:cubicBezTo>
                    <a:pt x="2111" y="1765"/>
                    <a:pt x="2111" y="1544"/>
                    <a:pt x="1985" y="1418"/>
                  </a:cubicBezTo>
                  <a:lnTo>
                    <a:pt x="1544" y="977"/>
                  </a:lnTo>
                  <a:lnTo>
                    <a:pt x="1985" y="568"/>
                  </a:lnTo>
                  <a:cubicBezTo>
                    <a:pt x="2111" y="442"/>
                    <a:pt x="2111" y="190"/>
                    <a:pt x="1985" y="95"/>
                  </a:cubicBezTo>
                  <a:cubicBezTo>
                    <a:pt x="1922" y="32"/>
                    <a:pt x="1835" y="1"/>
                    <a:pt x="1749" y="1"/>
                  </a:cubicBezTo>
                  <a:cubicBezTo>
                    <a:pt x="1662" y="1"/>
                    <a:pt x="1575" y="32"/>
                    <a:pt x="1512" y="95"/>
                  </a:cubicBezTo>
                  <a:lnTo>
                    <a:pt x="1071" y="505"/>
                  </a:lnTo>
                  <a:lnTo>
                    <a:pt x="630" y="95"/>
                  </a:lnTo>
                  <a:cubicBezTo>
                    <a:pt x="583" y="32"/>
                    <a:pt x="496" y="1"/>
                    <a:pt x="406"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34" name="Google Shape;9224;p73">
              <a:extLst>
                <a:ext uri="{FF2B5EF4-FFF2-40B4-BE49-F238E27FC236}">
                  <a16:creationId xmlns:a16="http://schemas.microsoft.com/office/drawing/2014/main" id="{76F99A27-EB5B-344A-8828-A2463F7FBA99}"/>
                </a:ext>
              </a:extLst>
            </p:cNvPr>
            <p:cNvSpPr/>
            <p:nvPr/>
          </p:nvSpPr>
          <p:spPr>
            <a:xfrm>
              <a:off x="6308325" y="2882300"/>
              <a:ext cx="51225" cy="49650"/>
            </a:xfrm>
            <a:custGeom>
              <a:avLst/>
              <a:gdLst/>
              <a:ahLst/>
              <a:cxnLst/>
              <a:rect l="l" t="t" r="r" b="b"/>
              <a:pathLst>
                <a:path w="2049" h="1986" extrusionOk="0">
                  <a:moveTo>
                    <a:pt x="363" y="0"/>
                  </a:moveTo>
                  <a:cubicBezTo>
                    <a:pt x="276" y="0"/>
                    <a:pt x="190" y="32"/>
                    <a:pt x="127" y="95"/>
                  </a:cubicBezTo>
                  <a:cubicBezTo>
                    <a:pt x="1" y="221"/>
                    <a:pt x="1" y="441"/>
                    <a:pt x="127" y="567"/>
                  </a:cubicBezTo>
                  <a:lnTo>
                    <a:pt x="568" y="1009"/>
                  </a:lnTo>
                  <a:lnTo>
                    <a:pt x="127" y="1450"/>
                  </a:lnTo>
                  <a:cubicBezTo>
                    <a:pt x="1" y="1544"/>
                    <a:pt x="1" y="1796"/>
                    <a:pt x="127" y="1891"/>
                  </a:cubicBezTo>
                  <a:cubicBezTo>
                    <a:pt x="190" y="1954"/>
                    <a:pt x="276" y="1985"/>
                    <a:pt x="363" y="1985"/>
                  </a:cubicBezTo>
                  <a:cubicBezTo>
                    <a:pt x="450" y="1985"/>
                    <a:pt x="536" y="1954"/>
                    <a:pt x="599" y="1891"/>
                  </a:cubicBezTo>
                  <a:lnTo>
                    <a:pt x="1040" y="1481"/>
                  </a:lnTo>
                  <a:lnTo>
                    <a:pt x="1481" y="1891"/>
                  </a:lnTo>
                  <a:cubicBezTo>
                    <a:pt x="1529" y="1954"/>
                    <a:pt x="1615" y="1985"/>
                    <a:pt x="1706" y="1985"/>
                  </a:cubicBezTo>
                  <a:cubicBezTo>
                    <a:pt x="1797" y="1985"/>
                    <a:pt x="1891" y="1954"/>
                    <a:pt x="1954" y="1891"/>
                  </a:cubicBezTo>
                  <a:cubicBezTo>
                    <a:pt x="2049" y="1796"/>
                    <a:pt x="2049" y="1544"/>
                    <a:pt x="1954" y="1450"/>
                  </a:cubicBezTo>
                  <a:lnTo>
                    <a:pt x="1513" y="1009"/>
                  </a:lnTo>
                  <a:lnTo>
                    <a:pt x="1954" y="567"/>
                  </a:lnTo>
                  <a:cubicBezTo>
                    <a:pt x="2049" y="441"/>
                    <a:pt x="2049" y="252"/>
                    <a:pt x="1954" y="95"/>
                  </a:cubicBezTo>
                  <a:cubicBezTo>
                    <a:pt x="1891" y="32"/>
                    <a:pt x="1804" y="0"/>
                    <a:pt x="1718" y="0"/>
                  </a:cubicBezTo>
                  <a:cubicBezTo>
                    <a:pt x="1631" y="0"/>
                    <a:pt x="1544" y="32"/>
                    <a:pt x="1481" y="95"/>
                  </a:cubicBezTo>
                  <a:lnTo>
                    <a:pt x="1040" y="536"/>
                  </a:lnTo>
                  <a:lnTo>
                    <a:pt x="599" y="95"/>
                  </a:lnTo>
                  <a:cubicBezTo>
                    <a:pt x="536" y="32"/>
                    <a:pt x="450" y="0"/>
                    <a:pt x="363"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42" name="Google Shape;9225;p73">
              <a:extLst>
                <a:ext uri="{FF2B5EF4-FFF2-40B4-BE49-F238E27FC236}">
                  <a16:creationId xmlns:a16="http://schemas.microsoft.com/office/drawing/2014/main" id="{39AC8E24-BAD7-6467-B089-C4910F7DDF76}"/>
                </a:ext>
              </a:extLst>
            </p:cNvPr>
            <p:cNvSpPr/>
            <p:nvPr/>
          </p:nvSpPr>
          <p:spPr>
            <a:xfrm>
              <a:off x="6200425" y="2759425"/>
              <a:ext cx="156775" cy="174875"/>
            </a:xfrm>
            <a:custGeom>
              <a:avLst/>
              <a:gdLst/>
              <a:ahLst/>
              <a:cxnLst/>
              <a:rect l="l" t="t" r="r" b="b"/>
              <a:pathLst>
                <a:path w="6271" h="6994" extrusionOk="0">
                  <a:moveTo>
                    <a:pt x="1103" y="5609"/>
                  </a:moveTo>
                  <a:cubicBezTo>
                    <a:pt x="1292" y="5609"/>
                    <a:pt x="1450" y="5766"/>
                    <a:pt x="1450" y="5955"/>
                  </a:cubicBezTo>
                  <a:cubicBezTo>
                    <a:pt x="1450" y="6144"/>
                    <a:pt x="1292" y="6302"/>
                    <a:pt x="1103" y="6302"/>
                  </a:cubicBezTo>
                  <a:cubicBezTo>
                    <a:pt x="914" y="6302"/>
                    <a:pt x="757" y="6144"/>
                    <a:pt x="757" y="5955"/>
                  </a:cubicBezTo>
                  <a:cubicBezTo>
                    <a:pt x="757" y="5766"/>
                    <a:pt x="914" y="5609"/>
                    <a:pt x="1103" y="5609"/>
                  </a:cubicBezTo>
                  <a:close/>
                  <a:moveTo>
                    <a:pt x="5325" y="1"/>
                  </a:moveTo>
                  <a:cubicBezTo>
                    <a:pt x="5230" y="1"/>
                    <a:pt x="5136" y="64"/>
                    <a:pt x="5073" y="127"/>
                  </a:cubicBezTo>
                  <a:lnTo>
                    <a:pt x="4380" y="851"/>
                  </a:lnTo>
                  <a:cubicBezTo>
                    <a:pt x="4254" y="946"/>
                    <a:pt x="4254" y="1198"/>
                    <a:pt x="4380" y="1324"/>
                  </a:cubicBezTo>
                  <a:cubicBezTo>
                    <a:pt x="4443" y="1371"/>
                    <a:pt x="4529" y="1395"/>
                    <a:pt x="4616" y="1395"/>
                  </a:cubicBezTo>
                  <a:cubicBezTo>
                    <a:pt x="4703" y="1395"/>
                    <a:pt x="4789" y="1371"/>
                    <a:pt x="4852" y="1324"/>
                  </a:cubicBezTo>
                  <a:lnTo>
                    <a:pt x="4978" y="1198"/>
                  </a:lnTo>
                  <a:lnTo>
                    <a:pt x="4978" y="2458"/>
                  </a:lnTo>
                  <a:cubicBezTo>
                    <a:pt x="4978" y="2647"/>
                    <a:pt x="4821" y="2805"/>
                    <a:pt x="4600" y="2805"/>
                  </a:cubicBezTo>
                  <a:lnTo>
                    <a:pt x="1765" y="2805"/>
                  </a:lnTo>
                  <a:cubicBezTo>
                    <a:pt x="1513" y="2805"/>
                    <a:pt x="1229" y="2931"/>
                    <a:pt x="1040" y="3120"/>
                  </a:cubicBezTo>
                  <a:cubicBezTo>
                    <a:pt x="820" y="3309"/>
                    <a:pt x="725" y="3592"/>
                    <a:pt x="725" y="3876"/>
                  </a:cubicBezTo>
                  <a:lnTo>
                    <a:pt x="725" y="4978"/>
                  </a:lnTo>
                  <a:cubicBezTo>
                    <a:pt x="316" y="5136"/>
                    <a:pt x="1" y="5482"/>
                    <a:pt x="1" y="5955"/>
                  </a:cubicBezTo>
                  <a:cubicBezTo>
                    <a:pt x="1" y="6554"/>
                    <a:pt x="473" y="6995"/>
                    <a:pt x="1040" y="6995"/>
                  </a:cubicBezTo>
                  <a:cubicBezTo>
                    <a:pt x="1607" y="6995"/>
                    <a:pt x="2048" y="6522"/>
                    <a:pt x="2048" y="5955"/>
                  </a:cubicBezTo>
                  <a:cubicBezTo>
                    <a:pt x="2048" y="5514"/>
                    <a:pt x="1765" y="5136"/>
                    <a:pt x="1355" y="4978"/>
                  </a:cubicBezTo>
                  <a:lnTo>
                    <a:pt x="1355" y="3876"/>
                  </a:lnTo>
                  <a:cubicBezTo>
                    <a:pt x="1355" y="3687"/>
                    <a:pt x="1513" y="3529"/>
                    <a:pt x="1702" y="3529"/>
                  </a:cubicBezTo>
                  <a:lnTo>
                    <a:pt x="4537" y="3529"/>
                  </a:lnTo>
                  <a:cubicBezTo>
                    <a:pt x="5136" y="3529"/>
                    <a:pt x="5545" y="3057"/>
                    <a:pt x="5545" y="2490"/>
                  </a:cubicBezTo>
                  <a:lnTo>
                    <a:pt x="5545" y="1229"/>
                  </a:lnTo>
                  <a:lnTo>
                    <a:pt x="5671" y="1355"/>
                  </a:lnTo>
                  <a:cubicBezTo>
                    <a:pt x="5734" y="1418"/>
                    <a:pt x="5821" y="1450"/>
                    <a:pt x="5908" y="1450"/>
                  </a:cubicBezTo>
                  <a:cubicBezTo>
                    <a:pt x="5994" y="1450"/>
                    <a:pt x="6081" y="1418"/>
                    <a:pt x="6144" y="1355"/>
                  </a:cubicBezTo>
                  <a:cubicBezTo>
                    <a:pt x="6270" y="1229"/>
                    <a:pt x="6270" y="1009"/>
                    <a:pt x="6144" y="883"/>
                  </a:cubicBezTo>
                  <a:lnTo>
                    <a:pt x="5545" y="127"/>
                  </a:lnTo>
                  <a:cubicBezTo>
                    <a:pt x="5482" y="64"/>
                    <a:pt x="5388" y="1"/>
                    <a:pt x="5325"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43" name="Google Shape;9226;p73">
              <a:extLst>
                <a:ext uri="{FF2B5EF4-FFF2-40B4-BE49-F238E27FC236}">
                  <a16:creationId xmlns:a16="http://schemas.microsoft.com/office/drawing/2014/main" id="{D07DE572-1238-1F3A-A1C9-2E81A84B7C28}"/>
                </a:ext>
              </a:extLst>
            </p:cNvPr>
            <p:cNvSpPr/>
            <p:nvPr/>
          </p:nvSpPr>
          <p:spPr>
            <a:xfrm>
              <a:off x="6412300" y="2742900"/>
              <a:ext cx="52800" cy="208725"/>
            </a:xfrm>
            <a:custGeom>
              <a:avLst/>
              <a:gdLst/>
              <a:ahLst/>
              <a:cxnLst/>
              <a:rect l="l" t="t" r="r" b="b"/>
              <a:pathLst>
                <a:path w="2112" h="8349" extrusionOk="0">
                  <a:moveTo>
                    <a:pt x="1009" y="662"/>
                  </a:moveTo>
                  <a:cubicBezTo>
                    <a:pt x="1229" y="662"/>
                    <a:pt x="1387" y="819"/>
                    <a:pt x="1387" y="1040"/>
                  </a:cubicBezTo>
                  <a:lnTo>
                    <a:pt x="1387" y="1386"/>
                  </a:lnTo>
                  <a:lnTo>
                    <a:pt x="662" y="1386"/>
                  </a:lnTo>
                  <a:lnTo>
                    <a:pt x="662" y="1040"/>
                  </a:lnTo>
                  <a:cubicBezTo>
                    <a:pt x="662" y="819"/>
                    <a:pt x="820" y="662"/>
                    <a:pt x="1009" y="662"/>
                  </a:cubicBezTo>
                  <a:close/>
                  <a:moveTo>
                    <a:pt x="1387" y="2048"/>
                  </a:moveTo>
                  <a:lnTo>
                    <a:pt x="1387" y="6017"/>
                  </a:lnTo>
                  <a:cubicBezTo>
                    <a:pt x="1261" y="5986"/>
                    <a:pt x="1142" y="5970"/>
                    <a:pt x="1024" y="5970"/>
                  </a:cubicBezTo>
                  <a:cubicBezTo>
                    <a:pt x="906" y="5970"/>
                    <a:pt x="788" y="5986"/>
                    <a:pt x="662" y="6017"/>
                  </a:cubicBezTo>
                  <a:lnTo>
                    <a:pt x="662" y="2048"/>
                  </a:lnTo>
                  <a:close/>
                  <a:moveTo>
                    <a:pt x="1009" y="6711"/>
                  </a:moveTo>
                  <a:cubicBezTo>
                    <a:pt x="1103" y="6711"/>
                    <a:pt x="1166" y="6711"/>
                    <a:pt x="1261" y="6742"/>
                  </a:cubicBezTo>
                  <a:lnTo>
                    <a:pt x="1009" y="7246"/>
                  </a:lnTo>
                  <a:lnTo>
                    <a:pt x="788" y="6742"/>
                  </a:lnTo>
                  <a:cubicBezTo>
                    <a:pt x="851" y="6711"/>
                    <a:pt x="946" y="6711"/>
                    <a:pt x="1009" y="6711"/>
                  </a:cubicBezTo>
                  <a:close/>
                  <a:moveTo>
                    <a:pt x="1009" y="0"/>
                  </a:moveTo>
                  <a:cubicBezTo>
                    <a:pt x="441" y="0"/>
                    <a:pt x="0" y="473"/>
                    <a:pt x="0" y="1040"/>
                  </a:cubicBezTo>
                  <a:lnTo>
                    <a:pt x="0" y="6616"/>
                  </a:lnTo>
                  <a:cubicBezTo>
                    <a:pt x="0" y="6648"/>
                    <a:pt x="0" y="6742"/>
                    <a:pt x="32" y="6774"/>
                  </a:cubicBezTo>
                  <a:lnTo>
                    <a:pt x="757" y="8160"/>
                  </a:lnTo>
                  <a:cubicBezTo>
                    <a:pt x="788" y="8286"/>
                    <a:pt x="946" y="8349"/>
                    <a:pt x="1040" y="8349"/>
                  </a:cubicBezTo>
                  <a:cubicBezTo>
                    <a:pt x="1166" y="8349"/>
                    <a:pt x="1292" y="8286"/>
                    <a:pt x="1355" y="8160"/>
                  </a:cubicBezTo>
                  <a:lnTo>
                    <a:pt x="2080" y="6774"/>
                  </a:lnTo>
                  <a:cubicBezTo>
                    <a:pt x="2111" y="6742"/>
                    <a:pt x="2111" y="6648"/>
                    <a:pt x="2111" y="6616"/>
                  </a:cubicBezTo>
                  <a:lnTo>
                    <a:pt x="2111" y="1040"/>
                  </a:lnTo>
                  <a:cubicBezTo>
                    <a:pt x="2048" y="473"/>
                    <a:pt x="1576" y="0"/>
                    <a:pt x="1009"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grpSp>
      <p:sp>
        <p:nvSpPr>
          <p:cNvPr id="44" name="Textfeld 43">
            <a:extLst>
              <a:ext uri="{FF2B5EF4-FFF2-40B4-BE49-F238E27FC236}">
                <a16:creationId xmlns:a16="http://schemas.microsoft.com/office/drawing/2014/main" id="{C8938243-3E4B-847E-EC6C-968452EA220D}"/>
              </a:ext>
            </a:extLst>
          </p:cNvPr>
          <p:cNvSpPr txBox="1"/>
          <p:nvPr/>
        </p:nvSpPr>
        <p:spPr>
          <a:xfrm>
            <a:off x="2" y="3222253"/>
            <a:ext cx="2732356" cy="984885"/>
          </a:xfrm>
          <a:prstGeom prst="rect">
            <a:avLst/>
          </a:prstGeom>
          <a:noFill/>
        </p:spPr>
        <p:txBody>
          <a:bodyPr wrap="square">
            <a:spAutoFit/>
          </a:bodyPr>
          <a:lstStyle/>
          <a:p>
            <a:pPr algn="ctr"/>
            <a:r>
              <a:rPr lang="de-DE" sz="4000" b="1" dirty="0">
                <a:solidFill>
                  <a:srgbClr val="FEA121"/>
                </a:solidFill>
                <a:latin typeface="Hind" panose="02000000000000000000" pitchFamily="2" charset="77"/>
                <a:cs typeface="Hind" panose="02000000000000000000" pitchFamily="2" charset="77"/>
              </a:rPr>
              <a:t>Agenda</a:t>
            </a:r>
            <a:endParaRPr lang="en-GB" sz="4000" b="1" dirty="0">
              <a:solidFill>
                <a:srgbClr val="FEA121"/>
              </a:solidFill>
              <a:latin typeface="Hind" panose="02000000000000000000" pitchFamily="2" charset="77"/>
              <a:cs typeface="Hind" panose="02000000000000000000" pitchFamily="2" charset="77"/>
            </a:endParaRPr>
          </a:p>
          <a:p>
            <a:pPr algn="ctr"/>
            <a:endParaRPr lang="en-GB" b="1" dirty="0">
              <a:solidFill>
                <a:schemeClr val="bg1"/>
              </a:solidFill>
              <a:latin typeface="Raleway Medium" pitchFamily="2" charset="0"/>
            </a:endParaRPr>
          </a:p>
        </p:txBody>
      </p:sp>
      <p:sp>
        <p:nvSpPr>
          <p:cNvPr id="45" name="Textfeld 44">
            <a:extLst>
              <a:ext uri="{FF2B5EF4-FFF2-40B4-BE49-F238E27FC236}">
                <a16:creationId xmlns:a16="http://schemas.microsoft.com/office/drawing/2014/main" id="{6EEC7E79-6ADD-02AE-C097-311690F81B69}"/>
              </a:ext>
            </a:extLst>
          </p:cNvPr>
          <p:cNvSpPr txBox="1"/>
          <p:nvPr/>
        </p:nvSpPr>
        <p:spPr>
          <a:xfrm>
            <a:off x="3428231" y="5608023"/>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6</a:t>
            </a:r>
            <a:endParaRPr lang="en-GB" sz="3500" b="1" dirty="0">
              <a:solidFill>
                <a:schemeClr val="bg1"/>
              </a:solidFill>
              <a:latin typeface="Hind" panose="02000000000000000000" pitchFamily="2" charset="77"/>
              <a:cs typeface="Hind" panose="02000000000000000000" pitchFamily="2" charset="77"/>
            </a:endParaRPr>
          </a:p>
        </p:txBody>
      </p:sp>
      <p:sp>
        <p:nvSpPr>
          <p:cNvPr id="47" name="Textfeld 46">
            <a:extLst>
              <a:ext uri="{FF2B5EF4-FFF2-40B4-BE49-F238E27FC236}">
                <a16:creationId xmlns:a16="http://schemas.microsoft.com/office/drawing/2014/main" id="{EB9729B2-0B8F-C524-8A62-1FD686C368BC}"/>
              </a:ext>
            </a:extLst>
          </p:cNvPr>
          <p:cNvSpPr txBox="1"/>
          <p:nvPr/>
        </p:nvSpPr>
        <p:spPr>
          <a:xfrm>
            <a:off x="3448231" y="4674567"/>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5</a:t>
            </a:r>
            <a:endParaRPr lang="en-GB" sz="3500" b="1" dirty="0">
              <a:solidFill>
                <a:schemeClr val="bg1"/>
              </a:solidFill>
              <a:latin typeface="Hind" panose="02000000000000000000" pitchFamily="2" charset="77"/>
              <a:cs typeface="Hind" panose="02000000000000000000" pitchFamily="2" charset="77"/>
            </a:endParaRPr>
          </a:p>
        </p:txBody>
      </p:sp>
      <p:sp>
        <p:nvSpPr>
          <p:cNvPr id="48" name="Textfeld 47">
            <a:extLst>
              <a:ext uri="{FF2B5EF4-FFF2-40B4-BE49-F238E27FC236}">
                <a16:creationId xmlns:a16="http://schemas.microsoft.com/office/drawing/2014/main" id="{09C33535-7D7E-B91C-6645-C65785FA1866}"/>
              </a:ext>
            </a:extLst>
          </p:cNvPr>
          <p:cNvSpPr txBox="1"/>
          <p:nvPr/>
        </p:nvSpPr>
        <p:spPr>
          <a:xfrm>
            <a:off x="3419866" y="3694645"/>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4</a:t>
            </a:r>
            <a:endParaRPr lang="en-GB" sz="3500" b="1" dirty="0">
              <a:solidFill>
                <a:schemeClr val="bg1"/>
              </a:solidFill>
              <a:latin typeface="Hind" panose="02000000000000000000" pitchFamily="2" charset="77"/>
              <a:cs typeface="Hind" panose="02000000000000000000" pitchFamily="2" charset="77"/>
            </a:endParaRPr>
          </a:p>
        </p:txBody>
      </p:sp>
      <p:sp>
        <p:nvSpPr>
          <p:cNvPr id="49" name="Textfeld 48">
            <a:extLst>
              <a:ext uri="{FF2B5EF4-FFF2-40B4-BE49-F238E27FC236}">
                <a16:creationId xmlns:a16="http://schemas.microsoft.com/office/drawing/2014/main" id="{FDD8E29A-5F81-1AA0-B46D-960C0019253D}"/>
              </a:ext>
            </a:extLst>
          </p:cNvPr>
          <p:cNvSpPr txBox="1"/>
          <p:nvPr/>
        </p:nvSpPr>
        <p:spPr>
          <a:xfrm>
            <a:off x="3419866" y="2756796"/>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3</a:t>
            </a:r>
            <a:endParaRPr lang="en-GB" sz="3500" b="1" dirty="0">
              <a:solidFill>
                <a:schemeClr val="bg1"/>
              </a:solidFill>
              <a:latin typeface="Hind" panose="02000000000000000000" pitchFamily="2" charset="77"/>
              <a:cs typeface="Hind" panose="02000000000000000000" pitchFamily="2" charset="77"/>
            </a:endParaRPr>
          </a:p>
        </p:txBody>
      </p:sp>
      <p:sp>
        <p:nvSpPr>
          <p:cNvPr id="52" name="Textfeld 51">
            <a:extLst>
              <a:ext uri="{FF2B5EF4-FFF2-40B4-BE49-F238E27FC236}">
                <a16:creationId xmlns:a16="http://schemas.microsoft.com/office/drawing/2014/main" id="{F1D5907E-8242-2259-2756-57393AF53789}"/>
              </a:ext>
            </a:extLst>
          </p:cNvPr>
          <p:cNvSpPr txBox="1"/>
          <p:nvPr/>
        </p:nvSpPr>
        <p:spPr>
          <a:xfrm>
            <a:off x="3419866" y="1754928"/>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2</a:t>
            </a:r>
            <a:endParaRPr lang="en-GB" sz="3500" b="1" dirty="0">
              <a:solidFill>
                <a:schemeClr val="bg1"/>
              </a:solidFill>
              <a:latin typeface="Hind" panose="02000000000000000000" pitchFamily="2" charset="77"/>
              <a:cs typeface="Hind" panose="02000000000000000000" pitchFamily="2" charset="77"/>
            </a:endParaRPr>
          </a:p>
        </p:txBody>
      </p:sp>
      <p:sp>
        <p:nvSpPr>
          <p:cNvPr id="55" name="Textfeld 54">
            <a:extLst>
              <a:ext uri="{FF2B5EF4-FFF2-40B4-BE49-F238E27FC236}">
                <a16:creationId xmlns:a16="http://schemas.microsoft.com/office/drawing/2014/main" id="{DA199342-BD08-ECA2-7A00-B32BC100CDB3}"/>
              </a:ext>
            </a:extLst>
          </p:cNvPr>
          <p:cNvSpPr txBox="1"/>
          <p:nvPr/>
        </p:nvSpPr>
        <p:spPr>
          <a:xfrm>
            <a:off x="3407396" y="696664"/>
            <a:ext cx="311255" cy="630942"/>
          </a:xfrm>
          <a:prstGeom prst="rect">
            <a:avLst/>
          </a:prstGeom>
          <a:noFill/>
        </p:spPr>
        <p:txBody>
          <a:bodyPr wrap="square">
            <a:spAutoFit/>
          </a:bodyPr>
          <a:lstStyle/>
          <a:p>
            <a:pPr algn="ctr"/>
            <a:r>
              <a:rPr lang="de-DE" sz="3500" b="1" dirty="0">
                <a:solidFill>
                  <a:srgbClr val="FEA121"/>
                </a:solidFill>
                <a:latin typeface="Hind" panose="02000000000000000000" pitchFamily="2" charset="77"/>
                <a:cs typeface="Hind" panose="02000000000000000000" pitchFamily="2" charset="77"/>
              </a:rPr>
              <a:t>1</a:t>
            </a:r>
            <a:endParaRPr lang="en-GB" sz="3500" b="1" dirty="0">
              <a:solidFill>
                <a:srgbClr val="FEA12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1916101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9B78775-8281-EF71-E661-612500DF97BE}"/>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Abgerundetes Rechteck 5">
            <a:extLst>
              <a:ext uri="{FF2B5EF4-FFF2-40B4-BE49-F238E27FC236}">
                <a16:creationId xmlns:a16="http://schemas.microsoft.com/office/drawing/2014/main" id="{989D79CC-7A76-993D-0A68-80CE3B424E9B}"/>
              </a:ext>
            </a:extLst>
          </p:cNvPr>
          <p:cNvSpPr/>
          <p:nvPr/>
        </p:nvSpPr>
        <p:spPr>
          <a:xfrm>
            <a:off x="4736396" y="5537200"/>
            <a:ext cx="6955118" cy="1091862"/>
          </a:xfrm>
          <a:prstGeom prst="roundRect">
            <a:avLst>
              <a:gd name="adj" fmla="val 19130"/>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Abgerundetes Rechteck 9">
            <a:extLst>
              <a:ext uri="{FF2B5EF4-FFF2-40B4-BE49-F238E27FC236}">
                <a16:creationId xmlns:a16="http://schemas.microsoft.com/office/drawing/2014/main" id="{A7444E71-1C6E-7515-325A-785F81E37603}"/>
              </a:ext>
            </a:extLst>
          </p:cNvPr>
          <p:cNvSpPr/>
          <p:nvPr/>
        </p:nvSpPr>
        <p:spPr>
          <a:xfrm>
            <a:off x="4714709" y="528638"/>
            <a:ext cx="6955118" cy="4839224"/>
          </a:xfrm>
          <a:prstGeom prst="roundRect">
            <a:avLst>
              <a:gd name="adj" fmla="val 7353"/>
            </a:avLst>
          </a:prstGeom>
          <a:solidFill>
            <a:srgbClr val="BDCEE0"/>
          </a:solidFill>
          <a:ln>
            <a:noFill/>
          </a:ln>
          <a:effectLst>
            <a:outerShdw blurRad="50800" dist="50800" dir="5400000" algn="ctr" rotWithShape="0">
              <a:srgbClr val="BDCEE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Grafik 31">
            <a:extLst>
              <a:ext uri="{FF2B5EF4-FFF2-40B4-BE49-F238E27FC236}">
                <a16:creationId xmlns:a16="http://schemas.microsoft.com/office/drawing/2014/main" id="{A6731099-DC41-4052-80EC-1F863A9A7AE0}"/>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b="-949"/>
          <a:stretch/>
        </p:blipFill>
        <p:spPr>
          <a:xfrm>
            <a:off x="-1" y="0"/>
            <a:ext cx="4022545" cy="6917261"/>
          </a:xfrm>
          <a:prstGeom prst="rect">
            <a:avLst/>
          </a:prstGeom>
        </p:spPr>
      </p:pic>
      <p:sp>
        <p:nvSpPr>
          <p:cNvPr id="16" name="Rechteck 15">
            <a:extLst>
              <a:ext uri="{FF2B5EF4-FFF2-40B4-BE49-F238E27FC236}">
                <a16:creationId xmlns:a16="http://schemas.microsoft.com/office/drawing/2014/main" id="{C8561552-0E85-44FA-8C78-DF528EACF14B}"/>
              </a:ext>
            </a:extLst>
          </p:cNvPr>
          <p:cNvSpPr/>
          <p:nvPr/>
        </p:nvSpPr>
        <p:spPr>
          <a:xfrm>
            <a:off x="5192731" y="717225"/>
            <a:ext cx="6176582" cy="369332"/>
          </a:xfrm>
          <a:prstGeom prst="rect">
            <a:avLst/>
          </a:prstGeom>
        </p:spPr>
        <p:txBody>
          <a:bodyPr wrap="square">
            <a:spAutoFit/>
          </a:bodyPr>
          <a:lstStyle/>
          <a:p>
            <a:r>
              <a:rPr lang="de-DE" b="1" dirty="0">
                <a:solidFill>
                  <a:srgbClr val="004785"/>
                </a:solidFill>
                <a:latin typeface="Hind" panose="02000000000000000000" pitchFamily="2" charset="77"/>
                <a:cs typeface="Hind" panose="02000000000000000000" pitchFamily="2" charset="77"/>
              </a:rPr>
              <a:t>Mittelwerte und Standardabweichungen</a:t>
            </a:r>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grpSp>
        <p:nvGrpSpPr>
          <p:cNvPr id="57" name="Gruppieren 56">
            <a:extLst>
              <a:ext uri="{FF2B5EF4-FFF2-40B4-BE49-F238E27FC236}">
                <a16:creationId xmlns:a16="http://schemas.microsoft.com/office/drawing/2014/main" id="{59DF1655-FA15-4686-AA83-2D2F548E193D}"/>
              </a:ext>
            </a:extLst>
          </p:cNvPr>
          <p:cNvGrpSpPr/>
          <p:nvPr/>
        </p:nvGrpSpPr>
        <p:grpSpPr>
          <a:xfrm>
            <a:off x="5192731" y="1353066"/>
            <a:ext cx="6176583" cy="3572058"/>
            <a:chOff x="5255765" y="-944745"/>
            <a:chExt cx="6936235" cy="3008876"/>
          </a:xfrm>
        </p:grpSpPr>
        <p:sp>
          <p:nvSpPr>
            <p:cNvPr id="71" name="Rechteck 70">
              <a:extLst>
                <a:ext uri="{FF2B5EF4-FFF2-40B4-BE49-F238E27FC236}">
                  <a16:creationId xmlns:a16="http://schemas.microsoft.com/office/drawing/2014/main" id="{A6168997-E966-41B5-9AEA-772923AC9C15}"/>
                </a:ext>
              </a:extLst>
            </p:cNvPr>
            <p:cNvSpPr/>
            <p:nvPr/>
          </p:nvSpPr>
          <p:spPr>
            <a:xfrm>
              <a:off x="5255765" y="-944745"/>
              <a:ext cx="6936235" cy="606067"/>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1182B313-8887-47FB-999B-D9C791705A51}"/>
                </a:ext>
              </a:extLst>
            </p:cNvPr>
            <p:cNvSpPr/>
            <p:nvPr/>
          </p:nvSpPr>
          <p:spPr>
            <a:xfrm>
              <a:off x="5255765" y="-342370"/>
              <a:ext cx="6936235" cy="606067"/>
            </a:xfrm>
            <a:prstGeom prst="rect">
              <a:avLst/>
            </a:prstGeom>
            <a:solidFill>
              <a:schemeClr val="tx2">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39C717B8-A935-4FC8-A2EE-FA615A3C708F}"/>
                </a:ext>
              </a:extLst>
            </p:cNvPr>
            <p:cNvSpPr/>
            <p:nvPr/>
          </p:nvSpPr>
          <p:spPr>
            <a:xfrm>
              <a:off x="5255765" y="254809"/>
              <a:ext cx="6936235" cy="606067"/>
            </a:xfrm>
            <a:prstGeom prst="rect">
              <a:avLst/>
            </a:prstGeom>
            <a:solidFill>
              <a:srgbClr val="FFFF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3F2D5928-60E9-43B8-92E0-1B694632009B}"/>
                </a:ext>
              </a:extLst>
            </p:cNvPr>
            <p:cNvSpPr/>
            <p:nvPr/>
          </p:nvSpPr>
          <p:spPr>
            <a:xfrm>
              <a:off x="5255765" y="850729"/>
              <a:ext cx="6936235" cy="606005"/>
            </a:xfrm>
            <a:prstGeom prst="rect">
              <a:avLst/>
            </a:prstGeom>
            <a:solidFill>
              <a:schemeClr val="accent4">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a16="http://schemas.microsoft.com/office/drawing/2014/main" id="{FEC5394E-2BC8-497E-85E2-CC775CF53E35}"/>
                </a:ext>
              </a:extLst>
            </p:cNvPr>
            <p:cNvSpPr/>
            <p:nvPr/>
          </p:nvSpPr>
          <p:spPr>
            <a:xfrm>
              <a:off x="5255765" y="1458064"/>
              <a:ext cx="6936235" cy="606067"/>
            </a:xfrm>
            <a:prstGeom prst="rect">
              <a:avLst/>
            </a:pr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7" name="Gruppieren 6">
            <a:extLst>
              <a:ext uri="{FF2B5EF4-FFF2-40B4-BE49-F238E27FC236}">
                <a16:creationId xmlns:a16="http://schemas.microsoft.com/office/drawing/2014/main" id="{FE5C8E94-B257-388E-3F1F-934100FA255D}"/>
              </a:ext>
            </a:extLst>
          </p:cNvPr>
          <p:cNvGrpSpPr/>
          <p:nvPr/>
        </p:nvGrpSpPr>
        <p:grpSpPr>
          <a:xfrm>
            <a:off x="4246613" y="5648047"/>
            <a:ext cx="386766" cy="800219"/>
            <a:chOff x="4100032" y="5537200"/>
            <a:chExt cx="527725" cy="1091862"/>
          </a:xfrm>
        </p:grpSpPr>
        <p:sp>
          <p:nvSpPr>
            <p:cNvPr id="76" name="Pfeil: Chevron 75">
              <a:extLst>
                <a:ext uri="{FF2B5EF4-FFF2-40B4-BE49-F238E27FC236}">
                  <a16:creationId xmlns:a16="http://schemas.microsoft.com/office/drawing/2014/main" id="{88FC33DB-14B2-4AC7-BC79-19A7486C42FC}"/>
                </a:ext>
              </a:extLst>
            </p:cNvPr>
            <p:cNvSpPr/>
            <p:nvPr/>
          </p:nvSpPr>
          <p:spPr>
            <a:xfrm>
              <a:off x="4100032" y="5537200"/>
              <a:ext cx="326600" cy="1091862"/>
            </a:xfrm>
            <a:prstGeom prst="chevron">
              <a:avLst/>
            </a:prstGeom>
            <a:solidFill>
              <a:srgbClr val="FEA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Raleway Medium" pitchFamily="2" charset="0"/>
              </a:endParaRPr>
            </a:p>
          </p:txBody>
        </p:sp>
        <p:sp>
          <p:nvSpPr>
            <p:cNvPr id="77" name="Pfeil: Chevron 76">
              <a:extLst>
                <a:ext uri="{FF2B5EF4-FFF2-40B4-BE49-F238E27FC236}">
                  <a16:creationId xmlns:a16="http://schemas.microsoft.com/office/drawing/2014/main" id="{2A7E6F42-777A-4341-B7D9-20D717A1E33B}"/>
                </a:ext>
              </a:extLst>
            </p:cNvPr>
            <p:cNvSpPr/>
            <p:nvPr/>
          </p:nvSpPr>
          <p:spPr>
            <a:xfrm>
              <a:off x="4301157" y="5537200"/>
              <a:ext cx="326600" cy="1091862"/>
            </a:xfrm>
            <a:prstGeom prst="chevron">
              <a:avLst/>
            </a:prstGeom>
            <a:solidFill>
              <a:srgbClr val="FEA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latin typeface="Raleway Medium" pitchFamily="2" charset="0"/>
              </a:endParaRPr>
            </a:p>
          </p:txBody>
        </p:sp>
      </p:grpSp>
      <p:sp>
        <p:nvSpPr>
          <p:cNvPr id="79" name="Rechteck 78">
            <a:extLst>
              <a:ext uri="{FF2B5EF4-FFF2-40B4-BE49-F238E27FC236}">
                <a16:creationId xmlns:a16="http://schemas.microsoft.com/office/drawing/2014/main" id="{D1300431-0BBC-441D-904F-AAAFF2E7C615}"/>
              </a:ext>
            </a:extLst>
          </p:cNvPr>
          <p:cNvSpPr/>
          <p:nvPr/>
        </p:nvSpPr>
        <p:spPr>
          <a:xfrm>
            <a:off x="5144808" y="5771158"/>
            <a:ext cx="6096000" cy="276999"/>
          </a:xfrm>
          <a:prstGeom prst="rect">
            <a:avLst/>
          </a:prstGeom>
        </p:spPr>
        <p:txBody>
          <a:bodyPr>
            <a:spAutoFit/>
          </a:bodyPr>
          <a:lstStyle/>
          <a:p>
            <a:pPr marL="171450" indent="-171450">
              <a:buFont typeface="Arial" panose="020B0604020202020204" pitchFamily="34" charset="0"/>
              <a:buChar char="•"/>
            </a:pPr>
            <a:endParaRPr lang="en-GB" sz="1200" dirty="0">
              <a:latin typeface="Raleway Medium" pitchFamily="2" charset="0"/>
            </a:endParaRPr>
          </a:p>
        </p:txBody>
      </p:sp>
      <p:sp>
        <p:nvSpPr>
          <p:cNvPr id="80" name="Rechteck 79">
            <a:extLst>
              <a:ext uri="{FF2B5EF4-FFF2-40B4-BE49-F238E27FC236}">
                <a16:creationId xmlns:a16="http://schemas.microsoft.com/office/drawing/2014/main" id="{05B8AE2B-FCE9-45BC-9CA1-FF855D85C79D}"/>
              </a:ext>
            </a:extLst>
          </p:cNvPr>
          <p:cNvSpPr/>
          <p:nvPr/>
        </p:nvSpPr>
        <p:spPr>
          <a:xfrm>
            <a:off x="4714709" y="5729984"/>
            <a:ext cx="6880943" cy="800219"/>
          </a:xfrm>
          <a:prstGeom prst="rect">
            <a:avLst/>
          </a:prstGeom>
        </p:spPr>
        <p:txBody>
          <a:bodyPr wrap="square">
            <a:spAutoFit/>
          </a:bodyPr>
          <a:lstStyle/>
          <a:p>
            <a:pPr marL="171450" indent="-171450">
              <a:buFont typeface="Arial" panose="020B0604020202020204" pitchFamily="34" charset="0"/>
              <a:buChar char="•"/>
            </a:pPr>
            <a:r>
              <a:rPr lang="de-DE" sz="1150" dirty="0">
                <a:latin typeface="Hind" panose="02000000000000000000" pitchFamily="2" charset="77"/>
                <a:cs typeface="Hind" panose="02000000000000000000" pitchFamily="2" charset="77"/>
              </a:rPr>
              <a:t>Entspannung, Selbstregulation, Achtsamkeit sowie Schlafqualität zeigen bei gleichzeitig hoher Streuung gewisse Defizite in der Erholung und Wiederherstellung psychischer Ressourcen.</a:t>
            </a:r>
          </a:p>
          <a:p>
            <a:pPr marL="171450" indent="-171450">
              <a:buFont typeface="Arial" panose="020B0604020202020204" pitchFamily="34" charset="0"/>
              <a:buChar char="•"/>
            </a:pPr>
            <a:r>
              <a:rPr lang="de-DE" sz="1150" dirty="0">
                <a:latin typeface="Hind" panose="02000000000000000000" pitchFamily="2" charset="77"/>
                <a:cs typeface="Hind" panose="02000000000000000000" pitchFamily="2" charset="77"/>
              </a:rPr>
              <a:t>Insbesondere die vergleichsweise niedrige Schlafqualität verweist auf starken Handlungsbedarf: ca. 45,2 % haben eine unzufriedene Schlafqualität, während nur 3 % eine optimale Schlafqualität berichten.</a:t>
            </a:r>
            <a:endParaRPr lang="en-GB" sz="1150" dirty="0">
              <a:latin typeface="Hind" panose="02000000000000000000" pitchFamily="2" charset="77"/>
              <a:cs typeface="Hind" panose="02000000000000000000" pitchFamily="2" charset="77"/>
            </a:endParaRPr>
          </a:p>
        </p:txBody>
      </p:sp>
      <p:pic>
        <p:nvPicPr>
          <p:cNvPr id="81" name="Grafik 80">
            <a:extLst>
              <a:ext uri="{FF2B5EF4-FFF2-40B4-BE49-F238E27FC236}">
                <a16:creationId xmlns:a16="http://schemas.microsoft.com/office/drawing/2014/main" id="{816F01D9-4AAD-4131-9BAF-7813FE8D7D17}"/>
              </a:ext>
            </a:extLst>
          </p:cNvPr>
          <p:cNvPicPr>
            <a:picLocks noChangeAspect="1"/>
          </p:cNvPicPr>
          <p:nvPr/>
        </p:nvPicPr>
        <p:blipFill rotWithShape="1">
          <a:blip r:embed="rId4">
            <a:extLst>
              <a:ext uri="{28A0092B-C50C-407E-A947-70E740481C1C}">
                <a14:useLocalDpi xmlns:a14="http://schemas.microsoft.com/office/drawing/2010/main"/>
              </a:ext>
            </a:extLst>
          </a:blip>
          <a:srcRect r="41165" b="36816"/>
          <a:stretch/>
        </p:blipFill>
        <p:spPr>
          <a:xfrm>
            <a:off x="4668326" y="1310020"/>
            <a:ext cx="7173154" cy="4057842"/>
          </a:xfrm>
          <a:prstGeom prst="rect">
            <a:avLst/>
          </a:prstGeom>
        </p:spPr>
      </p:pic>
      <p:sp>
        <p:nvSpPr>
          <p:cNvPr id="8" name="Rechteck 7">
            <a:extLst>
              <a:ext uri="{FF2B5EF4-FFF2-40B4-BE49-F238E27FC236}">
                <a16:creationId xmlns:a16="http://schemas.microsoft.com/office/drawing/2014/main" id="{62B42C47-872F-4EEB-13D3-E2B5ABFB9393}"/>
              </a:ext>
            </a:extLst>
          </p:cNvPr>
          <p:cNvSpPr/>
          <p:nvPr/>
        </p:nvSpPr>
        <p:spPr>
          <a:xfrm>
            <a:off x="221286" y="1371978"/>
            <a:ext cx="3537177" cy="86177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Psychisches Wohlbefinden</a:t>
            </a:r>
          </a:p>
        </p:txBody>
      </p:sp>
      <p:sp>
        <p:nvSpPr>
          <p:cNvPr id="9" name="Textfeld 8">
            <a:extLst>
              <a:ext uri="{FF2B5EF4-FFF2-40B4-BE49-F238E27FC236}">
                <a16:creationId xmlns:a16="http://schemas.microsoft.com/office/drawing/2014/main" id="{17426B06-AA2E-8F05-CF71-7A2BC62A1771}"/>
              </a:ext>
            </a:extLst>
          </p:cNvPr>
          <p:cNvSpPr txBox="1"/>
          <p:nvPr/>
        </p:nvSpPr>
        <p:spPr>
          <a:xfrm>
            <a:off x="221286" y="2233856"/>
            <a:ext cx="3436314" cy="646331"/>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Gesamtprofil der</a:t>
            </a:r>
          </a:p>
          <a:p>
            <a:r>
              <a:rPr lang="de-DE" sz="1800" b="1" dirty="0">
                <a:solidFill>
                  <a:srgbClr val="FEA121"/>
                </a:solidFill>
                <a:latin typeface="Hind" panose="02000000000000000000" pitchFamily="2" charset="77"/>
                <a:cs typeface="Hind" panose="02000000000000000000" pitchFamily="2" charset="77"/>
              </a:rPr>
              <a:t>psychischen Ressourcen</a:t>
            </a:r>
          </a:p>
        </p:txBody>
      </p:sp>
    </p:spTree>
    <p:extLst>
      <p:ext uri="{BB962C8B-B14F-4D97-AF65-F5344CB8AC3E}">
        <p14:creationId xmlns:p14="http://schemas.microsoft.com/office/powerpoint/2010/main" val="3893785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5B8CBF9-A97D-9BCB-9D2D-A7F74138375C}"/>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Abgerundetes Rechteck 9">
            <a:extLst>
              <a:ext uri="{FF2B5EF4-FFF2-40B4-BE49-F238E27FC236}">
                <a16:creationId xmlns:a16="http://schemas.microsoft.com/office/drawing/2014/main" id="{21FE3BDA-727C-EEB7-C58A-44BE1E6F0C18}"/>
              </a:ext>
            </a:extLst>
          </p:cNvPr>
          <p:cNvSpPr/>
          <p:nvPr/>
        </p:nvSpPr>
        <p:spPr>
          <a:xfrm>
            <a:off x="4339509" y="4650850"/>
            <a:ext cx="7261684" cy="944964"/>
          </a:xfrm>
          <a:prstGeom prst="roundRect">
            <a:avLst>
              <a:gd name="adj" fmla="val 7353"/>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Abgerundetes Rechteck 1">
            <a:extLst>
              <a:ext uri="{FF2B5EF4-FFF2-40B4-BE49-F238E27FC236}">
                <a16:creationId xmlns:a16="http://schemas.microsoft.com/office/drawing/2014/main" id="{CDB429D4-903A-889F-38DE-896AB6BB46CD}"/>
              </a:ext>
            </a:extLst>
          </p:cNvPr>
          <p:cNvSpPr/>
          <p:nvPr/>
        </p:nvSpPr>
        <p:spPr>
          <a:xfrm>
            <a:off x="4347495" y="1366655"/>
            <a:ext cx="7261684" cy="2819640"/>
          </a:xfrm>
          <a:prstGeom prst="roundRect">
            <a:avLst>
              <a:gd name="adj" fmla="val 7353"/>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5" name="Grafik 94">
            <a:extLst>
              <a:ext uri="{FF2B5EF4-FFF2-40B4-BE49-F238E27FC236}">
                <a16:creationId xmlns:a16="http://schemas.microsoft.com/office/drawing/2014/main" id="{FDB6A90E-72E1-4F4E-A05D-13D21A2A822B}"/>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b="-949"/>
          <a:stretch/>
        </p:blipFill>
        <p:spPr>
          <a:xfrm>
            <a:off x="-1" y="0"/>
            <a:ext cx="4022545" cy="6917261"/>
          </a:xfrm>
          <a:prstGeom prst="rect">
            <a:avLst/>
          </a:prstGeom>
        </p:spPr>
      </p:pic>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graphicFrame>
        <p:nvGraphicFramePr>
          <p:cNvPr id="47" name="Tabelle 46">
            <a:extLst>
              <a:ext uri="{FF2B5EF4-FFF2-40B4-BE49-F238E27FC236}">
                <a16:creationId xmlns:a16="http://schemas.microsoft.com/office/drawing/2014/main" id="{177C243D-4D3D-43C5-BBCE-529CDC727115}"/>
              </a:ext>
            </a:extLst>
          </p:cNvPr>
          <p:cNvGraphicFramePr>
            <a:graphicFrameLocks noGrp="1"/>
          </p:cNvGraphicFramePr>
          <p:nvPr>
            <p:extLst>
              <p:ext uri="{D42A27DB-BD31-4B8C-83A1-F6EECF244321}">
                <p14:modId xmlns:p14="http://schemas.microsoft.com/office/powerpoint/2010/main" val="3755547806"/>
              </p:ext>
            </p:extLst>
          </p:nvPr>
        </p:nvGraphicFramePr>
        <p:xfrm>
          <a:off x="4485808" y="2049462"/>
          <a:ext cx="6916621" cy="1706880"/>
        </p:xfrm>
        <a:graphic>
          <a:graphicData uri="http://schemas.openxmlformats.org/drawingml/2006/table">
            <a:tbl>
              <a:tblPr firstRow="1" bandRow="1">
                <a:tableStyleId>{00A15C55-8517-42AA-B614-E9B94910E393}</a:tableStyleId>
              </a:tblPr>
              <a:tblGrid>
                <a:gridCol w="1980608">
                  <a:extLst>
                    <a:ext uri="{9D8B030D-6E8A-4147-A177-3AD203B41FA5}">
                      <a16:colId xmlns:a16="http://schemas.microsoft.com/office/drawing/2014/main" val="3439606335"/>
                    </a:ext>
                  </a:extLst>
                </a:gridCol>
                <a:gridCol w="909027">
                  <a:extLst>
                    <a:ext uri="{9D8B030D-6E8A-4147-A177-3AD203B41FA5}">
                      <a16:colId xmlns:a16="http://schemas.microsoft.com/office/drawing/2014/main" val="4277437791"/>
                    </a:ext>
                  </a:extLst>
                </a:gridCol>
                <a:gridCol w="881755">
                  <a:extLst>
                    <a:ext uri="{9D8B030D-6E8A-4147-A177-3AD203B41FA5}">
                      <a16:colId xmlns:a16="http://schemas.microsoft.com/office/drawing/2014/main" val="3094233635"/>
                    </a:ext>
                  </a:extLst>
                </a:gridCol>
                <a:gridCol w="790853">
                  <a:extLst>
                    <a:ext uri="{9D8B030D-6E8A-4147-A177-3AD203B41FA5}">
                      <a16:colId xmlns:a16="http://schemas.microsoft.com/office/drawing/2014/main" val="840812293"/>
                    </a:ext>
                  </a:extLst>
                </a:gridCol>
                <a:gridCol w="745402">
                  <a:extLst>
                    <a:ext uri="{9D8B030D-6E8A-4147-A177-3AD203B41FA5}">
                      <a16:colId xmlns:a16="http://schemas.microsoft.com/office/drawing/2014/main" val="801715174"/>
                    </a:ext>
                  </a:extLst>
                </a:gridCol>
                <a:gridCol w="818123">
                  <a:extLst>
                    <a:ext uri="{9D8B030D-6E8A-4147-A177-3AD203B41FA5}">
                      <a16:colId xmlns:a16="http://schemas.microsoft.com/office/drawing/2014/main" val="3367927588"/>
                    </a:ext>
                  </a:extLst>
                </a:gridCol>
                <a:gridCol w="790853">
                  <a:extLst>
                    <a:ext uri="{9D8B030D-6E8A-4147-A177-3AD203B41FA5}">
                      <a16:colId xmlns:a16="http://schemas.microsoft.com/office/drawing/2014/main" val="3176430833"/>
                    </a:ext>
                  </a:extLst>
                </a:gridCol>
              </a:tblGrid>
              <a:tr h="219253">
                <a:tc>
                  <a:txBody>
                    <a:bodyPr/>
                    <a:lstStyle/>
                    <a:p>
                      <a:endParaRPr lang="en-GB" sz="1000" dirty="0">
                        <a:latin typeface="Hind" panose="02000000000000000000" pitchFamily="2" charset="77"/>
                        <a:cs typeface="Hind" panose="02000000000000000000" pitchFamily="2" charset="77"/>
                      </a:endParaRPr>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Weiblich (4004)</a:t>
                      </a:r>
                      <a:endParaRPr lang="en-GB" sz="1000" dirty="0">
                        <a:solidFill>
                          <a:srgbClr val="004785"/>
                        </a:solidFill>
                        <a:latin typeface="Hind" panose="02000000000000000000" pitchFamily="2" charset="77"/>
                        <a:cs typeface="Hind" panose="02000000000000000000" pitchFamily="2" charset="77"/>
                      </a:endParaRPr>
                    </a:p>
                  </a:txBody>
                  <a:tcPr/>
                </a:tc>
                <a:tc hMerge="1">
                  <a:txBody>
                    <a:bodyPr/>
                    <a:lstStyle/>
                    <a:p>
                      <a:endParaRPr lang="en-GB" dirty="0"/>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Männlich (1073)</a:t>
                      </a:r>
                      <a:endParaRPr lang="en-GB" sz="1000" dirty="0">
                        <a:solidFill>
                          <a:srgbClr val="004785"/>
                        </a:solidFill>
                        <a:latin typeface="Hind" panose="02000000000000000000" pitchFamily="2" charset="77"/>
                        <a:cs typeface="Hind" panose="02000000000000000000" pitchFamily="2" charset="77"/>
                      </a:endParaRPr>
                    </a:p>
                  </a:txBody>
                  <a:tcPr/>
                </a:tc>
                <a:tc hMerge="1">
                  <a:txBody>
                    <a:bodyPr/>
                    <a:lstStyle/>
                    <a:p>
                      <a:endParaRPr lang="en-GB" dirty="0"/>
                    </a:p>
                  </a:txBody>
                  <a:tcPr/>
                </a:tc>
                <a:tc gridSpan="2">
                  <a:txBody>
                    <a:bodyPr/>
                    <a:lstStyle/>
                    <a:p>
                      <a:pPr algn="ctr"/>
                      <a:r>
                        <a:rPr lang="de-DE" sz="1000" dirty="0">
                          <a:solidFill>
                            <a:srgbClr val="004785"/>
                          </a:solidFill>
                          <a:latin typeface="Hind" panose="02000000000000000000" pitchFamily="2" charset="77"/>
                          <a:cs typeface="Hind" panose="02000000000000000000" pitchFamily="2" charset="77"/>
                        </a:rPr>
                        <a:t>Gesamt</a:t>
                      </a:r>
                      <a:endParaRPr lang="en-GB" sz="1000" dirty="0">
                        <a:solidFill>
                          <a:srgbClr val="004785"/>
                        </a:solidFill>
                        <a:latin typeface="Hind" panose="02000000000000000000" pitchFamily="2" charset="77"/>
                        <a:cs typeface="Hind" panose="02000000000000000000" pitchFamily="2" charset="77"/>
                      </a:endParaRPr>
                    </a:p>
                  </a:txBody>
                  <a:tcPr/>
                </a:tc>
                <a:tc hMerge="1">
                  <a:txBody>
                    <a:bodyPr/>
                    <a:lstStyle/>
                    <a:p>
                      <a:endParaRPr lang="en-GB" dirty="0"/>
                    </a:p>
                  </a:txBody>
                  <a:tcPr/>
                </a:tc>
                <a:extLst>
                  <a:ext uri="{0D108BD9-81ED-4DB2-BD59-A6C34878D82A}">
                    <a16:rowId xmlns:a16="http://schemas.microsoft.com/office/drawing/2014/main" val="3394569500"/>
                  </a:ext>
                </a:extLst>
              </a:tr>
              <a:tr h="219253">
                <a:tc>
                  <a:txBody>
                    <a:bodyPr/>
                    <a:lstStyle/>
                    <a:p>
                      <a:endParaRPr lang="en-GB" sz="1000"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M</a:t>
                      </a:r>
                      <a:endParaRPr lang="en-GB" sz="1000" i="1"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SD</a:t>
                      </a:r>
                      <a:endParaRPr lang="en-GB" sz="1000" i="1"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M</a:t>
                      </a:r>
                      <a:endParaRPr lang="en-GB" sz="1000" i="1"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SD</a:t>
                      </a:r>
                      <a:endParaRPr lang="en-GB" sz="1000" i="1"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M</a:t>
                      </a:r>
                      <a:endParaRPr lang="en-GB" sz="1000" i="1"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SD</a:t>
                      </a:r>
                      <a:endParaRPr lang="en-GB" sz="1000" i="1" dirty="0">
                        <a:latin typeface="Hind" panose="02000000000000000000" pitchFamily="2" charset="77"/>
                        <a:cs typeface="Hind" panose="02000000000000000000" pitchFamily="2" charset="77"/>
                      </a:endParaRPr>
                    </a:p>
                  </a:txBody>
                  <a:tcPr/>
                </a:tc>
                <a:extLst>
                  <a:ext uri="{0D108BD9-81ED-4DB2-BD59-A6C34878D82A}">
                    <a16:rowId xmlns:a16="http://schemas.microsoft.com/office/drawing/2014/main" val="3556801898"/>
                  </a:ext>
                </a:extLst>
              </a:tr>
              <a:tr h="219253">
                <a:tc>
                  <a:txBody>
                    <a:bodyPr/>
                    <a:lstStyle/>
                    <a:p>
                      <a:pPr algn="r"/>
                      <a:r>
                        <a:rPr lang="en-GB" sz="1000" b="1" dirty="0" err="1">
                          <a:latin typeface="Hind" panose="02000000000000000000" pitchFamily="2" charset="77"/>
                          <a:cs typeface="Hind" panose="02000000000000000000" pitchFamily="2" charset="77"/>
                        </a:rPr>
                        <a:t>Entspannung</a:t>
                      </a:r>
                      <a:r>
                        <a:rPr lang="de-DE" sz="1000" b="1" baseline="30000" dirty="0">
                          <a:latin typeface="Hind" panose="02000000000000000000" pitchFamily="2" charset="77"/>
                          <a:cs typeface="Hind" panose="02000000000000000000" pitchFamily="2" charset="77"/>
                        </a:rPr>
                        <a:t>a</a:t>
                      </a:r>
                      <a:endParaRPr lang="en-GB" sz="1000" b="1"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4,64</a:t>
                      </a:r>
                      <a:endParaRPr lang="en-GB" sz="1000"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1,70</a:t>
                      </a:r>
                      <a:endParaRPr lang="en-GB" sz="1000"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4,82</a:t>
                      </a:r>
                      <a:endParaRPr lang="en-GB" sz="1000"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1,80</a:t>
                      </a:r>
                      <a:endParaRPr lang="en-GB" sz="1000"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4,67</a:t>
                      </a:r>
                      <a:endParaRPr lang="en-GB" sz="1000"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1,72</a:t>
                      </a:r>
                      <a:endParaRPr lang="en-GB" sz="1000" dirty="0">
                        <a:latin typeface="Hind" panose="02000000000000000000" pitchFamily="2" charset="77"/>
                        <a:cs typeface="Hind" panose="02000000000000000000" pitchFamily="2" charset="77"/>
                      </a:endParaRPr>
                    </a:p>
                  </a:txBody>
                  <a:tcPr/>
                </a:tc>
                <a:extLst>
                  <a:ext uri="{0D108BD9-81ED-4DB2-BD59-A6C34878D82A}">
                    <a16:rowId xmlns:a16="http://schemas.microsoft.com/office/drawing/2014/main" val="260329169"/>
                  </a:ext>
                </a:extLst>
              </a:tr>
              <a:tr h="12179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b="1" dirty="0" err="1">
                          <a:latin typeface="Hind" panose="02000000000000000000" pitchFamily="2" charset="77"/>
                          <a:cs typeface="Hind" panose="02000000000000000000" pitchFamily="2" charset="77"/>
                        </a:rPr>
                        <a:t>Selbstregulationskompetenz</a:t>
                      </a:r>
                      <a:r>
                        <a:rPr lang="de-DE" sz="1000" b="1" baseline="30000" dirty="0">
                          <a:latin typeface="Hind" panose="02000000000000000000" pitchFamily="2" charset="77"/>
                          <a:cs typeface="Hind" panose="02000000000000000000" pitchFamily="2" charset="77"/>
                        </a:rPr>
                        <a:t>b</a:t>
                      </a:r>
                      <a:endParaRPr lang="en-GB" sz="1000" b="1"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4,61</a:t>
                      </a:r>
                      <a:endParaRPr lang="en-GB" sz="1000"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1,63</a:t>
                      </a:r>
                      <a:endParaRPr lang="en-GB" sz="1000"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4,96</a:t>
                      </a:r>
                      <a:endParaRPr lang="en-GB" sz="1000"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1,58</a:t>
                      </a:r>
                      <a:endParaRPr lang="en-GB" sz="1000"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4,68</a:t>
                      </a:r>
                      <a:endParaRPr lang="en-GB" sz="1000" dirty="0">
                        <a:latin typeface="Hind" panose="02000000000000000000" pitchFamily="2" charset="77"/>
                        <a:cs typeface="Hind" panose="02000000000000000000" pitchFamily="2" charset="77"/>
                      </a:endParaRPr>
                    </a:p>
                  </a:txBody>
                  <a:tcPr/>
                </a:tc>
                <a:tc>
                  <a:txBody>
                    <a:bodyPr/>
                    <a:lstStyle/>
                    <a:p>
                      <a:pPr algn="ctr"/>
                      <a:r>
                        <a:rPr lang="de-DE" sz="1000" dirty="0">
                          <a:latin typeface="Hind" panose="02000000000000000000" pitchFamily="2" charset="77"/>
                          <a:cs typeface="Hind" panose="02000000000000000000" pitchFamily="2" charset="77"/>
                        </a:rPr>
                        <a:t>1,63</a:t>
                      </a:r>
                      <a:endParaRPr lang="en-GB" sz="1000" dirty="0">
                        <a:latin typeface="Hind" panose="02000000000000000000" pitchFamily="2" charset="77"/>
                        <a:cs typeface="Hind" panose="02000000000000000000" pitchFamily="2" charset="77"/>
                      </a:endParaRPr>
                    </a:p>
                  </a:txBody>
                  <a:tcPr/>
                </a:tc>
                <a:extLst>
                  <a:ext uri="{0D108BD9-81ED-4DB2-BD59-A6C34878D82A}">
                    <a16:rowId xmlns:a16="http://schemas.microsoft.com/office/drawing/2014/main" val="1961719806"/>
                  </a:ext>
                </a:extLst>
              </a:tr>
              <a:tr h="0">
                <a:tc>
                  <a:txBody>
                    <a:bodyPr/>
                    <a:lstStyle/>
                    <a:p>
                      <a:pPr algn="r"/>
                      <a:r>
                        <a:rPr lang="de-DE" sz="1000" b="1" dirty="0" err="1">
                          <a:latin typeface="Hind" panose="02000000000000000000" pitchFamily="2" charset="77"/>
                          <a:cs typeface="Hind" panose="02000000000000000000" pitchFamily="2" charset="77"/>
                        </a:rPr>
                        <a:t>Vitalität</a:t>
                      </a:r>
                      <a:r>
                        <a:rPr lang="de-DE" sz="1000" b="1" baseline="30000" dirty="0" err="1">
                          <a:latin typeface="Hind" panose="02000000000000000000" pitchFamily="2" charset="77"/>
                          <a:cs typeface="Hind" panose="02000000000000000000" pitchFamily="2" charset="77"/>
                        </a:rPr>
                        <a:t>b</a:t>
                      </a:r>
                      <a:endParaRPr lang="en-GB" sz="1000" b="1" dirty="0">
                        <a:latin typeface="Hind" panose="02000000000000000000" pitchFamily="2" charset="77"/>
                        <a:cs typeface="Hind" panose="02000000000000000000" pitchFamily="2" charset="77"/>
                      </a:endParaRPr>
                    </a:p>
                  </a:txBody>
                  <a:tcPr/>
                </a:tc>
                <a:tc>
                  <a:txBody>
                    <a:bodyPr/>
                    <a:lstStyle/>
                    <a:p>
                      <a:pPr algn="ctr"/>
                      <a:r>
                        <a:rPr lang="en-GB" sz="1000" dirty="0">
                          <a:latin typeface="Hind" panose="02000000000000000000" pitchFamily="2" charset="77"/>
                          <a:cs typeface="Hind" panose="02000000000000000000" pitchFamily="2" charset="77"/>
                        </a:rPr>
                        <a:t>5,33</a:t>
                      </a:r>
                    </a:p>
                  </a:txBody>
                  <a:tcPr/>
                </a:tc>
                <a:tc>
                  <a:txBody>
                    <a:bodyPr/>
                    <a:lstStyle/>
                    <a:p>
                      <a:pPr algn="ctr"/>
                      <a:r>
                        <a:rPr lang="en-GB" sz="1000" dirty="0">
                          <a:latin typeface="Hind" panose="02000000000000000000" pitchFamily="2" charset="77"/>
                          <a:cs typeface="Hind" panose="02000000000000000000" pitchFamily="2" charset="77"/>
                        </a:rPr>
                        <a:t>2,25</a:t>
                      </a:r>
                    </a:p>
                  </a:txBody>
                  <a:tcPr/>
                </a:tc>
                <a:tc>
                  <a:txBody>
                    <a:bodyPr/>
                    <a:lstStyle/>
                    <a:p>
                      <a:pPr algn="ctr"/>
                      <a:r>
                        <a:rPr lang="en-GB" sz="1000" dirty="0">
                          <a:latin typeface="Hind" panose="02000000000000000000" pitchFamily="2" charset="77"/>
                          <a:cs typeface="Hind" panose="02000000000000000000" pitchFamily="2" charset="77"/>
                        </a:rPr>
                        <a:t>5,65</a:t>
                      </a:r>
                    </a:p>
                  </a:txBody>
                  <a:tcPr/>
                </a:tc>
                <a:tc>
                  <a:txBody>
                    <a:bodyPr/>
                    <a:lstStyle/>
                    <a:p>
                      <a:pPr algn="ctr"/>
                      <a:r>
                        <a:rPr lang="en-GB" sz="1000" dirty="0">
                          <a:latin typeface="Hind" panose="02000000000000000000" pitchFamily="2" charset="77"/>
                          <a:cs typeface="Hind" panose="02000000000000000000" pitchFamily="2" charset="77"/>
                        </a:rPr>
                        <a:t>2,31</a:t>
                      </a:r>
                    </a:p>
                  </a:txBody>
                  <a:tcPr/>
                </a:tc>
                <a:tc>
                  <a:txBody>
                    <a:bodyPr/>
                    <a:lstStyle/>
                    <a:p>
                      <a:pPr algn="ctr"/>
                      <a:r>
                        <a:rPr lang="en-GB" sz="1000" dirty="0">
                          <a:latin typeface="Hind" panose="02000000000000000000" pitchFamily="2" charset="77"/>
                          <a:cs typeface="Hind" panose="02000000000000000000" pitchFamily="2" charset="77"/>
                        </a:rPr>
                        <a:t>5,40</a:t>
                      </a:r>
                    </a:p>
                  </a:txBody>
                  <a:tcPr/>
                </a:tc>
                <a:tc>
                  <a:txBody>
                    <a:bodyPr/>
                    <a:lstStyle/>
                    <a:p>
                      <a:pPr algn="ctr"/>
                      <a:r>
                        <a:rPr lang="en-GB" sz="1000" dirty="0">
                          <a:latin typeface="Hind" panose="02000000000000000000" pitchFamily="2" charset="77"/>
                          <a:cs typeface="Hind" panose="02000000000000000000" pitchFamily="2" charset="77"/>
                        </a:rPr>
                        <a:t>2,27</a:t>
                      </a:r>
                    </a:p>
                  </a:txBody>
                  <a:tcPr/>
                </a:tc>
                <a:extLst>
                  <a:ext uri="{0D108BD9-81ED-4DB2-BD59-A6C34878D82A}">
                    <a16:rowId xmlns:a16="http://schemas.microsoft.com/office/drawing/2014/main" val="2878369627"/>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err="1">
                          <a:latin typeface="Hind" panose="02000000000000000000" pitchFamily="2" charset="77"/>
                          <a:cs typeface="Hind" panose="02000000000000000000" pitchFamily="2" charset="77"/>
                        </a:rPr>
                        <a:t>Achtsamkeit</a:t>
                      </a:r>
                      <a:r>
                        <a:rPr lang="de-DE" sz="1000" b="1" baseline="30000" dirty="0" err="1">
                          <a:latin typeface="Hind" panose="02000000000000000000" pitchFamily="2" charset="77"/>
                          <a:cs typeface="Hind" panose="02000000000000000000" pitchFamily="2" charset="77"/>
                        </a:rPr>
                        <a:t>b</a:t>
                      </a:r>
                      <a:endParaRPr lang="en-GB" sz="1000" b="1" dirty="0">
                        <a:latin typeface="Hind" panose="02000000000000000000" pitchFamily="2" charset="77"/>
                        <a:cs typeface="Hind" panose="02000000000000000000" pitchFamily="2" charset="77"/>
                      </a:endParaRPr>
                    </a:p>
                  </a:txBody>
                  <a:tcPr/>
                </a:tc>
                <a:tc>
                  <a:txBody>
                    <a:bodyPr/>
                    <a:lstStyle/>
                    <a:p>
                      <a:pPr algn="ctr"/>
                      <a:r>
                        <a:rPr lang="en-GB" sz="1000" dirty="0">
                          <a:latin typeface="Hind" panose="02000000000000000000" pitchFamily="2" charset="77"/>
                          <a:cs typeface="Hind" panose="02000000000000000000" pitchFamily="2" charset="77"/>
                        </a:rPr>
                        <a:t>4,54</a:t>
                      </a:r>
                    </a:p>
                  </a:txBody>
                  <a:tcPr/>
                </a:tc>
                <a:tc>
                  <a:txBody>
                    <a:bodyPr/>
                    <a:lstStyle/>
                    <a:p>
                      <a:pPr algn="ctr"/>
                      <a:r>
                        <a:rPr lang="en-GB" sz="1000" dirty="0">
                          <a:latin typeface="Hind" panose="02000000000000000000" pitchFamily="2" charset="77"/>
                          <a:cs typeface="Hind" panose="02000000000000000000" pitchFamily="2" charset="77"/>
                        </a:rPr>
                        <a:t>1,78</a:t>
                      </a:r>
                    </a:p>
                  </a:txBody>
                  <a:tcPr/>
                </a:tc>
                <a:tc>
                  <a:txBody>
                    <a:bodyPr/>
                    <a:lstStyle/>
                    <a:p>
                      <a:pPr algn="ctr"/>
                      <a:r>
                        <a:rPr lang="en-GB" sz="1000" dirty="0">
                          <a:latin typeface="Hind" panose="02000000000000000000" pitchFamily="2" charset="77"/>
                          <a:cs typeface="Hind" panose="02000000000000000000" pitchFamily="2" charset="77"/>
                        </a:rPr>
                        <a:t>4,90</a:t>
                      </a:r>
                    </a:p>
                  </a:txBody>
                  <a:tcPr/>
                </a:tc>
                <a:tc>
                  <a:txBody>
                    <a:bodyPr/>
                    <a:lstStyle/>
                    <a:p>
                      <a:pPr algn="ctr"/>
                      <a:r>
                        <a:rPr lang="en-GB" sz="1000" dirty="0">
                          <a:latin typeface="Hind" panose="02000000000000000000" pitchFamily="2" charset="77"/>
                          <a:cs typeface="Hind" panose="02000000000000000000" pitchFamily="2" charset="77"/>
                        </a:rPr>
                        <a:t>1,81</a:t>
                      </a:r>
                    </a:p>
                  </a:txBody>
                  <a:tcPr/>
                </a:tc>
                <a:tc>
                  <a:txBody>
                    <a:bodyPr/>
                    <a:lstStyle/>
                    <a:p>
                      <a:pPr algn="ctr"/>
                      <a:r>
                        <a:rPr lang="en-GB" sz="1000" dirty="0">
                          <a:latin typeface="Hind" panose="02000000000000000000" pitchFamily="2" charset="77"/>
                          <a:cs typeface="Hind" panose="02000000000000000000" pitchFamily="2" charset="77"/>
                        </a:rPr>
                        <a:t>4,62</a:t>
                      </a:r>
                    </a:p>
                  </a:txBody>
                  <a:tcPr/>
                </a:tc>
                <a:tc>
                  <a:txBody>
                    <a:bodyPr/>
                    <a:lstStyle/>
                    <a:p>
                      <a:pPr algn="ctr"/>
                      <a:r>
                        <a:rPr lang="en-GB" sz="1000" dirty="0">
                          <a:latin typeface="Hind" panose="02000000000000000000" pitchFamily="2" charset="77"/>
                          <a:cs typeface="Hind" panose="02000000000000000000" pitchFamily="2" charset="77"/>
                        </a:rPr>
                        <a:t>1,79</a:t>
                      </a:r>
                    </a:p>
                  </a:txBody>
                  <a:tcPr/>
                </a:tc>
                <a:extLst>
                  <a:ext uri="{0D108BD9-81ED-4DB2-BD59-A6C34878D82A}">
                    <a16:rowId xmlns:a16="http://schemas.microsoft.com/office/drawing/2014/main" val="3023208936"/>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b="1" dirty="0" err="1">
                          <a:latin typeface="Hind" panose="02000000000000000000" pitchFamily="2" charset="77"/>
                          <a:cs typeface="Hind" panose="02000000000000000000" pitchFamily="2" charset="77"/>
                        </a:rPr>
                        <a:t>Schlafqualität</a:t>
                      </a:r>
                      <a:r>
                        <a:rPr lang="de-DE" sz="1000" b="1" baseline="30000" dirty="0">
                          <a:latin typeface="Hind" panose="02000000000000000000" pitchFamily="2" charset="77"/>
                          <a:cs typeface="Hind" panose="02000000000000000000" pitchFamily="2" charset="77"/>
                        </a:rPr>
                        <a:t>b</a:t>
                      </a:r>
                      <a:endParaRPr lang="en-GB" sz="1000" b="1" dirty="0">
                        <a:latin typeface="Hind" panose="02000000000000000000" pitchFamily="2" charset="77"/>
                        <a:cs typeface="Hind" panose="02000000000000000000" pitchFamily="2" charset="77"/>
                      </a:endParaRPr>
                    </a:p>
                  </a:txBody>
                  <a:tcPr/>
                </a:tc>
                <a:tc>
                  <a:txBody>
                    <a:bodyPr/>
                    <a:lstStyle/>
                    <a:p>
                      <a:pPr algn="ctr"/>
                      <a:r>
                        <a:rPr lang="en-GB" sz="1000" dirty="0">
                          <a:latin typeface="Hind" panose="02000000000000000000" pitchFamily="2" charset="77"/>
                          <a:cs typeface="Hind" panose="02000000000000000000" pitchFamily="2" charset="77"/>
                        </a:rPr>
                        <a:t>4,32</a:t>
                      </a:r>
                    </a:p>
                  </a:txBody>
                  <a:tcPr/>
                </a:tc>
                <a:tc>
                  <a:txBody>
                    <a:bodyPr/>
                    <a:lstStyle/>
                    <a:p>
                      <a:pPr algn="ctr"/>
                      <a:r>
                        <a:rPr lang="en-GB" sz="1000" dirty="0">
                          <a:latin typeface="Hind" panose="02000000000000000000" pitchFamily="2" charset="77"/>
                          <a:cs typeface="Hind" panose="02000000000000000000" pitchFamily="2" charset="77"/>
                        </a:rPr>
                        <a:t>1,83</a:t>
                      </a:r>
                    </a:p>
                  </a:txBody>
                  <a:tcPr/>
                </a:tc>
                <a:tc>
                  <a:txBody>
                    <a:bodyPr/>
                    <a:lstStyle/>
                    <a:p>
                      <a:pPr algn="ctr"/>
                      <a:r>
                        <a:rPr lang="en-GB" sz="1000" dirty="0">
                          <a:latin typeface="Hind" panose="02000000000000000000" pitchFamily="2" charset="77"/>
                          <a:cs typeface="Hind" panose="02000000000000000000" pitchFamily="2" charset="77"/>
                        </a:rPr>
                        <a:t>4,65</a:t>
                      </a:r>
                    </a:p>
                  </a:txBody>
                  <a:tcPr/>
                </a:tc>
                <a:tc>
                  <a:txBody>
                    <a:bodyPr/>
                    <a:lstStyle/>
                    <a:p>
                      <a:pPr algn="ctr"/>
                      <a:r>
                        <a:rPr lang="en-GB" sz="1000" dirty="0">
                          <a:latin typeface="Hind" panose="02000000000000000000" pitchFamily="2" charset="77"/>
                          <a:cs typeface="Hind" panose="02000000000000000000" pitchFamily="2" charset="77"/>
                        </a:rPr>
                        <a:t>1,88</a:t>
                      </a:r>
                    </a:p>
                  </a:txBody>
                  <a:tcPr/>
                </a:tc>
                <a:tc>
                  <a:txBody>
                    <a:bodyPr/>
                    <a:lstStyle/>
                    <a:p>
                      <a:pPr algn="ctr"/>
                      <a:r>
                        <a:rPr lang="en-GB" sz="1000" dirty="0">
                          <a:latin typeface="Hind" panose="02000000000000000000" pitchFamily="2" charset="77"/>
                          <a:cs typeface="Hind" panose="02000000000000000000" pitchFamily="2" charset="77"/>
                        </a:rPr>
                        <a:t>4,39</a:t>
                      </a:r>
                    </a:p>
                  </a:txBody>
                  <a:tcPr/>
                </a:tc>
                <a:tc>
                  <a:txBody>
                    <a:bodyPr/>
                    <a:lstStyle/>
                    <a:p>
                      <a:pPr algn="ctr"/>
                      <a:r>
                        <a:rPr lang="en-GB" sz="1000" dirty="0">
                          <a:latin typeface="Hind" panose="02000000000000000000" pitchFamily="2" charset="77"/>
                          <a:cs typeface="Hind" panose="02000000000000000000" pitchFamily="2" charset="77"/>
                        </a:rPr>
                        <a:t>1,84</a:t>
                      </a:r>
                    </a:p>
                  </a:txBody>
                  <a:tcPr/>
                </a:tc>
                <a:extLst>
                  <a:ext uri="{0D108BD9-81ED-4DB2-BD59-A6C34878D82A}">
                    <a16:rowId xmlns:a16="http://schemas.microsoft.com/office/drawing/2014/main" val="1487817572"/>
                  </a:ext>
                </a:extLst>
              </a:tr>
            </a:tbl>
          </a:graphicData>
        </a:graphic>
      </p:graphicFrame>
      <p:sp>
        <p:nvSpPr>
          <p:cNvPr id="48" name="Rechteck 47">
            <a:extLst>
              <a:ext uri="{FF2B5EF4-FFF2-40B4-BE49-F238E27FC236}">
                <a16:creationId xmlns:a16="http://schemas.microsoft.com/office/drawing/2014/main" id="{9EA3FE1B-3FA0-4ADC-BFE9-752C9C7FA7B1}"/>
              </a:ext>
            </a:extLst>
          </p:cNvPr>
          <p:cNvSpPr/>
          <p:nvPr/>
        </p:nvSpPr>
        <p:spPr>
          <a:xfrm>
            <a:off x="4485808" y="1583775"/>
            <a:ext cx="7243505" cy="276999"/>
          </a:xfrm>
          <a:prstGeom prst="rect">
            <a:avLst/>
          </a:prstGeom>
        </p:spPr>
        <p:txBody>
          <a:bodyPr wrap="square">
            <a:spAutoFit/>
          </a:bodyPr>
          <a:lstStyle/>
          <a:p>
            <a:r>
              <a:rPr lang="de-DE" sz="1200" b="1" dirty="0">
                <a:solidFill>
                  <a:srgbClr val="004785"/>
                </a:solidFill>
                <a:latin typeface="Hind" panose="02000000000000000000" pitchFamily="2" charset="77"/>
                <a:cs typeface="Hind" panose="02000000000000000000" pitchFamily="2" charset="77"/>
              </a:rPr>
              <a:t>Signifikante Unterschiede zwischen Geschlechtern </a:t>
            </a:r>
            <a:endParaRPr lang="en-GB" sz="1200" b="1" dirty="0">
              <a:solidFill>
                <a:srgbClr val="004785"/>
              </a:solidFill>
              <a:latin typeface="Hind" panose="02000000000000000000" pitchFamily="2" charset="77"/>
              <a:cs typeface="Hind" panose="02000000000000000000" pitchFamily="2" charset="77"/>
            </a:endParaRPr>
          </a:p>
        </p:txBody>
      </p:sp>
      <p:sp>
        <p:nvSpPr>
          <p:cNvPr id="49" name="Textfeld 48">
            <a:extLst>
              <a:ext uri="{FF2B5EF4-FFF2-40B4-BE49-F238E27FC236}">
                <a16:creationId xmlns:a16="http://schemas.microsoft.com/office/drawing/2014/main" id="{420AE057-DD19-45BB-89A7-2C3215D5CA60}"/>
              </a:ext>
            </a:extLst>
          </p:cNvPr>
          <p:cNvSpPr txBox="1"/>
          <p:nvPr/>
        </p:nvSpPr>
        <p:spPr>
          <a:xfrm>
            <a:off x="4485808" y="3850364"/>
            <a:ext cx="6101860" cy="338554"/>
          </a:xfrm>
          <a:prstGeom prst="rect">
            <a:avLst/>
          </a:prstGeom>
          <a:noFill/>
        </p:spPr>
        <p:txBody>
          <a:bodyPr wrap="square">
            <a:spAutoFit/>
          </a:bodyPr>
          <a:lstStyle/>
          <a:p>
            <a:r>
              <a:rPr kumimoji="0" lang="de-DE" sz="800" i="0" u="none" strike="noStrike" kern="1200" cap="none" spc="0" normalizeH="0" baseline="30000" noProof="0" dirty="0">
                <a:ln>
                  <a:noFill/>
                </a:ln>
                <a:solidFill>
                  <a:srgbClr val="000000"/>
                </a:solidFill>
                <a:effectLst/>
                <a:uLnTx/>
                <a:uFillTx/>
                <a:latin typeface="Hind" panose="02000000000000000000" pitchFamily="2" charset="77"/>
                <a:cs typeface="Hind" panose="02000000000000000000" pitchFamily="2" charset="77"/>
              </a:rPr>
              <a:t>a</a:t>
            </a:r>
            <a:r>
              <a:rPr lang="de-DE" sz="800" baseline="30000" dirty="0">
                <a:solidFill>
                  <a:srgbClr val="000000"/>
                </a:solidFill>
                <a:latin typeface="Hind" panose="02000000000000000000" pitchFamily="2" charset="77"/>
                <a:cs typeface="Hind" panose="02000000000000000000" pitchFamily="2" charset="77"/>
              </a:rPr>
              <a:t>  </a:t>
            </a:r>
            <a:r>
              <a:rPr kumimoji="0" lang="de-DE" sz="800" i="0" u="none" strike="noStrike" kern="1200" cap="none" spc="0" normalizeH="0" noProof="0" dirty="0">
                <a:ln>
                  <a:noFill/>
                </a:ln>
                <a:solidFill>
                  <a:srgbClr val="000000"/>
                </a:solidFill>
                <a:effectLst/>
                <a:uLnTx/>
                <a:uFillTx/>
                <a:latin typeface="Hind" panose="02000000000000000000" pitchFamily="2" charset="77"/>
                <a:cs typeface="Hind" panose="02000000000000000000" pitchFamily="2" charset="77"/>
              </a:rPr>
              <a:t>signifikanter Unterschied: </a:t>
            </a:r>
            <a:r>
              <a:rPr kumimoji="0" lang="de-DE" sz="800" i="1" u="none" strike="noStrike" kern="1200" cap="none" spc="0" normalizeH="0" noProof="0" dirty="0">
                <a:ln>
                  <a:noFill/>
                </a:ln>
                <a:solidFill>
                  <a:srgbClr val="000000"/>
                </a:solidFill>
                <a:effectLst/>
                <a:uLnTx/>
                <a:uFillTx/>
                <a:latin typeface="Hind" panose="02000000000000000000" pitchFamily="2" charset="77"/>
                <a:cs typeface="Hind" panose="02000000000000000000" pitchFamily="2" charset="77"/>
              </a:rPr>
              <a:t>p </a:t>
            </a:r>
            <a:r>
              <a:rPr kumimoji="0" lang="de-DE" sz="800" u="none" strike="noStrike" kern="1200" cap="none" spc="0" normalizeH="0" noProof="0" dirty="0">
                <a:ln>
                  <a:noFill/>
                </a:ln>
                <a:solidFill>
                  <a:srgbClr val="000000"/>
                </a:solidFill>
                <a:effectLst/>
                <a:uLnTx/>
                <a:uFillTx/>
                <a:latin typeface="Hind" panose="02000000000000000000" pitchFamily="2" charset="77"/>
                <a:cs typeface="Hind" panose="02000000000000000000" pitchFamily="2" charset="77"/>
              </a:rPr>
              <a:t>&lt; .05</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800" baseline="30000" dirty="0">
                <a:solidFill>
                  <a:srgbClr val="000000"/>
                </a:solidFill>
                <a:latin typeface="Hind" panose="02000000000000000000" pitchFamily="2" charset="77"/>
                <a:cs typeface="Hind" panose="02000000000000000000" pitchFamily="2" charset="77"/>
              </a:rPr>
              <a:t>b</a:t>
            </a:r>
            <a:r>
              <a:rPr kumimoji="0" lang="de-DE" sz="800" i="0" u="none" strike="noStrike" kern="1200" cap="none" spc="0" normalizeH="0" baseline="0" noProof="0" dirty="0">
                <a:ln>
                  <a:noFill/>
                </a:ln>
                <a:solidFill>
                  <a:srgbClr val="000000"/>
                </a:solidFill>
                <a:effectLst/>
                <a:uLnTx/>
                <a:uFillTx/>
                <a:latin typeface="Hind" panose="02000000000000000000" pitchFamily="2" charset="77"/>
                <a:cs typeface="Hind" panose="02000000000000000000" pitchFamily="2" charset="77"/>
              </a:rPr>
              <a:t> </a:t>
            </a:r>
            <a:r>
              <a:rPr kumimoji="0" lang="de-DE" sz="800" i="0" u="none" strike="noStrike" kern="1200" cap="none" spc="0" normalizeH="0" noProof="0" dirty="0">
                <a:ln>
                  <a:noFill/>
                </a:ln>
                <a:solidFill>
                  <a:srgbClr val="000000"/>
                </a:solidFill>
                <a:effectLst/>
                <a:uLnTx/>
                <a:uFillTx/>
                <a:latin typeface="Hind" panose="02000000000000000000" pitchFamily="2" charset="77"/>
                <a:cs typeface="Hind" panose="02000000000000000000" pitchFamily="2" charset="77"/>
              </a:rPr>
              <a:t>hoch</a:t>
            </a:r>
            <a:r>
              <a:rPr kumimoji="0" lang="de-DE" sz="800" i="0" u="none" strike="noStrike" kern="1200" cap="none" spc="0" normalizeH="0" baseline="0" noProof="0" dirty="0">
                <a:ln>
                  <a:noFill/>
                </a:ln>
                <a:solidFill>
                  <a:srgbClr val="000000"/>
                </a:solidFill>
                <a:effectLst/>
                <a:uLnTx/>
                <a:uFillTx/>
                <a:latin typeface="Hind" panose="02000000000000000000" pitchFamily="2" charset="77"/>
                <a:cs typeface="Hind" panose="02000000000000000000" pitchFamily="2" charset="77"/>
              </a:rPr>
              <a:t>signifikanter Unterschied: </a:t>
            </a:r>
            <a:r>
              <a:rPr kumimoji="0" lang="de-DE" sz="800" i="1" u="none" strike="noStrike" kern="1200" cap="none" spc="0" normalizeH="0" baseline="0" noProof="0" dirty="0">
                <a:ln>
                  <a:noFill/>
                </a:ln>
                <a:solidFill>
                  <a:srgbClr val="000000"/>
                </a:solidFill>
                <a:effectLst/>
                <a:uLnTx/>
                <a:uFillTx/>
                <a:latin typeface="Hind" panose="02000000000000000000" pitchFamily="2" charset="77"/>
                <a:cs typeface="Hind" panose="02000000000000000000" pitchFamily="2" charset="77"/>
              </a:rPr>
              <a:t>p </a:t>
            </a:r>
            <a:r>
              <a:rPr kumimoji="0" lang="de-DE" sz="800" i="0" u="none" strike="noStrike" kern="1200" cap="none" spc="0" normalizeH="0" baseline="0" noProof="0" dirty="0">
                <a:ln>
                  <a:noFill/>
                </a:ln>
                <a:solidFill>
                  <a:srgbClr val="000000"/>
                </a:solidFill>
                <a:effectLst/>
                <a:uLnTx/>
                <a:uFillTx/>
                <a:latin typeface="Hind" panose="02000000000000000000" pitchFamily="2" charset="77"/>
                <a:cs typeface="Hind" panose="02000000000000000000" pitchFamily="2" charset="77"/>
              </a:rPr>
              <a:t>&lt; .01</a:t>
            </a:r>
            <a:endParaRPr lang="de-DE" sz="1050" dirty="0">
              <a:latin typeface="Hind" panose="02000000000000000000" pitchFamily="2" charset="77"/>
              <a:cs typeface="Hind" panose="02000000000000000000" pitchFamily="2" charset="77"/>
            </a:endParaRPr>
          </a:p>
        </p:txBody>
      </p:sp>
      <p:sp>
        <p:nvSpPr>
          <p:cNvPr id="52" name="Rechteck 51">
            <a:extLst>
              <a:ext uri="{FF2B5EF4-FFF2-40B4-BE49-F238E27FC236}">
                <a16:creationId xmlns:a16="http://schemas.microsoft.com/office/drawing/2014/main" id="{98706815-797E-44ED-B23A-4CFC0454C964}"/>
              </a:ext>
            </a:extLst>
          </p:cNvPr>
          <p:cNvSpPr/>
          <p:nvPr/>
        </p:nvSpPr>
        <p:spPr>
          <a:xfrm>
            <a:off x="4430301" y="4801203"/>
            <a:ext cx="7243505" cy="276999"/>
          </a:xfrm>
          <a:prstGeom prst="rect">
            <a:avLst/>
          </a:prstGeom>
        </p:spPr>
        <p:txBody>
          <a:bodyPr wrap="square">
            <a:spAutoFit/>
          </a:bodyPr>
          <a:lstStyle/>
          <a:p>
            <a:r>
              <a:rPr lang="de-DE" sz="1200" b="1" dirty="0">
                <a:solidFill>
                  <a:srgbClr val="004785"/>
                </a:solidFill>
                <a:latin typeface="Hind" panose="02000000000000000000" pitchFamily="2" charset="77"/>
                <a:cs typeface="Hind" panose="02000000000000000000" pitchFamily="2" charset="77"/>
              </a:rPr>
              <a:t>Zusammenhänge mit Alter</a:t>
            </a:r>
            <a:endParaRPr lang="en-GB" sz="1200" b="1" dirty="0">
              <a:solidFill>
                <a:srgbClr val="004785"/>
              </a:solidFill>
              <a:latin typeface="Hind" panose="02000000000000000000" pitchFamily="2" charset="77"/>
              <a:cs typeface="Hind" panose="02000000000000000000" pitchFamily="2" charset="77"/>
            </a:endParaRPr>
          </a:p>
        </p:txBody>
      </p:sp>
      <p:sp>
        <p:nvSpPr>
          <p:cNvPr id="54" name="Textfeld 53">
            <a:extLst>
              <a:ext uri="{FF2B5EF4-FFF2-40B4-BE49-F238E27FC236}">
                <a16:creationId xmlns:a16="http://schemas.microsoft.com/office/drawing/2014/main" id="{5D602AD8-E866-4742-84C4-0447D7C0082B}"/>
              </a:ext>
            </a:extLst>
          </p:cNvPr>
          <p:cNvSpPr txBox="1"/>
          <p:nvPr/>
        </p:nvSpPr>
        <p:spPr>
          <a:xfrm>
            <a:off x="4430301" y="5075847"/>
            <a:ext cx="7231114" cy="415498"/>
          </a:xfrm>
          <a:prstGeom prst="rect">
            <a:avLst/>
          </a:prstGeom>
          <a:noFill/>
        </p:spPr>
        <p:txBody>
          <a:bodyPr wrap="square">
            <a:spAutoFit/>
          </a:bodyPr>
          <a:lstStyle/>
          <a:p>
            <a:r>
              <a:rPr lang="de-DE" sz="1050" dirty="0">
                <a:latin typeface="Hind" panose="02000000000000000000" pitchFamily="2" charset="77"/>
                <a:cs typeface="Hind" panose="02000000000000000000" pitchFamily="2" charset="77"/>
              </a:rPr>
              <a:t>Das Alter sagt positiv signifikant Achtsamkeit (</a:t>
            </a:r>
            <a:r>
              <a:rPr lang="de-DE" sz="1050" i="1" dirty="0">
                <a:latin typeface="Hind" panose="02000000000000000000" pitchFamily="2" charset="77"/>
                <a:cs typeface="Hind" panose="02000000000000000000" pitchFamily="2" charset="77"/>
              </a:rPr>
              <a:t>r = </a:t>
            </a:r>
            <a:r>
              <a:rPr lang="de-DE" sz="1050" dirty="0">
                <a:latin typeface="Hind" panose="02000000000000000000" pitchFamily="2" charset="77"/>
                <a:cs typeface="Hind" panose="02000000000000000000" pitchFamily="2" charset="77"/>
              </a:rPr>
              <a:t>.168, </a:t>
            </a:r>
            <a:r>
              <a:rPr lang="de-DE" sz="1050" i="1" dirty="0">
                <a:latin typeface="Hind" panose="02000000000000000000" pitchFamily="2" charset="77"/>
                <a:cs typeface="Hind" panose="02000000000000000000" pitchFamily="2" charset="77"/>
              </a:rPr>
              <a:t>p </a:t>
            </a:r>
            <a:r>
              <a:rPr lang="de-DE" sz="1050" dirty="0">
                <a:latin typeface="Hind" panose="02000000000000000000" pitchFamily="2" charset="77"/>
                <a:cs typeface="Hind" panose="02000000000000000000" pitchFamily="2" charset="77"/>
              </a:rPr>
              <a:t>&lt; .01) und Selbstregulationskompetenz (</a:t>
            </a:r>
            <a:r>
              <a:rPr lang="de-DE" sz="1050" i="1" dirty="0">
                <a:latin typeface="Hind" panose="02000000000000000000" pitchFamily="2" charset="77"/>
                <a:cs typeface="Hind" panose="02000000000000000000" pitchFamily="2" charset="77"/>
              </a:rPr>
              <a:t>r = </a:t>
            </a:r>
            <a:r>
              <a:rPr lang="de-DE" sz="1050" dirty="0">
                <a:latin typeface="Hind" panose="02000000000000000000" pitchFamily="2" charset="77"/>
                <a:cs typeface="Hind" panose="02000000000000000000" pitchFamily="2" charset="77"/>
              </a:rPr>
              <a:t>.095, </a:t>
            </a:r>
            <a:r>
              <a:rPr lang="de-DE" sz="1050" i="1" dirty="0">
                <a:latin typeface="Hind" panose="02000000000000000000" pitchFamily="2" charset="77"/>
                <a:cs typeface="Hind" panose="02000000000000000000" pitchFamily="2" charset="77"/>
              </a:rPr>
              <a:t>p </a:t>
            </a:r>
            <a:r>
              <a:rPr lang="de-DE" sz="1050" dirty="0">
                <a:latin typeface="Hind" panose="02000000000000000000" pitchFamily="2" charset="77"/>
                <a:cs typeface="Hind" panose="02000000000000000000" pitchFamily="2" charset="77"/>
              </a:rPr>
              <a:t>&lt; .01) vorher: Die Korrelation ist allerdings relativ schwach. Andere Korrelationen sind punktuell signifikant, aber unbedeutsam.</a:t>
            </a:r>
          </a:p>
        </p:txBody>
      </p:sp>
      <p:sp>
        <p:nvSpPr>
          <p:cNvPr id="4" name="Rechteck 3">
            <a:extLst>
              <a:ext uri="{FF2B5EF4-FFF2-40B4-BE49-F238E27FC236}">
                <a16:creationId xmlns:a16="http://schemas.microsoft.com/office/drawing/2014/main" id="{182FE3A3-17AC-F272-7870-F350ED1F7921}"/>
              </a:ext>
            </a:extLst>
          </p:cNvPr>
          <p:cNvSpPr/>
          <p:nvPr/>
        </p:nvSpPr>
        <p:spPr>
          <a:xfrm>
            <a:off x="221286" y="1371978"/>
            <a:ext cx="3537177" cy="86177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Psychisches Wohlbefinden</a:t>
            </a:r>
          </a:p>
        </p:txBody>
      </p:sp>
      <p:sp>
        <p:nvSpPr>
          <p:cNvPr id="5" name="Textfeld 4">
            <a:extLst>
              <a:ext uri="{FF2B5EF4-FFF2-40B4-BE49-F238E27FC236}">
                <a16:creationId xmlns:a16="http://schemas.microsoft.com/office/drawing/2014/main" id="{42496966-A3A3-8547-2F0C-17A4F1268FBC}"/>
              </a:ext>
            </a:extLst>
          </p:cNvPr>
          <p:cNvSpPr txBox="1"/>
          <p:nvPr/>
        </p:nvSpPr>
        <p:spPr>
          <a:xfrm>
            <a:off x="221286" y="2233856"/>
            <a:ext cx="3436314" cy="646331"/>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Gesamtprofil der</a:t>
            </a:r>
          </a:p>
          <a:p>
            <a:r>
              <a:rPr lang="de-DE" sz="1800" b="1" dirty="0">
                <a:solidFill>
                  <a:srgbClr val="FEA121"/>
                </a:solidFill>
                <a:latin typeface="Hind" panose="02000000000000000000" pitchFamily="2" charset="77"/>
                <a:cs typeface="Hind" panose="02000000000000000000" pitchFamily="2" charset="77"/>
              </a:rPr>
              <a:t>psychischen Ressourcen</a:t>
            </a:r>
          </a:p>
        </p:txBody>
      </p:sp>
      <p:grpSp>
        <p:nvGrpSpPr>
          <p:cNvPr id="6" name="Gruppieren 5">
            <a:extLst>
              <a:ext uri="{FF2B5EF4-FFF2-40B4-BE49-F238E27FC236}">
                <a16:creationId xmlns:a16="http://schemas.microsoft.com/office/drawing/2014/main" id="{2358DA67-9039-A890-E3E2-7F5322200882}"/>
              </a:ext>
            </a:extLst>
          </p:cNvPr>
          <p:cNvGrpSpPr/>
          <p:nvPr/>
        </p:nvGrpSpPr>
        <p:grpSpPr>
          <a:xfrm>
            <a:off x="11468158" y="6342989"/>
            <a:ext cx="380796" cy="362797"/>
            <a:chOff x="155838" y="392681"/>
            <a:chExt cx="1102472" cy="1050361"/>
          </a:xfrm>
        </p:grpSpPr>
        <p:sp>
          <p:nvSpPr>
            <p:cNvPr id="7" name="Ellipse 27">
              <a:extLst>
                <a:ext uri="{FF2B5EF4-FFF2-40B4-BE49-F238E27FC236}">
                  <a16:creationId xmlns:a16="http://schemas.microsoft.com/office/drawing/2014/main" id="{A67BB77B-6509-33A2-E053-D42AE57E21B2}"/>
                </a:ext>
              </a:extLst>
            </p:cNvPr>
            <p:cNvSpPr/>
            <p:nvPr/>
          </p:nvSpPr>
          <p:spPr>
            <a:xfrm>
              <a:off x="155838" y="392681"/>
              <a:ext cx="1102472" cy="10503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Bild 4">
              <a:extLst>
                <a:ext uri="{FF2B5EF4-FFF2-40B4-BE49-F238E27FC236}">
                  <a16:creationId xmlns:a16="http://schemas.microsoft.com/office/drawing/2014/main" id="{1F8EED73-52E8-8E54-FE14-4EB8640F3F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695" y="580856"/>
              <a:ext cx="576758" cy="640136"/>
            </a:xfrm>
            <a:prstGeom prst="rect">
              <a:avLst/>
            </a:prstGeom>
          </p:spPr>
        </p:pic>
      </p:grpSp>
      <p:sp>
        <p:nvSpPr>
          <p:cNvPr id="9" name="Rechteck: abgerundete Ecken 4">
            <a:extLst>
              <a:ext uri="{FF2B5EF4-FFF2-40B4-BE49-F238E27FC236}">
                <a16:creationId xmlns:a16="http://schemas.microsoft.com/office/drawing/2014/main" id="{D974BC24-6CB9-99D6-8D16-2199B9DC4221}"/>
              </a:ext>
            </a:extLst>
          </p:cNvPr>
          <p:cNvSpPr>
            <a:spLocks/>
          </p:cNvSpPr>
          <p:nvPr/>
        </p:nvSpPr>
        <p:spPr>
          <a:xfrm>
            <a:off x="254298" y="4186295"/>
            <a:ext cx="3550675" cy="2442794"/>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R="2800">
              <a:spcBef>
                <a:spcPts val="600"/>
              </a:spcBef>
            </a:pPr>
            <a:r>
              <a:rPr lang="de-DE" sz="1600" b="1" i="0" u="none" strike="noStrike" baseline="0" dirty="0">
                <a:solidFill>
                  <a:srgbClr val="014685"/>
                </a:solidFill>
                <a:latin typeface="Hind" panose="02000000000000000000" pitchFamily="2" charset="0"/>
              </a:rPr>
              <a:t>Befund</a:t>
            </a:r>
            <a:endParaRPr lang="de-DE" sz="1600" b="0" i="0" u="none" strike="noStrike" baseline="0" dirty="0">
              <a:solidFill>
                <a:srgbClr val="014685"/>
              </a:solidFill>
              <a:latin typeface="Hind" panose="02000000000000000000" pitchFamily="2" charset="0"/>
            </a:endParaRPr>
          </a:p>
          <a:p>
            <a:pPr algn="ctr"/>
            <a:endParaRPr lang="de-DE" sz="1200" dirty="0">
              <a:solidFill>
                <a:schemeClr val="tx1"/>
              </a:solidFill>
              <a:latin typeface="Raleway Medium" pitchFamily="2" charset="0"/>
            </a:endParaRPr>
          </a:p>
          <a:p>
            <a:pPr marL="171450" indent="-1714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Frauen weisen durchweg im Durchschnitt signifikant niedrigere Werte in nahezu allen psychischen Ressourcen auf.</a:t>
            </a:r>
          </a:p>
          <a:p>
            <a:pPr marL="171450" indent="-1714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Ältere Menschen sind gemeinhin achtsamer und kontrollierter in alltäglichen Situationen als jüngere Menschen. </a:t>
            </a:r>
          </a:p>
        </p:txBody>
      </p:sp>
    </p:spTree>
    <p:extLst>
      <p:ext uri="{BB962C8B-B14F-4D97-AF65-F5344CB8AC3E}">
        <p14:creationId xmlns:p14="http://schemas.microsoft.com/office/powerpoint/2010/main" val="1198810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54383764-7F19-7B25-A6B0-0FA8015F4EC9}"/>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uppieren 11">
            <a:extLst>
              <a:ext uri="{FF2B5EF4-FFF2-40B4-BE49-F238E27FC236}">
                <a16:creationId xmlns:a16="http://schemas.microsoft.com/office/drawing/2014/main" id="{21FA5815-7165-7FAD-2EF0-E098FCF7CE84}"/>
              </a:ext>
            </a:extLst>
          </p:cNvPr>
          <p:cNvGrpSpPr/>
          <p:nvPr/>
        </p:nvGrpSpPr>
        <p:grpSpPr>
          <a:xfrm>
            <a:off x="11468158" y="6342989"/>
            <a:ext cx="380796" cy="362797"/>
            <a:chOff x="155838" y="392681"/>
            <a:chExt cx="1102472" cy="1050361"/>
          </a:xfrm>
        </p:grpSpPr>
        <p:sp>
          <p:nvSpPr>
            <p:cNvPr id="16" name="Ellipse 27">
              <a:extLst>
                <a:ext uri="{FF2B5EF4-FFF2-40B4-BE49-F238E27FC236}">
                  <a16:creationId xmlns:a16="http://schemas.microsoft.com/office/drawing/2014/main" id="{8B5A6CD1-FFA8-8DF9-14BE-51A88562967B}"/>
                </a:ext>
              </a:extLst>
            </p:cNvPr>
            <p:cNvSpPr/>
            <p:nvPr/>
          </p:nvSpPr>
          <p:spPr>
            <a:xfrm>
              <a:off x="155838" y="392681"/>
              <a:ext cx="1102472" cy="10503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Bild 4">
              <a:extLst>
                <a:ext uri="{FF2B5EF4-FFF2-40B4-BE49-F238E27FC236}">
                  <a16:creationId xmlns:a16="http://schemas.microsoft.com/office/drawing/2014/main" id="{81AE85E7-261B-7008-241B-211996F705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695" y="580856"/>
              <a:ext cx="576758" cy="640136"/>
            </a:xfrm>
            <a:prstGeom prst="rect">
              <a:avLst/>
            </a:prstGeom>
          </p:spPr>
        </p:pic>
      </p:grpSp>
      <p:pic>
        <p:nvPicPr>
          <p:cNvPr id="23" name="Grafik 22">
            <a:extLst>
              <a:ext uri="{FF2B5EF4-FFF2-40B4-BE49-F238E27FC236}">
                <a16:creationId xmlns:a16="http://schemas.microsoft.com/office/drawing/2014/main" id="{98C9B5E7-E2CF-4E82-96A8-37DD28E8BED6}"/>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l="15914" r="45970"/>
          <a:stretch/>
        </p:blipFill>
        <p:spPr>
          <a:xfrm>
            <a:off x="-50332" y="-8817"/>
            <a:ext cx="4018403" cy="6866818"/>
          </a:xfrm>
          <a:prstGeom prst="rect">
            <a:avLst/>
          </a:prstGeom>
        </p:spPr>
      </p:pic>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graphicFrame>
        <p:nvGraphicFramePr>
          <p:cNvPr id="24" name="Diagramm 23">
            <a:extLst>
              <a:ext uri="{FF2B5EF4-FFF2-40B4-BE49-F238E27FC236}">
                <a16:creationId xmlns:a16="http://schemas.microsoft.com/office/drawing/2014/main" id="{CE25E1DB-B344-4E1F-860A-68C9AA51B7C4}"/>
              </a:ext>
            </a:extLst>
          </p:cNvPr>
          <p:cNvGraphicFramePr/>
          <p:nvPr>
            <p:extLst>
              <p:ext uri="{D42A27DB-BD31-4B8C-83A1-F6EECF244321}">
                <p14:modId xmlns:p14="http://schemas.microsoft.com/office/powerpoint/2010/main" val="554626086"/>
              </p:ext>
            </p:extLst>
          </p:nvPr>
        </p:nvGraphicFramePr>
        <p:xfrm>
          <a:off x="4505902" y="580856"/>
          <a:ext cx="7639712" cy="57944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hteck 4">
            <a:extLst>
              <a:ext uri="{FF2B5EF4-FFF2-40B4-BE49-F238E27FC236}">
                <a16:creationId xmlns:a16="http://schemas.microsoft.com/office/drawing/2014/main" id="{4CCAA564-4F6F-FF55-B1B0-3AE68877570F}"/>
              </a:ext>
            </a:extLst>
          </p:cNvPr>
          <p:cNvSpPr/>
          <p:nvPr/>
        </p:nvSpPr>
        <p:spPr>
          <a:xfrm>
            <a:off x="221286" y="1371978"/>
            <a:ext cx="3537177" cy="621324"/>
          </a:xfrm>
          <a:prstGeom prst="rect">
            <a:avLst/>
          </a:prstGeom>
        </p:spPr>
        <p:txBody>
          <a:bodyPr wrap="square">
            <a:spAutoFit/>
          </a:bodyPr>
          <a:lstStyle/>
          <a:p>
            <a:pPr>
              <a:lnSpc>
                <a:spcPct val="150000"/>
              </a:lnSpc>
            </a:pPr>
            <a:r>
              <a:rPr lang="de-DE" sz="2500" b="1" dirty="0" err="1">
                <a:solidFill>
                  <a:srgbClr val="004785"/>
                </a:solidFill>
                <a:latin typeface="Hind" panose="02000000000000000000" pitchFamily="2" charset="77"/>
                <a:cs typeface="Hind" panose="02000000000000000000" pitchFamily="2" charset="77"/>
              </a:rPr>
              <a:t>Activity</a:t>
            </a:r>
            <a:r>
              <a:rPr lang="de-DE" sz="2500" b="1" dirty="0">
                <a:solidFill>
                  <a:srgbClr val="004785"/>
                </a:solidFill>
                <a:latin typeface="Hind" panose="02000000000000000000" pitchFamily="2" charset="77"/>
                <a:cs typeface="Hind" panose="02000000000000000000" pitchFamily="2" charset="77"/>
              </a:rPr>
              <a:t> Score</a:t>
            </a:r>
          </a:p>
        </p:txBody>
      </p:sp>
      <p:sp>
        <p:nvSpPr>
          <p:cNvPr id="6" name="Textfeld 5">
            <a:extLst>
              <a:ext uri="{FF2B5EF4-FFF2-40B4-BE49-F238E27FC236}">
                <a16:creationId xmlns:a16="http://schemas.microsoft.com/office/drawing/2014/main" id="{707BCDE7-523F-64A6-E070-6D1C470F3B0A}"/>
              </a:ext>
            </a:extLst>
          </p:cNvPr>
          <p:cNvSpPr txBox="1"/>
          <p:nvPr/>
        </p:nvSpPr>
        <p:spPr>
          <a:xfrm>
            <a:off x="221286" y="2024258"/>
            <a:ext cx="3436314" cy="646331"/>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Konzeption des </a:t>
            </a:r>
          </a:p>
          <a:p>
            <a:r>
              <a:rPr lang="de-DE" sz="1800" b="1" dirty="0" err="1">
                <a:solidFill>
                  <a:srgbClr val="FEA121"/>
                </a:solidFill>
                <a:latin typeface="Hind" panose="02000000000000000000" pitchFamily="2" charset="77"/>
                <a:cs typeface="Hind" panose="02000000000000000000" pitchFamily="2" charset="77"/>
              </a:rPr>
              <a:t>Activity</a:t>
            </a:r>
            <a:r>
              <a:rPr lang="de-DE" sz="1800" b="1" dirty="0">
                <a:solidFill>
                  <a:srgbClr val="FEA121"/>
                </a:solidFill>
                <a:latin typeface="Hind" panose="02000000000000000000" pitchFamily="2" charset="77"/>
                <a:cs typeface="Hind" panose="02000000000000000000" pitchFamily="2" charset="77"/>
              </a:rPr>
              <a:t> Scores</a:t>
            </a:r>
          </a:p>
        </p:txBody>
      </p:sp>
      <p:sp>
        <p:nvSpPr>
          <p:cNvPr id="7" name="Rechteck: abgerundete Ecken 4">
            <a:extLst>
              <a:ext uri="{FF2B5EF4-FFF2-40B4-BE49-F238E27FC236}">
                <a16:creationId xmlns:a16="http://schemas.microsoft.com/office/drawing/2014/main" id="{083E4259-94E6-D726-C0B6-56FC23CBAA5E}"/>
              </a:ext>
            </a:extLst>
          </p:cNvPr>
          <p:cNvSpPr>
            <a:spLocks/>
          </p:cNvSpPr>
          <p:nvPr/>
        </p:nvSpPr>
        <p:spPr>
          <a:xfrm>
            <a:off x="254298" y="3779992"/>
            <a:ext cx="3550675" cy="2738545"/>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R="2800">
              <a:spcBef>
                <a:spcPts val="600"/>
              </a:spcBef>
            </a:pPr>
            <a:r>
              <a:rPr lang="de-DE" sz="1600" b="1" i="0" u="none" strike="noStrike" baseline="0" dirty="0">
                <a:solidFill>
                  <a:srgbClr val="014685"/>
                </a:solidFill>
                <a:latin typeface="Hind" panose="02000000000000000000" pitchFamily="2" charset="0"/>
              </a:rPr>
              <a:t>Definition</a:t>
            </a:r>
            <a:endParaRPr lang="de-DE" sz="1600" b="0" i="0" u="none" strike="noStrike" baseline="0" dirty="0">
              <a:solidFill>
                <a:srgbClr val="014685"/>
              </a:solidFill>
              <a:latin typeface="Hind" panose="02000000000000000000" pitchFamily="2" charset="0"/>
            </a:endParaRPr>
          </a:p>
          <a:p>
            <a:pPr algn="ctr"/>
            <a:endParaRPr lang="de-DE" sz="1200" dirty="0">
              <a:solidFill>
                <a:schemeClr val="tx1"/>
              </a:solidFill>
              <a:latin typeface="Raleway Medium" pitchFamily="2" charset="0"/>
            </a:endParaRPr>
          </a:p>
          <a:p>
            <a:pPr marL="171450" indent="-1714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Der </a:t>
            </a:r>
            <a:r>
              <a:rPr lang="de-DE" sz="1200" dirty="0" err="1">
                <a:solidFill>
                  <a:schemeClr val="tx1"/>
                </a:solidFill>
                <a:latin typeface="Hind" panose="02000000000000000000" pitchFamily="2" charset="77"/>
                <a:cs typeface="Hind" panose="02000000000000000000" pitchFamily="2" charset="77"/>
              </a:rPr>
              <a:t>vivamind</a:t>
            </a:r>
            <a:r>
              <a:rPr lang="de-DE" sz="1200" dirty="0">
                <a:solidFill>
                  <a:schemeClr val="tx1"/>
                </a:solidFill>
                <a:latin typeface="Hind" panose="02000000000000000000" pitchFamily="2" charset="77"/>
                <a:cs typeface="Hind" panose="02000000000000000000" pitchFamily="2" charset="77"/>
              </a:rPr>
              <a:t> </a:t>
            </a:r>
            <a:r>
              <a:rPr lang="de-DE" sz="1200" dirty="0" err="1">
                <a:solidFill>
                  <a:schemeClr val="tx1"/>
                </a:solidFill>
                <a:latin typeface="Hind" panose="02000000000000000000" pitchFamily="2" charset="77"/>
                <a:cs typeface="Hind" panose="02000000000000000000" pitchFamily="2" charset="77"/>
              </a:rPr>
              <a:t>Activity</a:t>
            </a:r>
            <a:r>
              <a:rPr lang="de-DE" sz="1200" dirty="0">
                <a:solidFill>
                  <a:schemeClr val="tx1"/>
                </a:solidFill>
                <a:latin typeface="Hind" panose="02000000000000000000" pitchFamily="2" charset="77"/>
                <a:cs typeface="Hind" panose="02000000000000000000" pitchFamily="2" charset="77"/>
              </a:rPr>
              <a:t> Score ist ein </a:t>
            </a:r>
            <a:r>
              <a:rPr lang="de-DE" sz="1200" b="1" dirty="0">
                <a:solidFill>
                  <a:schemeClr val="tx1"/>
                </a:solidFill>
                <a:latin typeface="Hind" panose="02000000000000000000" pitchFamily="2" charset="77"/>
                <a:cs typeface="Hind" panose="02000000000000000000" pitchFamily="2" charset="77"/>
              </a:rPr>
              <a:t>motivationaler Score</a:t>
            </a:r>
            <a:r>
              <a:rPr lang="de-DE" sz="1200" dirty="0">
                <a:solidFill>
                  <a:schemeClr val="tx1"/>
                </a:solidFill>
                <a:latin typeface="Hind" panose="02000000000000000000" pitchFamily="2" charset="77"/>
                <a:cs typeface="Hind" panose="02000000000000000000" pitchFamily="2" charset="77"/>
              </a:rPr>
              <a:t>, der auf einem summativen Bewertungsschema beruht.</a:t>
            </a:r>
          </a:p>
          <a:p>
            <a:pPr marL="171450" indent="-1714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Maximal können 9 Punkte erreicht werden.</a:t>
            </a:r>
          </a:p>
          <a:p>
            <a:pPr marL="171450" indent="-1714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Das intuitive, aber evidenzbasierte Punktesystem ermöglicht es </a:t>
            </a:r>
            <a:r>
              <a:rPr lang="de-DE" sz="1200" dirty="0" err="1">
                <a:solidFill>
                  <a:schemeClr val="tx1"/>
                </a:solidFill>
                <a:latin typeface="Hind" panose="02000000000000000000" pitchFamily="2" charset="77"/>
                <a:cs typeface="Hind" panose="02000000000000000000" pitchFamily="2" charset="77"/>
              </a:rPr>
              <a:t>Teilnehmer:innen</a:t>
            </a:r>
            <a:r>
              <a:rPr lang="de-DE" sz="1200" dirty="0">
                <a:solidFill>
                  <a:schemeClr val="tx1"/>
                </a:solidFill>
                <a:latin typeface="Hind" panose="02000000000000000000" pitchFamily="2" charset="77"/>
                <a:cs typeface="Hind" panose="02000000000000000000" pitchFamily="2" charset="77"/>
              </a:rPr>
              <a:t> schnelle Erfolge zu sehen.</a:t>
            </a:r>
          </a:p>
        </p:txBody>
      </p:sp>
    </p:spTree>
    <p:extLst>
      <p:ext uri="{BB962C8B-B14F-4D97-AF65-F5344CB8AC3E}">
        <p14:creationId xmlns:p14="http://schemas.microsoft.com/office/powerpoint/2010/main" val="3855353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808F9-19DD-7B9B-DB9F-5B107CD7E19B}"/>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1468700A-FF31-9AD3-A3F7-7BC3BF526B4A}"/>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uppieren 7">
            <a:extLst>
              <a:ext uri="{FF2B5EF4-FFF2-40B4-BE49-F238E27FC236}">
                <a16:creationId xmlns:a16="http://schemas.microsoft.com/office/drawing/2014/main" id="{FC974D30-73AB-516B-3ECA-E139C9451443}"/>
              </a:ext>
            </a:extLst>
          </p:cNvPr>
          <p:cNvGrpSpPr/>
          <p:nvPr/>
        </p:nvGrpSpPr>
        <p:grpSpPr>
          <a:xfrm>
            <a:off x="11620160" y="6342989"/>
            <a:ext cx="380796" cy="362797"/>
            <a:chOff x="155838" y="392681"/>
            <a:chExt cx="1102472" cy="1050361"/>
          </a:xfrm>
        </p:grpSpPr>
        <p:sp>
          <p:nvSpPr>
            <p:cNvPr id="12" name="Ellipse 27">
              <a:extLst>
                <a:ext uri="{FF2B5EF4-FFF2-40B4-BE49-F238E27FC236}">
                  <a16:creationId xmlns:a16="http://schemas.microsoft.com/office/drawing/2014/main" id="{1F4E18DD-23BF-2BF8-6AB1-29806331CC78}"/>
                </a:ext>
              </a:extLst>
            </p:cNvPr>
            <p:cNvSpPr/>
            <p:nvPr/>
          </p:nvSpPr>
          <p:spPr>
            <a:xfrm>
              <a:off x="155838" y="392681"/>
              <a:ext cx="1102472" cy="10503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Bild 4">
              <a:extLst>
                <a:ext uri="{FF2B5EF4-FFF2-40B4-BE49-F238E27FC236}">
                  <a16:creationId xmlns:a16="http://schemas.microsoft.com/office/drawing/2014/main" id="{A7BE8106-7652-293D-5667-2270F26FFA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695" y="580856"/>
              <a:ext cx="576758" cy="640136"/>
            </a:xfrm>
            <a:prstGeom prst="rect">
              <a:avLst/>
            </a:prstGeom>
          </p:spPr>
        </p:pic>
      </p:grpSp>
      <p:pic>
        <p:nvPicPr>
          <p:cNvPr id="13" name="Grafik 12">
            <a:extLst>
              <a:ext uri="{FF2B5EF4-FFF2-40B4-BE49-F238E27FC236}">
                <a16:creationId xmlns:a16="http://schemas.microsoft.com/office/drawing/2014/main" id="{4F759550-410E-48FD-AB2E-6D45512FEC75}"/>
              </a:ext>
            </a:extLst>
          </p:cNvPr>
          <p:cNvPicPr>
            <a:picLocks noChangeAspect="1"/>
          </p:cNvPicPr>
          <p:nvPr/>
        </p:nvPicPr>
        <p:blipFill rotWithShape="1">
          <a:blip r:embed="rId4" cstate="screen">
            <a:lum bright="70000" contrast="-70000"/>
            <a:extLst>
              <a:ext uri="{28A0092B-C50C-407E-A947-70E740481C1C}">
                <a14:useLocalDpi xmlns:a14="http://schemas.microsoft.com/office/drawing/2010/main"/>
              </a:ext>
            </a:extLst>
          </a:blip>
          <a:srcRect l="15914" r="45970"/>
          <a:stretch/>
        </p:blipFill>
        <p:spPr>
          <a:xfrm>
            <a:off x="-50331" y="-8817"/>
            <a:ext cx="4017616" cy="6866818"/>
          </a:xfrm>
          <a:prstGeom prst="rect">
            <a:avLst/>
          </a:prstGeom>
        </p:spPr>
      </p:pic>
      <p:graphicFrame>
        <p:nvGraphicFramePr>
          <p:cNvPr id="4" name="Diagramm 3">
            <a:extLst>
              <a:ext uri="{FF2B5EF4-FFF2-40B4-BE49-F238E27FC236}">
                <a16:creationId xmlns:a16="http://schemas.microsoft.com/office/drawing/2014/main" id="{0405F683-253E-4B61-E19D-0CEACEDED40E}"/>
              </a:ext>
            </a:extLst>
          </p:cNvPr>
          <p:cNvGraphicFramePr/>
          <p:nvPr>
            <p:extLst>
              <p:ext uri="{D42A27DB-BD31-4B8C-83A1-F6EECF244321}">
                <p14:modId xmlns:p14="http://schemas.microsoft.com/office/powerpoint/2010/main" val="1311192008"/>
              </p:ext>
            </p:extLst>
          </p:nvPr>
        </p:nvGraphicFramePr>
        <p:xfrm>
          <a:off x="5366657" y="573883"/>
          <a:ext cx="5758544" cy="5998592"/>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hteck 13">
            <a:extLst>
              <a:ext uri="{FF2B5EF4-FFF2-40B4-BE49-F238E27FC236}">
                <a16:creationId xmlns:a16="http://schemas.microsoft.com/office/drawing/2014/main" id="{55968241-74A5-2F7F-BD50-AA8D28659C05}"/>
              </a:ext>
            </a:extLst>
          </p:cNvPr>
          <p:cNvSpPr/>
          <p:nvPr/>
        </p:nvSpPr>
        <p:spPr>
          <a:xfrm>
            <a:off x="32978" y="6579448"/>
            <a:ext cx="3913251" cy="276999"/>
          </a:xfrm>
          <a:prstGeom prst="rect">
            <a:avLst/>
          </a:prstGeom>
        </p:spPr>
        <p:txBody>
          <a:bodyPr wrap="none">
            <a:spAutoFit/>
          </a:bodyPr>
          <a:lstStyle/>
          <a:p>
            <a:r>
              <a:rPr lang="de-DE" sz="1200" dirty="0">
                <a:solidFill>
                  <a:srgbClr val="000000"/>
                </a:solidFill>
                <a:latin typeface="Raleway Light" panose="020B0403030101060003" pitchFamily="34" charset="77"/>
              </a:rPr>
              <a:t>Quelle: Eigene Daten (</a:t>
            </a:r>
            <a:r>
              <a:rPr lang="de-DE" sz="1200" dirty="0" err="1">
                <a:solidFill>
                  <a:srgbClr val="000000"/>
                </a:solidFill>
                <a:latin typeface="Raleway Light" panose="020B0403030101060003" pitchFamily="34" charset="77"/>
              </a:rPr>
              <a:t>BIGbalance</a:t>
            </a:r>
            <a:r>
              <a:rPr lang="de-DE" sz="1200" dirty="0">
                <a:solidFill>
                  <a:srgbClr val="000000"/>
                </a:solidFill>
                <a:latin typeface="Raleway Light" panose="020B0403030101060003" pitchFamily="34" charset="77"/>
              </a:rPr>
              <a:t> &amp; </a:t>
            </a:r>
            <a:r>
              <a:rPr lang="de-DE" sz="1200" dirty="0" err="1">
                <a:solidFill>
                  <a:srgbClr val="000000"/>
                </a:solidFill>
                <a:latin typeface="Raleway Light" panose="020B0403030101060003" pitchFamily="34" charset="77"/>
              </a:rPr>
              <a:t>vivamind</a:t>
            </a:r>
            <a:r>
              <a:rPr lang="de-DE" sz="1200" dirty="0">
                <a:solidFill>
                  <a:srgbClr val="000000"/>
                </a:solidFill>
                <a:latin typeface="Raleway Light" panose="020B0403030101060003" pitchFamily="34" charset="77"/>
              </a:rPr>
              <a:t> GmbH)</a:t>
            </a:r>
          </a:p>
        </p:txBody>
      </p:sp>
      <p:sp>
        <p:nvSpPr>
          <p:cNvPr id="19" name="Rechteck 18">
            <a:extLst>
              <a:ext uri="{FF2B5EF4-FFF2-40B4-BE49-F238E27FC236}">
                <a16:creationId xmlns:a16="http://schemas.microsoft.com/office/drawing/2014/main" id="{D5C0A134-11E8-F3EB-CE68-DC1EA5E8957A}"/>
              </a:ext>
            </a:extLst>
          </p:cNvPr>
          <p:cNvSpPr/>
          <p:nvPr/>
        </p:nvSpPr>
        <p:spPr>
          <a:xfrm>
            <a:off x="221286" y="1371978"/>
            <a:ext cx="3537177" cy="621324"/>
          </a:xfrm>
          <a:prstGeom prst="rect">
            <a:avLst/>
          </a:prstGeom>
        </p:spPr>
        <p:txBody>
          <a:bodyPr wrap="square">
            <a:spAutoFit/>
          </a:bodyPr>
          <a:lstStyle/>
          <a:p>
            <a:pPr>
              <a:lnSpc>
                <a:spcPct val="150000"/>
              </a:lnSpc>
            </a:pPr>
            <a:r>
              <a:rPr lang="de-DE" sz="2500" b="1" dirty="0" err="1">
                <a:solidFill>
                  <a:srgbClr val="004785"/>
                </a:solidFill>
                <a:latin typeface="Hind" panose="02000000000000000000" pitchFamily="2" charset="77"/>
                <a:cs typeface="Hind" panose="02000000000000000000" pitchFamily="2" charset="77"/>
              </a:rPr>
              <a:t>Activity</a:t>
            </a:r>
            <a:r>
              <a:rPr lang="de-DE" sz="2500" b="1" dirty="0">
                <a:solidFill>
                  <a:srgbClr val="004785"/>
                </a:solidFill>
                <a:latin typeface="Hind" panose="02000000000000000000" pitchFamily="2" charset="77"/>
                <a:cs typeface="Hind" panose="02000000000000000000" pitchFamily="2" charset="77"/>
              </a:rPr>
              <a:t> Score</a:t>
            </a:r>
          </a:p>
        </p:txBody>
      </p:sp>
      <p:sp>
        <p:nvSpPr>
          <p:cNvPr id="20" name="Textfeld 19">
            <a:extLst>
              <a:ext uri="{FF2B5EF4-FFF2-40B4-BE49-F238E27FC236}">
                <a16:creationId xmlns:a16="http://schemas.microsoft.com/office/drawing/2014/main" id="{AAC3C0CD-5CA7-A986-90CF-702D46779207}"/>
              </a:ext>
            </a:extLst>
          </p:cNvPr>
          <p:cNvSpPr txBox="1"/>
          <p:nvPr/>
        </p:nvSpPr>
        <p:spPr>
          <a:xfrm>
            <a:off x="221286" y="2024258"/>
            <a:ext cx="3436314" cy="646331"/>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Empirische Verteilung </a:t>
            </a:r>
          </a:p>
          <a:p>
            <a:r>
              <a:rPr lang="de-DE" sz="1800" b="1" dirty="0">
                <a:solidFill>
                  <a:srgbClr val="FEA121"/>
                </a:solidFill>
                <a:latin typeface="Hind" panose="02000000000000000000" pitchFamily="2" charset="77"/>
                <a:cs typeface="Hind" panose="02000000000000000000" pitchFamily="2" charset="77"/>
              </a:rPr>
              <a:t>bei </a:t>
            </a:r>
            <a:r>
              <a:rPr lang="de-DE" sz="1800" b="1" dirty="0" err="1">
                <a:solidFill>
                  <a:srgbClr val="FEA121"/>
                </a:solidFill>
                <a:latin typeface="Hind" panose="02000000000000000000" pitchFamily="2" charset="77"/>
                <a:cs typeface="Hind" panose="02000000000000000000" pitchFamily="2" charset="77"/>
              </a:rPr>
              <a:t>BIGbalance</a:t>
            </a:r>
            <a:endParaRPr lang="en-GB" sz="1800" b="1" dirty="0">
              <a:solidFill>
                <a:srgbClr val="FEA121"/>
              </a:solidFill>
              <a:latin typeface="Hind" panose="02000000000000000000" pitchFamily="2" charset="77"/>
              <a:cs typeface="Hind" panose="02000000000000000000" pitchFamily="2" charset="77"/>
            </a:endParaRPr>
          </a:p>
        </p:txBody>
      </p:sp>
      <p:sp>
        <p:nvSpPr>
          <p:cNvPr id="21" name="Rechteck: abgerundete Ecken 4">
            <a:extLst>
              <a:ext uri="{FF2B5EF4-FFF2-40B4-BE49-F238E27FC236}">
                <a16:creationId xmlns:a16="http://schemas.microsoft.com/office/drawing/2014/main" id="{0A97C15F-959B-373D-4134-FE8D00B3CF6C}"/>
              </a:ext>
            </a:extLst>
          </p:cNvPr>
          <p:cNvSpPr>
            <a:spLocks/>
          </p:cNvSpPr>
          <p:nvPr/>
        </p:nvSpPr>
        <p:spPr>
          <a:xfrm>
            <a:off x="164105" y="3919652"/>
            <a:ext cx="3550675" cy="2598885"/>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L="171450" indent="-171450">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Es besteht keinen signifikanten Geschlechtsunterschied</a:t>
            </a:r>
          </a:p>
          <a:p>
            <a:pPr marL="171450" indent="-171450">
              <a:buFont typeface="Arial" panose="020B0604020202020204" pitchFamily="34" charset="0"/>
              <a:buChar char="•"/>
            </a:pPr>
            <a:r>
              <a:rPr lang="de-DE" sz="1200" dirty="0">
                <a:solidFill>
                  <a:srgbClr val="004785"/>
                </a:solidFill>
                <a:latin typeface="Hind" panose="02000000000000000000" pitchFamily="2" charset="77"/>
                <a:cs typeface="Hind" panose="02000000000000000000" pitchFamily="2" charset="77"/>
              </a:rPr>
              <a:t>Über</a:t>
            </a:r>
            <a:r>
              <a:rPr lang="de-DE" sz="1200" b="1" dirty="0">
                <a:solidFill>
                  <a:srgbClr val="004785"/>
                </a:solidFill>
                <a:latin typeface="Hind" panose="02000000000000000000" pitchFamily="2" charset="77"/>
                <a:cs typeface="Hind" panose="02000000000000000000" pitchFamily="2" charset="77"/>
              </a:rPr>
              <a:t> 30% </a:t>
            </a:r>
            <a:r>
              <a:rPr lang="de-DE" sz="1200" dirty="0">
                <a:solidFill>
                  <a:schemeClr val="tx1"/>
                </a:solidFill>
                <a:latin typeface="Hind" panose="02000000000000000000" pitchFamily="2" charset="77"/>
                <a:cs typeface="Hind" panose="02000000000000000000" pitchFamily="2" charset="77"/>
              </a:rPr>
              <a:t>der Versicherten haben sehr niedrige Werte beim </a:t>
            </a:r>
            <a:r>
              <a:rPr lang="de-DE" sz="1200" dirty="0" err="1">
                <a:solidFill>
                  <a:schemeClr val="tx1"/>
                </a:solidFill>
                <a:latin typeface="Hind" panose="02000000000000000000" pitchFamily="2" charset="77"/>
                <a:cs typeface="Hind" panose="02000000000000000000" pitchFamily="2" charset="77"/>
              </a:rPr>
              <a:t>Activity</a:t>
            </a:r>
            <a:r>
              <a:rPr lang="de-DE" sz="1200" dirty="0">
                <a:solidFill>
                  <a:schemeClr val="tx1"/>
                </a:solidFill>
                <a:latin typeface="Hind" panose="02000000000000000000" pitchFamily="2" charset="77"/>
                <a:cs typeface="Hind" panose="02000000000000000000" pitchFamily="2" charset="77"/>
              </a:rPr>
              <a:t> Score (unter 4 Punkten). </a:t>
            </a:r>
          </a:p>
          <a:p>
            <a:pPr marL="171450" indent="-171450">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Im Vergleich zu anderen Kunden (unter 4 Punkte; ca. 25 % ; mind. 6 Punkte: 52 %) von </a:t>
            </a:r>
            <a:r>
              <a:rPr lang="de-DE" sz="1200" dirty="0" err="1">
                <a:solidFill>
                  <a:schemeClr val="tx1"/>
                </a:solidFill>
                <a:latin typeface="Hind" panose="02000000000000000000" pitchFamily="2" charset="77"/>
                <a:cs typeface="Hind" panose="02000000000000000000" pitchFamily="2" charset="77"/>
              </a:rPr>
              <a:t>vivamind</a:t>
            </a:r>
            <a:r>
              <a:rPr lang="de-DE" sz="1200" dirty="0">
                <a:solidFill>
                  <a:schemeClr val="tx1"/>
                </a:solidFill>
                <a:latin typeface="Hind" panose="02000000000000000000" pitchFamily="2" charset="77"/>
                <a:cs typeface="Hind" panose="02000000000000000000" pitchFamily="2" charset="77"/>
              </a:rPr>
              <a:t> dokumentiert die vorliegende Verteilung mit den eher ungünstigen Ausprägungen im </a:t>
            </a:r>
            <a:r>
              <a:rPr lang="de-DE" sz="1200" dirty="0" err="1">
                <a:solidFill>
                  <a:schemeClr val="tx1"/>
                </a:solidFill>
                <a:latin typeface="Hind" panose="02000000000000000000" pitchFamily="2" charset="77"/>
                <a:cs typeface="Hind" panose="02000000000000000000" pitchFamily="2" charset="77"/>
              </a:rPr>
              <a:t>Activity</a:t>
            </a:r>
            <a:r>
              <a:rPr lang="de-DE" sz="1200" dirty="0">
                <a:solidFill>
                  <a:schemeClr val="tx1"/>
                </a:solidFill>
                <a:latin typeface="Hind" panose="02000000000000000000" pitchFamily="2" charset="77"/>
                <a:cs typeface="Hind" panose="02000000000000000000" pitchFamily="2" charset="77"/>
              </a:rPr>
              <a:t> Score einen Handlungsbedarf in der Kommunikation und Motivation zur Prävention.</a:t>
            </a:r>
          </a:p>
        </p:txBody>
      </p:sp>
    </p:spTree>
    <p:extLst>
      <p:ext uri="{BB962C8B-B14F-4D97-AF65-F5344CB8AC3E}">
        <p14:creationId xmlns:p14="http://schemas.microsoft.com/office/powerpoint/2010/main" val="1282484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56C6BD8C-289A-7F7D-9F62-4000B7D12114}"/>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105" name="Rechteck 104">
            <a:extLst>
              <a:ext uri="{FF2B5EF4-FFF2-40B4-BE49-F238E27FC236}">
                <a16:creationId xmlns:a16="http://schemas.microsoft.com/office/drawing/2014/main" id="{1139581B-1058-4531-88EA-8A336054987B}"/>
              </a:ext>
            </a:extLst>
          </p:cNvPr>
          <p:cNvSpPr/>
          <p:nvPr/>
        </p:nvSpPr>
        <p:spPr>
          <a:xfrm>
            <a:off x="517764" y="376461"/>
            <a:ext cx="9908190" cy="621324"/>
          </a:xfrm>
          <a:prstGeom prst="rect">
            <a:avLst/>
          </a:prstGeom>
        </p:spPr>
        <p:txBody>
          <a:bodyPr wrap="square">
            <a:spAutoFit/>
          </a:bodyPr>
          <a:lstStyle/>
          <a:p>
            <a:pPr>
              <a:lnSpc>
                <a:spcPct val="150000"/>
              </a:lnSpc>
            </a:pPr>
            <a:r>
              <a:rPr lang="de-DE" sz="2500" b="1" dirty="0">
                <a:solidFill>
                  <a:schemeClr val="bg1"/>
                </a:solidFill>
                <a:latin typeface="Hind" panose="02000000000000000000" pitchFamily="2" charset="77"/>
                <a:cs typeface="Hind" panose="02000000000000000000" pitchFamily="2" charset="77"/>
              </a:rPr>
              <a:t>Zusammenfassung: Psychisches Wohlbefinden und </a:t>
            </a:r>
            <a:r>
              <a:rPr lang="de-DE" sz="2500" b="1" dirty="0" err="1">
                <a:solidFill>
                  <a:schemeClr val="bg1"/>
                </a:solidFill>
                <a:latin typeface="Hind" panose="02000000000000000000" pitchFamily="2" charset="77"/>
                <a:cs typeface="Hind" panose="02000000000000000000" pitchFamily="2" charset="77"/>
              </a:rPr>
              <a:t>Activity</a:t>
            </a:r>
            <a:r>
              <a:rPr lang="de-DE" sz="2500" b="1" dirty="0">
                <a:solidFill>
                  <a:schemeClr val="bg1"/>
                </a:solidFill>
                <a:latin typeface="Hind" panose="02000000000000000000" pitchFamily="2" charset="77"/>
                <a:cs typeface="Hind" panose="02000000000000000000" pitchFamily="2" charset="77"/>
              </a:rPr>
              <a:t> Score</a:t>
            </a:r>
          </a:p>
        </p:txBody>
      </p:sp>
      <p:sp>
        <p:nvSpPr>
          <p:cNvPr id="6" name="Rechteck: abgerundete Ecken 4">
            <a:extLst>
              <a:ext uri="{FF2B5EF4-FFF2-40B4-BE49-F238E27FC236}">
                <a16:creationId xmlns:a16="http://schemas.microsoft.com/office/drawing/2014/main" id="{08A6C428-759D-B776-DCFD-303BBCBF8A4B}"/>
              </a:ext>
            </a:extLst>
          </p:cNvPr>
          <p:cNvSpPr>
            <a:spLocks/>
          </p:cNvSpPr>
          <p:nvPr/>
        </p:nvSpPr>
        <p:spPr>
          <a:xfrm>
            <a:off x="402887" y="997785"/>
            <a:ext cx="12226945" cy="4788266"/>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a:lnSpc>
                <a:spcPct val="150000"/>
              </a:lnSpc>
            </a:pPr>
            <a:r>
              <a:rPr lang="de-DE" b="1" dirty="0">
                <a:solidFill>
                  <a:schemeClr val="tx1"/>
                </a:solidFill>
                <a:latin typeface="Hind" panose="02000000000000000000" pitchFamily="2" charset="77"/>
                <a:cs typeface="Hind" panose="02000000000000000000" pitchFamily="2" charset="77"/>
              </a:rPr>
              <a:t>Ergebnisse und Implikationen </a:t>
            </a:r>
            <a:endParaRPr lang="en-GB" b="1" dirty="0">
              <a:solidFill>
                <a:schemeClr val="tx1"/>
              </a:solidFill>
              <a:latin typeface="Hind" panose="02000000000000000000" pitchFamily="2" charset="77"/>
              <a:cs typeface="Hind" panose="02000000000000000000" pitchFamily="2" charset="77"/>
            </a:endParaRP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Das Profil der Indikatoren der psychischen Ressourcen und des Wohlbefindens dokumentiert Handlungsbedarf bei Faktoren,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die die Regeneration von psychischen Ressourcen beeinflussen. </a:t>
            </a:r>
          </a:p>
          <a:p>
            <a:pPr marL="742950" lvl="1" indent="-285750">
              <a:lnSpc>
                <a:spcPct val="150000"/>
              </a:lnSpc>
              <a:buFont typeface="Wingdings" panose="05000000000000000000" pitchFamily="2" charset="2"/>
              <a:buChar char="à"/>
            </a:pPr>
            <a:r>
              <a:rPr lang="de-DE" sz="1400" dirty="0">
                <a:solidFill>
                  <a:schemeClr val="tx1"/>
                </a:solidFill>
                <a:latin typeface="Hind" panose="02000000000000000000" pitchFamily="2" charset="77"/>
                <a:cs typeface="Hind" panose="02000000000000000000" pitchFamily="2" charset="77"/>
              </a:rPr>
              <a:t>Insbesondere die Schlafqualität ist bei hoher Streuung eher moderat bis niedrig: Ca. 45 % der BIG-Versicherten sind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von mangelnder Schlafqualität betroffen</a:t>
            </a:r>
          </a:p>
          <a:p>
            <a:pPr marL="742950" lvl="1" indent="-285750">
              <a:lnSpc>
                <a:spcPct val="150000"/>
              </a:lnSpc>
              <a:buFont typeface="Wingdings" panose="05000000000000000000" pitchFamily="2" charset="2"/>
              <a:buChar char="à"/>
            </a:pPr>
            <a:r>
              <a:rPr lang="de-DE" sz="1400" dirty="0">
                <a:solidFill>
                  <a:schemeClr val="tx1"/>
                </a:solidFill>
                <a:latin typeface="Hind" panose="02000000000000000000" pitchFamily="2" charset="77"/>
                <a:cs typeface="Hind" panose="02000000000000000000" pitchFamily="2" charset="77"/>
              </a:rPr>
              <a:t>Entspannung, Achtsamkeit und Selbstregulationskompetenz weisen niedrige bis moderate Ausprägung auf.  </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Signifikante Geschlechtsunterschiede lassen eine stärkere Belastungssituation bei Frauen vermuten.</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Der Fokus von präventiven Initiativen in der Kommunikation und Bereitstellung von Angeboten (Achtsamkeits- und Schlaftrainings)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sollte folglich auf Befähigung zum Selbstmanagement in der nachhaltigen Regeneration und Belastungsbewältigung liegen. </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Das im Vergleich zu anderen Stichproben eher schlechtere Werteprofil des </a:t>
            </a:r>
            <a:r>
              <a:rPr lang="de-DE" sz="1400" dirty="0" err="1">
                <a:solidFill>
                  <a:schemeClr val="tx1"/>
                </a:solidFill>
                <a:latin typeface="Hind" panose="02000000000000000000" pitchFamily="2" charset="77"/>
                <a:cs typeface="Hind" panose="02000000000000000000" pitchFamily="2" charset="77"/>
              </a:rPr>
              <a:t>Activity</a:t>
            </a:r>
            <a:r>
              <a:rPr lang="de-DE" sz="1400" dirty="0">
                <a:solidFill>
                  <a:schemeClr val="tx1"/>
                </a:solidFill>
                <a:latin typeface="Hind" panose="02000000000000000000" pitchFamily="2" charset="77"/>
                <a:cs typeface="Hind" panose="02000000000000000000" pitchFamily="2" charset="77"/>
              </a:rPr>
              <a:t> Score lässt Handlungsbedarf in der individuellen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Motivation zur Gesundheitsförderung und der strategischen Kommunikation von ganzheitlicher Prävention erkennen: Offenbar muss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der Schwerpunkt der Prävention mehr als zuvor in der abgestimmten Förderung der miteinander verknüpften Lebensstilelemente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(wie Ernährung, Sport, Ressourcenregulation) bspw. über kohärente und wiederholte Ansprache liegen. </a:t>
            </a:r>
          </a:p>
        </p:txBody>
      </p:sp>
      <p:grpSp>
        <p:nvGrpSpPr>
          <p:cNvPr id="7" name="Gruppieren 6">
            <a:extLst>
              <a:ext uri="{FF2B5EF4-FFF2-40B4-BE49-F238E27FC236}">
                <a16:creationId xmlns:a16="http://schemas.microsoft.com/office/drawing/2014/main" id="{6FFEB9CF-801F-CDFA-F305-D8F6FE5EFEE8}"/>
              </a:ext>
            </a:extLst>
          </p:cNvPr>
          <p:cNvGrpSpPr/>
          <p:nvPr/>
        </p:nvGrpSpPr>
        <p:grpSpPr>
          <a:xfrm>
            <a:off x="11468158" y="6342989"/>
            <a:ext cx="380796" cy="362797"/>
            <a:chOff x="155838" y="392681"/>
            <a:chExt cx="1102472" cy="1050361"/>
          </a:xfrm>
        </p:grpSpPr>
        <p:sp>
          <p:nvSpPr>
            <p:cNvPr id="8" name="Ellipse 27">
              <a:extLst>
                <a:ext uri="{FF2B5EF4-FFF2-40B4-BE49-F238E27FC236}">
                  <a16:creationId xmlns:a16="http://schemas.microsoft.com/office/drawing/2014/main" id="{2735590E-8E8F-28F9-30F2-A06966F10D69}"/>
                </a:ext>
              </a:extLst>
            </p:cNvPr>
            <p:cNvSpPr/>
            <p:nvPr/>
          </p:nvSpPr>
          <p:spPr>
            <a:xfrm>
              <a:off x="155838" y="392681"/>
              <a:ext cx="1102472" cy="10503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 4">
              <a:extLst>
                <a:ext uri="{FF2B5EF4-FFF2-40B4-BE49-F238E27FC236}">
                  <a16:creationId xmlns:a16="http://schemas.microsoft.com/office/drawing/2014/main" id="{2D5DBB76-2460-7D5E-8782-50CC6826E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695" y="580856"/>
              <a:ext cx="576758" cy="640136"/>
            </a:xfrm>
            <a:prstGeom prst="rect">
              <a:avLst/>
            </a:prstGeom>
          </p:spPr>
        </p:pic>
      </p:grpSp>
    </p:spTree>
    <p:extLst>
      <p:ext uri="{BB962C8B-B14F-4D97-AF65-F5344CB8AC3E}">
        <p14:creationId xmlns:p14="http://schemas.microsoft.com/office/powerpoint/2010/main" val="308020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ußzeilenplatzhalter 1">
            <a:extLst>
              <a:ext uri="{FF2B5EF4-FFF2-40B4-BE49-F238E27FC236}">
                <a16:creationId xmlns:a16="http://schemas.microsoft.com/office/drawing/2014/main" id="{D758C554-11F7-4E0B-992F-684A777A9A76}"/>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3" name="Abgerundetes Rechteck 2">
            <a:extLst>
              <a:ext uri="{FF2B5EF4-FFF2-40B4-BE49-F238E27FC236}">
                <a16:creationId xmlns:a16="http://schemas.microsoft.com/office/drawing/2014/main" id="{B669A33E-470D-917F-11D2-3B9EED334C4B}"/>
              </a:ext>
            </a:extLst>
          </p:cNvPr>
          <p:cNvSpPr/>
          <p:nvPr/>
        </p:nvSpPr>
        <p:spPr>
          <a:xfrm>
            <a:off x="-780743" y="301214"/>
            <a:ext cx="5359059" cy="6255571"/>
          </a:xfrm>
          <a:prstGeom prst="roundRect">
            <a:avLst/>
          </a:prstGeom>
          <a:solidFill>
            <a:srgbClr val="0047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descr="Gruppieren">
            <a:extLst>
              <a:ext uri="{FF2B5EF4-FFF2-40B4-BE49-F238E27FC236}">
                <a16:creationId xmlns:a16="http://schemas.microsoft.com/office/drawing/2014/main" id="{F90E4D3F-4F7C-4C12-9AF7-23854C9269E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27219" y="740936"/>
            <a:ext cx="409309" cy="409309"/>
          </a:xfrm>
          <a:prstGeom prst="rect">
            <a:avLst/>
          </a:prstGeom>
        </p:spPr>
      </p:pic>
      <p:pic>
        <p:nvPicPr>
          <p:cNvPr id="10" name="Grafik 9" descr="Obstschüssel">
            <a:extLst>
              <a:ext uri="{FF2B5EF4-FFF2-40B4-BE49-F238E27FC236}">
                <a16:creationId xmlns:a16="http://schemas.microsoft.com/office/drawing/2014/main" id="{135FCD8F-B1D7-C2EE-3E83-9E479830675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27219" y="1803725"/>
            <a:ext cx="357217" cy="357217"/>
          </a:xfrm>
          <a:prstGeom prst="rect">
            <a:avLst/>
          </a:prstGeom>
        </p:spPr>
      </p:pic>
      <p:pic>
        <p:nvPicPr>
          <p:cNvPr id="31" name="Grafik 30" descr="Getrennt">
            <a:extLst>
              <a:ext uri="{FF2B5EF4-FFF2-40B4-BE49-F238E27FC236}">
                <a16:creationId xmlns:a16="http://schemas.microsoft.com/office/drawing/2014/main" id="{D7022D6C-C4D6-8061-2113-44F6DCD3DEB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51525" y="3694645"/>
            <a:ext cx="493338" cy="493338"/>
          </a:xfrm>
          <a:prstGeom prst="rect">
            <a:avLst/>
          </a:prstGeom>
        </p:spPr>
      </p:pic>
      <p:pic>
        <p:nvPicPr>
          <p:cNvPr id="35" name="Grafik 34" descr="Gehirn im Kopf">
            <a:extLst>
              <a:ext uri="{FF2B5EF4-FFF2-40B4-BE49-F238E27FC236}">
                <a16:creationId xmlns:a16="http://schemas.microsoft.com/office/drawing/2014/main" id="{8D6F05C9-9E0F-A2BC-FD73-24288DD15C0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804590" y="2782787"/>
            <a:ext cx="409309" cy="409309"/>
          </a:xfrm>
          <a:prstGeom prst="rect">
            <a:avLst/>
          </a:prstGeom>
        </p:spPr>
      </p:pic>
      <p:pic>
        <p:nvPicPr>
          <p:cNvPr id="36" name="Grafik 35" descr="Statistiken mit einfarbiger Füllung">
            <a:extLst>
              <a:ext uri="{FF2B5EF4-FFF2-40B4-BE49-F238E27FC236}">
                <a16:creationId xmlns:a16="http://schemas.microsoft.com/office/drawing/2014/main" id="{BBD6CA30-0BC4-9D15-D1B6-A81959DED8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12347" y="4700082"/>
            <a:ext cx="439051" cy="439051"/>
          </a:xfrm>
          <a:prstGeom prst="rect">
            <a:avLst/>
          </a:prstGeom>
        </p:spPr>
      </p:pic>
      <p:grpSp>
        <p:nvGrpSpPr>
          <p:cNvPr id="37" name="Google Shape;9221;p73">
            <a:extLst>
              <a:ext uri="{FF2B5EF4-FFF2-40B4-BE49-F238E27FC236}">
                <a16:creationId xmlns:a16="http://schemas.microsoft.com/office/drawing/2014/main" id="{15C1EBEF-6785-6DE1-5469-BBE400277EB2}"/>
              </a:ext>
            </a:extLst>
          </p:cNvPr>
          <p:cNvGrpSpPr/>
          <p:nvPr/>
        </p:nvGrpSpPr>
        <p:grpSpPr>
          <a:xfrm>
            <a:off x="3860378" y="5667482"/>
            <a:ext cx="368151" cy="360953"/>
            <a:chOff x="6167350" y="2672800"/>
            <a:chExt cx="297750" cy="295375"/>
          </a:xfrm>
          <a:solidFill>
            <a:srgbClr val="BDCEE0"/>
          </a:solidFill>
        </p:grpSpPr>
        <p:sp>
          <p:nvSpPr>
            <p:cNvPr id="38" name="Google Shape;9222;p73">
              <a:extLst>
                <a:ext uri="{FF2B5EF4-FFF2-40B4-BE49-F238E27FC236}">
                  <a16:creationId xmlns:a16="http://schemas.microsoft.com/office/drawing/2014/main" id="{47A84577-75EC-C664-E36A-858020583FC6}"/>
                </a:ext>
              </a:extLst>
            </p:cNvPr>
            <p:cNvSpPr/>
            <p:nvPr/>
          </p:nvSpPr>
          <p:spPr>
            <a:xfrm>
              <a:off x="6167350" y="2672800"/>
              <a:ext cx="226850" cy="295375"/>
            </a:xfrm>
            <a:custGeom>
              <a:avLst/>
              <a:gdLst/>
              <a:ahLst/>
              <a:cxnLst/>
              <a:rect l="l" t="t" r="r" b="b"/>
              <a:pathLst>
                <a:path w="9074" h="11815" extrusionOk="0">
                  <a:moveTo>
                    <a:pt x="4537" y="725"/>
                  </a:moveTo>
                  <a:cubicBezTo>
                    <a:pt x="4758" y="725"/>
                    <a:pt x="4915" y="882"/>
                    <a:pt x="4915" y="1071"/>
                  </a:cubicBezTo>
                  <a:cubicBezTo>
                    <a:pt x="4915" y="1260"/>
                    <a:pt x="5073" y="1418"/>
                    <a:pt x="5262" y="1418"/>
                  </a:cubicBezTo>
                  <a:lnTo>
                    <a:pt x="5955" y="1418"/>
                  </a:lnTo>
                  <a:cubicBezTo>
                    <a:pt x="6175" y="1418"/>
                    <a:pt x="6333" y="1575"/>
                    <a:pt x="6333" y="1796"/>
                  </a:cubicBezTo>
                  <a:cubicBezTo>
                    <a:pt x="6333" y="1985"/>
                    <a:pt x="6175" y="2142"/>
                    <a:pt x="5955" y="2142"/>
                  </a:cubicBezTo>
                  <a:lnTo>
                    <a:pt x="3119" y="2142"/>
                  </a:lnTo>
                  <a:cubicBezTo>
                    <a:pt x="2930" y="2142"/>
                    <a:pt x="2773" y="1985"/>
                    <a:pt x="2773" y="1796"/>
                  </a:cubicBezTo>
                  <a:cubicBezTo>
                    <a:pt x="2773" y="1575"/>
                    <a:pt x="2930" y="1418"/>
                    <a:pt x="3151" y="1418"/>
                  </a:cubicBezTo>
                  <a:lnTo>
                    <a:pt x="3844" y="1418"/>
                  </a:lnTo>
                  <a:cubicBezTo>
                    <a:pt x="4033" y="1418"/>
                    <a:pt x="4191" y="1260"/>
                    <a:pt x="4191" y="1071"/>
                  </a:cubicBezTo>
                  <a:cubicBezTo>
                    <a:pt x="4191" y="882"/>
                    <a:pt x="4348" y="725"/>
                    <a:pt x="4537" y="725"/>
                  </a:cubicBezTo>
                  <a:close/>
                  <a:moveTo>
                    <a:pt x="8066" y="2111"/>
                  </a:moveTo>
                  <a:cubicBezTo>
                    <a:pt x="8255" y="2111"/>
                    <a:pt x="8412" y="2268"/>
                    <a:pt x="8412" y="2458"/>
                  </a:cubicBezTo>
                  <a:lnTo>
                    <a:pt x="8412" y="10806"/>
                  </a:lnTo>
                  <a:lnTo>
                    <a:pt x="8381" y="10806"/>
                  </a:lnTo>
                  <a:cubicBezTo>
                    <a:pt x="8381" y="10995"/>
                    <a:pt x="8223" y="11153"/>
                    <a:pt x="8034" y="11153"/>
                  </a:cubicBezTo>
                  <a:lnTo>
                    <a:pt x="1040" y="11153"/>
                  </a:lnTo>
                  <a:cubicBezTo>
                    <a:pt x="851" y="11153"/>
                    <a:pt x="693" y="10995"/>
                    <a:pt x="693" y="10806"/>
                  </a:cubicBezTo>
                  <a:lnTo>
                    <a:pt x="693" y="2458"/>
                  </a:lnTo>
                  <a:cubicBezTo>
                    <a:pt x="693" y="2268"/>
                    <a:pt x="851" y="2111"/>
                    <a:pt x="1040" y="2111"/>
                  </a:cubicBezTo>
                  <a:lnTo>
                    <a:pt x="2143" y="2111"/>
                  </a:lnTo>
                  <a:cubicBezTo>
                    <a:pt x="2300" y="2489"/>
                    <a:pt x="2647" y="2804"/>
                    <a:pt x="3119" y="2804"/>
                  </a:cubicBezTo>
                  <a:lnTo>
                    <a:pt x="5986" y="2804"/>
                  </a:lnTo>
                  <a:cubicBezTo>
                    <a:pt x="6396" y="2804"/>
                    <a:pt x="6805" y="2521"/>
                    <a:pt x="6963" y="2111"/>
                  </a:cubicBezTo>
                  <a:close/>
                  <a:moveTo>
                    <a:pt x="4506" y="0"/>
                  </a:moveTo>
                  <a:cubicBezTo>
                    <a:pt x="4096" y="0"/>
                    <a:pt x="3686" y="284"/>
                    <a:pt x="3529" y="725"/>
                  </a:cubicBezTo>
                  <a:lnTo>
                    <a:pt x="3088" y="725"/>
                  </a:lnTo>
                  <a:cubicBezTo>
                    <a:pt x="2678" y="725"/>
                    <a:pt x="2269" y="1008"/>
                    <a:pt x="2111" y="1418"/>
                  </a:cubicBezTo>
                  <a:lnTo>
                    <a:pt x="1009" y="1418"/>
                  </a:lnTo>
                  <a:cubicBezTo>
                    <a:pt x="410" y="1418"/>
                    <a:pt x="0" y="1890"/>
                    <a:pt x="0" y="2458"/>
                  </a:cubicBezTo>
                  <a:lnTo>
                    <a:pt x="0" y="10806"/>
                  </a:lnTo>
                  <a:cubicBezTo>
                    <a:pt x="0" y="11405"/>
                    <a:pt x="473" y="11814"/>
                    <a:pt x="1009" y="11814"/>
                  </a:cubicBezTo>
                  <a:lnTo>
                    <a:pt x="7971" y="11814"/>
                  </a:lnTo>
                  <a:cubicBezTo>
                    <a:pt x="8570" y="11814"/>
                    <a:pt x="9011" y="11342"/>
                    <a:pt x="9011" y="10806"/>
                  </a:cubicBezTo>
                  <a:lnTo>
                    <a:pt x="9011" y="2458"/>
                  </a:lnTo>
                  <a:cubicBezTo>
                    <a:pt x="9074" y="1859"/>
                    <a:pt x="8601" y="1418"/>
                    <a:pt x="8034" y="1418"/>
                  </a:cubicBezTo>
                  <a:lnTo>
                    <a:pt x="6931" y="1418"/>
                  </a:lnTo>
                  <a:cubicBezTo>
                    <a:pt x="6774" y="1040"/>
                    <a:pt x="6396" y="725"/>
                    <a:pt x="5923" y="725"/>
                  </a:cubicBezTo>
                  <a:lnTo>
                    <a:pt x="5545" y="725"/>
                  </a:lnTo>
                  <a:cubicBezTo>
                    <a:pt x="5514" y="567"/>
                    <a:pt x="5388" y="441"/>
                    <a:pt x="5262" y="315"/>
                  </a:cubicBezTo>
                  <a:cubicBezTo>
                    <a:pt x="5073" y="126"/>
                    <a:pt x="4789" y="0"/>
                    <a:pt x="4506"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lumMod val="75000"/>
                    <a:lumOff val="25000"/>
                  </a:prstClr>
                </a:solidFill>
                <a:effectLst/>
                <a:uLnTx/>
                <a:uFillTx/>
                <a:latin typeface="Segoe"/>
                <a:cs typeface="Arial"/>
              </a:endParaRPr>
            </a:p>
          </p:txBody>
        </p:sp>
        <p:sp>
          <p:nvSpPr>
            <p:cNvPr id="39" name="Google Shape;9223;p73">
              <a:extLst>
                <a:ext uri="{FF2B5EF4-FFF2-40B4-BE49-F238E27FC236}">
                  <a16:creationId xmlns:a16="http://schemas.microsoft.com/office/drawing/2014/main" id="{187D3672-4CDF-DFB0-7891-AE26AA423EC9}"/>
                </a:ext>
              </a:extLst>
            </p:cNvPr>
            <p:cNvSpPr/>
            <p:nvPr/>
          </p:nvSpPr>
          <p:spPr>
            <a:xfrm>
              <a:off x="6201225" y="2762575"/>
              <a:ext cx="52775" cy="49650"/>
            </a:xfrm>
            <a:custGeom>
              <a:avLst/>
              <a:gdLst/>
              <a:ahLst/>
              <a:cxnLst/>
              <a:rect l="l" t="t" r="r" b="b"/>
              <a:pathLst>
                <a:path w="2111" h="1986" extrusionOk="0">
                  <a:moveTo>
                    <a:pt x="406" y="1"/>
                  </a:moveTo>
                  <a:cubicBezTo>
                    <a:pt x="315" y="1"/>
                    <a:pt x="221" y="32"/>
                    <a:pt x="158" y="95"/>
                  </a:cubicBezTo>
                  <a:cubicBezTo>
                    <a:pt x="63" y="190"/>
                    <a:pt x="63" y="442"/>
                    <a:pt x="158" y="568"/>
                  </a:cubicBezTo>
                  <a:lnTo>
                    <a:pt x="599" y="977"/>
                  </a:lnTo>
                  <a:lnTo>
                    <a:pt x="158" y="1418"/>
                  </a:lnTo>
                  <a:cubicBezTo>
                    <a:pt x="0" y="1544"/>
                    <a:pt x="0" y="1733"/>
                    <a:pt x="158" y="1891"/>
                  </a:cubicBezTo>
                  <a:cubicBezTo>
                    <a:pt x="221" y="1954"/>
                    <a:pt x="315" y="1985"/>
                    <a:pt x="406" y="1985"/>
                  </a:cubicBezTo>
                  <a:cubicBezTo>
                    <a:pt x="496" y="1985"/>
                    <a:pt x="583" y="1954"/>
                    <a:pt x="630" y="1891"/>
                  </a:cubicBezTo>
                  <a:lnTo>
                    <a:pt x="1071" y="1450"/>
                  </a:lnTo>
                  <a:lnTo>
                    <a:pt x="1512" y="1891"/>
                  </a:lnTo>
                  <a:cubicBezTo>
                    <a:pt x="1575" y="1954"/>
                    <a:pt x="1662" y="1985"/>
                    <a:pt x="1749" y="1985"/>
                  </a:cubicBezTo>
                  <a:cubicBezTo>
                    <a:pt x="1835" y="1985"/>
                    <a:pt x="1922" y="1954"/>
                    <a:pt x="1985" y="1891"/>
                  </a:cubicBezTo>
                  <a:cubicBezTo>
                    <a:pt x="2111" y="1765"/>
                    <a:pt x="2111" y="1544"/>
                    <a:pt x="1985" y="1418"/>
                  </a:cubicBezTo>
                  <a:lnTo>
                    <a:pt x="1544" y="977"/>
                  </a:lnTo>
                  <a:lnTo>
                    <a:pt x="1985" y="568"/>
                  </a:lnTo>
                  <a:cubicBezTo>
                    <a:pt x="2111" y="442"/>
                    <a:pt x="2111" y="190"/>
                    <a:pt x="1985" y="95"/>
                  </a:cubicBezTo>
                  <a:cubicBezTo>
                    <a:pt x="1922" y="32"/>
                    <a:pt x="1835" y="1"/>
                    <a:pt x="1749" y="1"/>
                  </a:cubicBezTo>
                  <a:cubicBezTo>
                    <a:pt x="1662" y="1"/>
                    <a:pt x="1575" y="32"/>
                    <a:pt x="1512" y="95"/>
                  </a:cubicBezTo>
                  <a:lnTo>
                    <a:pt x="1071" y="505"/>
                  </a:lnTo>
                  <a:lnTo>
                    <a:pt x="630" y="95"/>
                  </a:lnTo>
                  <a:cubicBezTo>
                    <a:pt x="583" y="32"/>
                    <a:pt x="496" y="1"/>
                    <a:pt x="406"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40" name="Google Shape;9224;p73">
              <a:extLst>
                <a:ext uri="{FF2B5EF4-FFF2-40B4-BE49-F238E27FC236}">
                  <a16:creationId xmlns:a16="http://schemas.microsoft.com/office/drawing/2014/main" id="{20304DCA-8A4E-24E0-7722-FCC4F426941F}"/>
                </a:ext>
              </a:extLst>
            </p:cNvPr>
            <p:cNvSpPr/>
            <p:nvPr/>
          </p:nvSpPr>
          <p:spPr>
            <a:xfrm>
              <a:off x="6308325" y="2882300"/>
              <a:ext cx="51225" cy="49650"/>
            </a:xfrm>
            <a:custGeom>
              <a:avLst/>
              <a:gdLst/>
              <a:ahLst/>
              <a:cxnLst/>
              <a:rect l="l" t="t" r="r" b="b"/>
              <a:pathLst>
                <a:path w="2049" h="1986" extrusionOk="0">
                  <a:moveTo>
                    <a:pt x="363" y="0"/>
                  </a:moveTo>
                  <a:cubicBezTo>
                    <a:pt x="276" y="0"/>
                    <a:pt x="190" y="32"/>
                    <a:pt x="127" y="95"/>
                  </a:cubicBezTo>
                  <a:cubicBezTo>
                    <a:pt x="1" y="221"/>
                    <a:pt x="1" y="441"/>
                    <a:pt x="127" y="567"/>
                  </a:cubicBezTo>
                  <a:lnTo>
                    <a:pt x="568" y="1009"/>
                  </a:lnTo>
                  <a:lnTo>
                    <a:pt x="127" y="1450"/>
                  </a:lnTo>
                  <a:cubicBezTo>
                    <a:pt x="1" y="1544"/>
                    <a:pt x="1" y="1796"/>
                    <a:pt x="127" y="1891"/>
                  </a:cubicBezTo>
                  <a:cubicBezTo>
                    <a:pt x="190" y="1954"/>
                    <a:pt x="276" y="1985"/>
                    <a:pt x="363" y="1985"/>
                  </a:cubicBezTo>
                  <a:cubicBezTo>
                    <a:pt x="450" y="1985"/>
                    <a:pt x="536" y="1954"/>
                    <a:pt x="599" y="1891"/>
                  </a:cubicBezTo>
                  <a:lnTo>
                    <a:pt x="1040" y="1481"/>
                  </a:lnTo>
                  <a:lnTo>
                    <a:pt x="1481" y="1891"/>
                  </a:lnTo>
                  <a:cubicBezTo>
                    <a:pt x="1529" y="1954"/>
                    <a:pt x="1615" y="1985"/>
                    <a:pt x="1706" y="1985"/>
                  </a:cubicBezTo>
                  <a:cubicBezTo>
                    <a:pt x="1797" y="1985"/>
                    <a:pt x="1891" y="1954"/>
                    <a:pt x="1954" y="1891"/>
                  </a:cubicBezTo>
                  <a:cubicBezTo>
                    <a:pt x="2049" y="1796"/>
                    <a:pt x="2049" y="1544"/>
                    <a:pt x="1954" y="1450"/>
                  </a:cubicBezTo>
                  <a:lnTo>
                    <a:pt x="1513" y="1009"/>
                  </a:lnTo>
                  <a:lnTo>
                    <a:pt x="1954" y="567"/>
                  </a:lnTo>
                  <a:cubicBezTo>
                    <a:pt x="2049" y="441"/>
                    <a:pt x="2049" y="252"/>
                    <a:pt x="1954" y="95"/>
                  </a:cubicBezTo>
                  <a:cubicBezTo>
                    <a:pt x="1891" y="32"/>
                    <a:pt x="1804" y="0"/>
                    <a:pt x="1718" y="0"/>
                  </a:cubicBezTo>
                  <a:cubicBezTo>
                    <a:pt x="1631" y="0"/>
                    <a:pt x="1544" y="32"/>
                    <a:pt x="1481" y="95"/>
                  </a:cubicBezTo>
                  <a:lnTo>
                    <a:pt x="1040" y="536"/>
                  </a:lnTo>
                  <a:lnTo>
                    <a:pt x="599" y="95"/>
                  </a:lnTo>
                  <a:cubicBezTo>
                    <a:pt x="536" y="32"/>
                    <a:pt x="450" y="0"/>
                    <a:pt x="363"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41" name="Google Shape;9225;p73">
              <a:extLst>
                <a:ext uri="{FF2B5EF4-FFF2-40B4-BE49-F238E27FC236}">
                  <a16:creationId xmlns:a16="http://schemas.microsoft.com/office/drawing/2014/main" id="{903E4864-3C8A-5D36-0836-F4DAA54E3D15}"/>
                </a:ext>
              </a:extLst>
            </p:cNvPr>
            <p:cNvSpPr/>
            <p:nvPr/>
          </p:nvSpPr>
          <p:spPr>
            <a:xfrm>
              <a:off x="6200425" y="2759425"/>
              <a:ext cx="156775" cy="174875"/>
            </a:xfrm>
            <a:custGeom>
              <a:avLst/>
              <a:gdLst/>
              <a:ahLst/>
              <a:cxnLst/>
              <a:rect l="l" t="t" r="r" b="b"/>
              <a:pathLst>
                <a:path w="6271" h="6994" extrusionOk="0">
                  <a:moveTo>
                    <a:pt x="1103" y="5609"/>
                  </a:moveTo>
                  <a:cubicBezTo>
                    <a:pt x="1292" y="5609"/>
                    <a:pt x="1450" y="5766"/>
                    <a:pt x="1450" y="5955"/>
                  </a:cubicBezTo>
                  <a:cubicBezTo>
                    <a:pt x="1450" y="6144"/>
                    <a:pt x="1292" y="6302"/>
                    <a:pt x="1103" y="6302"/>
                  </a:cubicBezTo>
                  <a:cubicBezTo>
                    <a:pt x="914" y="6302"/>
                    <a:pt x="757" y="6144"/>
                    <a:pt x="757" y="5955"/>
                  </a:cubicBezTo>
                  <a:cubicBezTo>
                    <a:pt x="757" y="5766"/>
                    <a:pt x="914" y="5609"/>
                    <a:pt x="1103" y="5609"/>
                  </a:cubicBezTo>
                  <a:close/>
                  <a:moveTo>
                    <a:pt x="5325" y="1"/>
                  </a:moveTo>
                  <a:cubicBezTo>
                    <a:pt x="5230" y="1"/>
                    <a:pt x="5136" y="64"/>
                    <a:pt x="5073" y="127"/>
                  </a:cubicBezTo>
                  <a:lnTo>
                    <a:pt x="4380" y="851"/>
                  </a:lnTo>
                  <a:cubicBezTo>
                    <a:pt x="4254" y="946"/>
                    <a:pt x="4254" y="1198"/>
                    <a:pt x="4380" y="1324"/>
                  </a:cubicBezTo>
                  <a:cubicBezTo>
                    <a:pt x="4443" y="1371"/>
                    <a:pt x="4529" y="1395"/>
                    <a:pt x="4616" y="1395"/>
                  </a:cubicBezTo>
                  <a:cubicBezTo>
                    <a:pt x="4703" y="1395"/>
                    <a:pt x="4789" y="1371"/>
                    <a:pt x="4852" y="1324"/>
                  </a:cubicBezTo>
                  <a:lnTo>
                    <a:pt x="4978" y="1198"/>
                  </a:lnTo>
                  <a:lnTo>
                    <a:pt x="4978" y="2458"/>
                  </a:lnTo>
                  <a:cubicBezTo>
                    <a:pt x="4978" y="2647"/>
                    <a:pt x="4821" y="2805"/>
                    <a:pt x="4600" y="2805"/>
                  </a:cubicBezTo>
                  <a:lnTo>
                    <a:pt x="1765" y="2805"/>
                  </a:lnTo>
                  <a:cubicBezTo>
                    <a:pt x="1513" y="2805"/>
                    <a:pt x="1229" y="2931"/>
                    <a:pt x="1040" y="3120"/>
                  </a:cubicBezTo>
                  <a:cubicBezTo>
                    <a:pt x="820" y="3309"/>
                    <a:pt x="725" y="3592"/>
                    <a:pt x="725" y="3876"/>
                  </a:cubicBezTo>
                  <a:lnTo>
                    <a:pt x="725" y="4978"/>
                  </a:lnTo>
                  <a:cubicBezTo>
                    <a:pt x="316" y="5136"/>
                    <a:pt x="1" y="5482"/>
                    <a:pt x="1" y="5955"/>
                  </a:cubicBezTo>
                  <a:cubicBezTo>
                    <a:pt x="1" y="6554"/>
                    <a:pt x="473" y="6995"/>
                    <a:pt x="1040" y="6995"/>
                  </a:cubicBezTo>
                  <a:cubicBezTo>
                    <a:pt x="1607" y="6995"/>
                    <a:pt x="2048" y="6522"/>
                    <a:pt x="2048" y="5955"/>
                  </a:cubicBezTo>
                  <a:cubicBezTo>
                    <a:pt x="2048" y="5514"/>
                    <a:pt x="1765" y="5136"/>
                    <a:pt x="1355" y="4978"/>
                  </a:cubicBezTo>
                  <a:lnTo>
                    <a:pt x="1355" y="3876"/>
                  </a:lnTo>
                  <a:cubicBezTo>
                    <a:pt x="1355" y="3687"/>
                    <a:pt x="1513" y="3529"/>
                    <a:pt x="1702" y="3529"/>
                  </a:cubicBezTo>
                  <a:lnTo>
                    <a:pt x="4537" y="3529"/>
                  </a:lnTo>
                  <a:cubicBezTo>
                    <a:pt x="5136" y="3529"/>
                    <a:pt x="5545" y="3057"/>
                    <a:pt x="5545" y="2490"/>
                  </a:cubicBezTo>
                  <a:lnTo>
                    <a:pt x="5545" y="1229"/>
                  </a:lnTo>
                  <a:lnTo>
                    <a:pt x="5671" y="1355"/>
                  </a:lnTo>
                  <a:cubicBezTo>
                    <a:pt x="5734" y="1418"/>
                    <a:pt x="5821" y="1450"/>
                    <a:pt x="5908" y="1450"/>
                  </a:cubicBezTo>
                  <a:cubicBezTo>
                    <a:pt x="5994" y="1450"/>
                    <a:pt x="6081" y="1418"/>
                    <a:pt x="6144" y="1355"/>
                  </a:cubicBezTo>
                  <a:cubicBezTo>
                    <a:pt x="6270" y="1229"/>
                    <a:pt x="6270" y="1009"/>
                    <a:pt x="6144" y="883"/>
                  </a:cubicBezTo>
                  <a:lnTo>
                    <a:pt x="5545" y="127"/>
                  </a:lnTo>
                  <a:cubicBezTo>
                    <a:pt x="5482" y="64"/>
                    <a:pt x="5388" y="1"/>
                    <a:pt x="5325"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47" name="Google Shape;9226;p73">
              <a:extLst>
                <a:ext uri="{FF2B5EF4-FFF2-40B4-BE49-F238E27FC236}">
                  <a16:creationId xmlns:a16="http://schemas.microsoft.com/office/drawing/2014/main" id="{599817C8-ABD7-2435-075F-99774A738B78}"/>
                </a:ext>
              </a:extLst>
            </p:cNvPr>
            <p:cNvSpPr/>
            <p:nvPr/>
          </p:nvSpPr>
          <p:spPr>
            <a:xfrm>
              <a:off x="6412300" y="2742900"/>
              <a:ext cx="52800" cy="208725"/>
            </a:xfrm>
            <a:custGeom>
              <a:avLst/>
              <a:gdLst/>
              <a:ahLst/>
              <a:cxnLst/>
              <a:rect l="l" t="t" r="r" b="b"/>
              <a:pathLst>
                <a:path w="2112" h="8349" extrusionOk="0">
                  <a:moveTo>
                    <a:pt x="1009" y="662"/>
                  </a:moveTo>
                  <a:cubicBezTo>
                    <a:pt x="1229" y="662"/>
                    <a:pt x="1387" y="819"/>
                    <a:pt x="1387" y="1040"/>
                  </a:cubicBezTo>
                  <a:lnTo>
                    <a:pt x="1387" y="1386"/>
                  </a:lnTo>
                  <a:lnTo>
                    <a:pt x="662" y="1386"/>
                  </a:lnTo>
                  <a:lnTo>
                    <a:pt x="662" y="1040"/>
                  </a:lnTo>
                  <a:cubicBezTo>
                    <a:pt x="662" y="819"/>
                    <a:pt x="820" y="662"/>
                    <a:pt x="1009" y="662"/>
                  </a:cubicBezTo>
                  <a:close/>
                  <a:moveTo>
                    <a:pt x="1387" y="2048"/>
                  </a:moveTo>
                  <a:lnTo>
                    <a:pt x="1387" y="6017"/>
                  </a:lnTo>
                  <a:cubicBezTo>
                    <a:pt x="1261" y="5986"/>
                    <a:pt x="1142" y="5970"/>
                    <a:pt x="1024" y="5970"/>
                  </a:cubicBezTo>
                  <a:cubicBezTo>
                    <a:pt x="906" y="5970"/>
                    <a:pt x="788" y="5986"/>
                    <a:pt x="662" y="6017"/>
                  </a:cubicBezTo>
                  <a:lnTo>
                    <a:pt x="662" y="2048"/>
                  </a:lnTo>
                  <a:close/>
                  <a:moveTo>
                    <a:pt x="1009" y="6711"/>
                  </a:moveTo>
                  <a:cubicBezTo>
                    <a:pt x="1103" y="6711"/>
                    <a:pt x="1166" y="6711"/>
                    <a:pt x="1261" y="6742"/>
                  </a:cubicBezTo>
                  <a:lnTo>
                    <a:pt x="1009" y="7246"/>
                  </a:lnTo>
                  <a:lnTo>
                    <a:pt x="788" y="6742"/>
                  </a:lnTo>
                  <a:cubicBezTo>
                    <a:pt x="851" y="6711"/>
                    <a:pt x="946" y="6711"/>
                    <a:pt x="1009" y="6711"/>
                  </a:cubicBezTo>
                  <a:close/>
                  <a:moveTo>
                    <a:pt x="1009" y="0"/>
                  </a:moveTo>
                  <a:cubicBezTo>
                    <a:pt x="441" y="0"/>
                    <a:pt x="0" y="473"/>
                    <a:pt x="0" y="1040"/>
                  </a:cubicBezTo>
                  <a:lnTo>
                    <a:pt x="0" y="6616"/>
                  </a:lnTo>
                  <a:cubicBezTo>
                    <a:pt x="0" y="6648"/>
                    <a:pt x="0" y="6742"/>
                    <a:pt x="32" y="6774"/>
                  </a:cubicBezTo>
                  <a:lnTo>
                    <a:pt x="757" y="8160"/>
                  </a:lnTo>
                  <a:cubicBezTo>
                    <a:pt x="788" y="8286"/>
                    <a:pt x="946" y="8349"/>
                    <a:pt x="1040" y="8349"/>
                  </a:cubicBezTo>
                  <a:cubicBezTo>
                    <a:pt x="1166" y="8349"/>
                    <a:pt x="1292" y="8286"/>
                    <a:pt x="1355" y="8160"/>
                  </a:cubicBezTo>
                  <a:lnTo>
                    <a:pt x="2080" y="6774"/>
                  </a:lnTo>
                  <a:cubicBezTo>
                    <a:pt x="2111" y="6742"/>
                    <a:pt x="2111" y="6648"/>
                    <a:pt x="2111" y="6616"/>
                  </a:cubicBezTo>
                  <a:lnTo>
                    <a:pt x="2111" y="1040"/>
                  </a:lnTo>
                  <a:cubicBezTo>
                    <a:pt x="2048" y="473"/>
                    <a:pt x="1576" y="0"/>
                    <a:pt x="1009"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grpSp>
      <p:sp>
        <p:nvSpPr>
          <p:cNvPr id="48" name="Textfeld 47">
            <a:extLst>
              <a:ext uri="{FF2B5EF4-FFF2-40B4-BE49-F238E27FC236}">
                <a16:creationId xmlns:a16="http://schemas.microsoft.com/office/drawing/2014/main" id="{2D845161-0F7C-437A-AF53-157AB9D08D7E}"/>
              </a:ext>
            </a:extLst>
          </p:cNvPr>
          <p:cNvSpPr txBox="1"/>
          <p:nvPr/>
        </p:nvSpPr>
        <p:spPr>
          <a:xfrm>
            <a:off x="-14286" y="3222253"/>
            <a:ext cx="2732356" cy="984885"/>
          </a:xfrm>
          <a:prstGeom prst="rect">
            <a:avLst/>
          </a:prstGeom>
          <a:noFill/>
        </p:spPr>
        <p:txBody>
          <a:bodyPr wrap="square">
            <a:spAutoFit/>
          </a:bodyPr>
          <a:lstStyle/>
          <a:p>
            <a:pPr algn="ctr"/>
            <a:r>
              <a:rPr lang="de-DE" sz="4000" b="1" dirty="0">
                <a:solidFill>
                  <a:srgbClr val="FEA121"/>
                </a:solidFill>
                <a:latin typeface="Hind" panose="02000000000000000000" pitchFamily="2" charset="77"/>
                <a:cs typeface="Hind" panose="02000000000000000000" pitchFamily="2" charset="77"/>
              </a:rPr>
              <a:t>Agenda</a:t>
            </a:r>
            <a:endParaRPr lang="en-GB" sz="4000" b="1" dirty="0">
              <a:solidFill>
                <a:srgbClr val="FEA121"/>
              </a:solidFill>
              <a:latin typeface="Hind" panose="02000000000000000000" pitchFamily="2" charset="77"/>
              <a:cs typeface="Hind" panose="02000000000000000000" pitchFamily="2" charset="77"/>
            </a:endParaRPr>
          </a:p>
          <a:p>
            <a:pPr algn="ctr"/>
            <a:endParaRPr lang="en-GB" b="1" dirty="0">
              <a:solidFill>
                <a:schemeClr val="bg1"/>
              </a:solidFill>
              <a:latin typeface="Raleway Medium" pitchFamily="2" charset="0"/>
            </a:endParaRPr>
          </a:p>
        </p:txBody>
      </p:sp>
      <p:sp>
        <p:nvSpPr>
          <p:cNvPr id="49" name="Textfeld 48">
            <a:extLst>
              <a:ext uri="{FF2B5EF4-FFF2-40B4-BE49-F238E27FC236}">
                <a16:creationId xmlns:a16="http://schemas.microsoft.com/office/drawing/2014/main" id="{2CDD8995-D6B1-9BFC-E5F8-D39CCB75D918}"/>
              </a:ext>
            </a:extLst>
          </p:cNvPr>
          <p:cNvSpPr txBox="1"/>
          <p:nvPr/>
        </p:nvSpPr>
        <p:spPr>
          <a:xfrm>
            <a:off x="3413943" y="5608023"/>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6</a:t>
            </a:r>
            <a:endParaRPr lang="en-GB" sz="3500" b="1" dirty="0">
              <a:solidFill>
                <a:schemeClr val="bg1"/>
              </a:solidFill>
              <a:latin typeface="Hind" panose="02000000000000000000" pitchFamily="2" charset="77"/>
              <a:cs typeface="Hind" panose="02000000000000000000" pitchFamily="2" charset="77"/>
            </a:endParaRPr>
          </a:p>
        </p:txBody>
      </p:sp>
      <p:sp>
        <p:nvSpPr>
          <p:cNvPr id="51" name="Textfeld 50">
            <a:extLst>
              <a:ext uri="{FF2B5EF4-FFF2-40B4-BE49-F238E27FC236}">
                <a16:creationId xmlns:a16="http://schemas.microsoft.com/office/drawing/2014/main" id="{558FD11C-162B-B458-7611-69345F9A0E3E}"/>
              </a:ext>
            </a:extLst>
          </p:cNvPr>
          <p:cNvSpPr txBox="1"/>
          <p:nvPr/>
        </p:nvSpPr>
        <p:spPr>
          <a:xfrm>
            <a:off x="3433943" y="4674567"/>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5</a:t>
            </a:r>
            <a:endParaRPr lang="en-GB" sz="3500" b="1" dirty="0">
              <a:solidFill>
                <a:schemeClr val="bg1"/>
              </a:solidFill>
              <a:latin typeface="Hind" panose="02000000000000000000" pitchFamily="2" charset="77"/>
              <a:cs typeface="Hind" panose="02000000000000000000" pitchFamily="2" charset="77"/>
            </a:endParaRPr>
          </a:p>
        </p:txBody>
      </p:sp>
      <p:sp>
        <p:nvSpPr>
          <p:cNvPr id="54" name="Textfeld 53">
            <a:extLst>
              <a:ext uri="{FF2B5EF4-FFF2-40B4-BE49-F238E27FC236}">
                <a16:creationId xmlns:a16="http://schemas.microsoft.com/office/drawing/2014/main" id="{D1626262-A6BF-5D86-A6F5-FB2D7077D1B8}"/>
              </a:ext>
            </a:extLst>
          </p:cNvPr>
          <p:cNvSpPr txBox="1"/>
          <p:nvPr/>
        </p:nvSpPr>
        <p:spPr>
          <a:xfrm>
            <a:off x="3405578" y="3694645"/>
            <a:ext cx="311255" cy="630942"/>
          </a:xfrm>
          <a:prstGeom prst="rect">
            <a:avLst/>
          </a:prstGeom>
          <a:noFill/>
        </p:spPr>
        <p:txBody>
          <a:bodyPr wrap="square">
            <a:spAutoFit/>
          </a:bodyPr>
          <a:lstStyle/>
          <a:p>
            <a:pPr algn="ctr"/>
            <a:r>
              <a:rPr lang="de-DE" sz="3500" b="1" dirty="0">
                <a:solidFill>
                  <a:srgbClr val="FEA121"/>
                </a:solidFill>
                <a:latin typeface="Hind" panose="02000000000000000000" pitchFamily="2" charset="77"/>
                <a:cs typeface="Hind" panose="02000000000000000000" pitchFamily="2" charset="77"/>
              </a:rPr>
              <a:t>4</a:t>
            </a:r>
            <a:endParaRPr lang="en-GB" sz="3500" b="1" dirty="0">
              <a:solidFill>
                <a:srgbClr val="FEA121"/>
              </a:solidFill>
              <a:latin typeface="Hind" panose="02000000000000000000" pitchFamily="2" charset="77"/>
              <a:cs typeface="Hind" panose="02000000000000000000" pitchFamily="2" charset="77"/>
            </a:endParaRPr>
          </a:p>
        </p:txBody>
      </p:sp>
      <p:sp>
        <p:nvSpPr>
          <p:cNvPr id="58" name="Textfeld 57">
            <a:extLst>
              <a:ext uri="{FF2B5EF4-FFF2-40B4-BE49-F238E27FC236}">
                <a16:creationId xmlns:a16="http://schemas.microsoft.com/office/drawing/2014/main" id="{985BCEB7-80A0-8294-F2C6-7A32F4ABBE54}"/>
              </a:ext>
            </a:extLst>
          </p:cNvPr>
          <p:cNvSpPr txBox="1"/>
          <p:nvPr/>
        </p:nvSpPr>
        <p:spPr>
          <a:xfrm>
            <a:off x="3405578" y="2756796"/>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3</a:t>
            </a:r>
            <a:endParaRPr lang="en-GB" sz="3500" b="1" dirty="0">
              <a:solidFill>
                <a:schemeClr val="bg1"/>
              </a:solidFill>
              <a:latin typeface="Hind" panose="02000000000000000000" pitchFamily="2" charset="77"/>
              <a:cs typeface="Hind" panose="02000000000000000000" pitchFamily="2" charset="77"/>
            </a:endParaRPr>
          </a:p>
        </p:txBody>
      </p:sp>
      <p:sp>
        <p:nvSpPr>
          <p:cNvPr id="59" name="Textfeld 58">
            <a:extLst>
              <a:ext uri="{FF2B5EF4-FFF2-40B4-BE49-F238E27FC236}">
                <a16:creationId xmlns:a16="http://schemas.microsoft.com/office/drawing/2014/main" id="{6D38C8B6-FBA6-9F80-5838-8172033B9FBB}"/>
              </a:ext>
            </a:extLst>
          </p:cNvPr>
          <p:cNvSpPr txBox="1"/>
          <p:nvPr/>
        </p:nvSpPr>
        <p:spPr>
          <a:xfrm>
            <a:off x="3405578" y="1754928"/>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2</a:t>
            </a:r>
            <a:endParaRPr lang="en-GB" sz="3500" b="1" dirty="0">
              <a:solidFill>
                <a:schemeClr val="bg1"/>
              </a:solidFill>
              <a:latin typeface="Hind" panose="02000000000000000000" pitchFamily="2" charset="77"/>
              <a:cs typeface="Hind" panose="02000000000000000000" pitchFamily="2" charset="77"/>
            </a:endParaRPr>
          </a:p>
        </p:txBody>
      </p:sp>
      <p:sp>
        <p:nvSpPr>
          <p:cNvPr id="60" name="Textfeld 59">
            <a:extLst>
              <a:ext uri="{FF2B5EF4-FFF2-40B4-BE49-F238E27FC236}">
                <a16:creationId xmlns:a16="http://schemas.microsoft.com/office/drawing/2014/main" id="{C7CB8100-CB75-1A7C-6B61-982E13218E20}"/>
              </a:ext>
            </a:extLst>
          </p:cNvPr>
          <p:cNvSpPr txBox="1"/>
          <p:nvPr/>
        </p:nvSpPr>
        <p:spPr>
          <a:xfrm>
            <a:off x="3393108" y="696664"/>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1</a:t>
            </a:r>
            <a:endParaRPr lang="en-GB" sz="3500" b="1" dirty="0">
              <a:solidFill>
                <a:schemeClr val="bg1"/>
              </a:solidFill>
              <a:latin typeface="Hind" panose="02000000000000000000" pitchFamily="2" charset="77"/>
              <a:cs typeface="Hind" panose="02000000000000000000" pitchFamily="2" charset="77"/>
            </a:endParaRPr>
          </a:p>
        </p:txBody>
      </p:sp>
      <p:sp>
        <p:nvSpPr>
          <p:cNvPr id="61" name="Rechteck 60">
            <a:extLst>
              <a:ext uri="{FF2B5EF4-FFF2-40B4-BE49-F238E27FC236}">
                <a16:creationId xmlns:a16="http://schemas.microsoft.com/office/drawing/2014/main" id="{CA1F9EF0-DCCA-1C8C-6A41-FC2A60375A0D}"/>
              </a:ext>
            </a:extLst>
          </p:cNvPr>
          <p:cNvSpPr/>
          <p:nvPr/>
        </p:nvSpPr>
        <p:spPr>
          <a:xfrm>
            <a:off x="4907819" y="696664"/>
            <a:ext cx="6590826" cy="646331"/>
          </a:xfrm>
          <a:prstGeom prst="rect">
            <a:avLst/>
          </a:prstGeom>
        </p:spPr>
        <p:txBody>
          <a:bodyPr wrap="square">
            <a:spAutoFit/>
          </a:bodyPr>
          <a:lstStyle/>
          <a:p>
            <a:r>
              <a:rPr lang="de-DE" dirty="0">
                <a:latin typeface="Hind" panose="02000000000000000000" pitchFamily="2" charset="77"/>
                <a:cs typeface="Hind" panose="02000000000000000000" pitchFamily="2" charset="77"/>
              </a:rPr>
              <a:t>Zielsetzung der Analyse und Zusammensetzung </a:t>
            </a:r>
            <a:br>
              <a:rPr lang="de-DE" dirty="0">
                <a:latin typeface="Hind" panose="02000000000000000000" pitchFamily="2" charset="77"/>
                <a:cs typeface="Hind" panose="02000000000000000000" pitchFamily="2" charset="77"/>
              </a:rPr>
            </a:br>
            <a:r>
              <a:rPr lang="de-DE" dirty="0">
                <a:latin typeface="Hind" panose="02000000000000000000" pitchFamily="2" charset="77"/>
                <a:cs typeface="Hind" panose="02000000000000000000" pitchFamily="2" charset="77"/>
              </a:rPr>
              <a:t>der Versicherten</a:t>
            </a:r>
            <a:endParaRPr lang="en-GB" dirty="0">
              <a:latin typeface="Hind" panose="02000000000000000000" pitchFamily="2" charset="77"/>
              <a:cs typeface="Hind" panose="02000000000000000000" pitchFamily="2" charset="77"/>
            </a:endParaRPr>
          </a:p>
        </p:txBody>
      </p:sp>
      <p:sp>
        <p:nvSpPr>
          <p:cNvPr id="62" name="Rechteck 61">
            <a:extLst>
              <a:ext uri="{FF2B5EF4-FFF2-40B4-BE49-F238E27FC236}">
                <a16:creationId xmlns:a16="http://schemas.microsoft.com/office/drawing/2014/main" id="{69988688-E43B-F367-101E-B5F7C064BB74}"/>
              </a:ext>
            </a:extLst>
          </p:cNvPr>
          <p:cNvSpPr/>
          <p:nvPr/>
        </p:nvSpPr>
        <p:spPr>
          <a:xfrm>
            <a:off x="4874605" y="1693779"/>
            <a:ext cx="6062197" cy="473206"/>
          </a:xfrm>
          <a:prstGeom prst="rect">
            <a:avLst/>
          </a:prstGeom>
        </p:spPr>
        <p:txBody>
          <a:bodyPr wrap="square">
            <a:spAutoFit/>
          </a:bodyPr>
          <a:lstStyle/>
          <a:p>
            <a:pPr>
              <a:lnSpc>
                <a:spcPct val="150000"/>
              </a:lnSpc>
            </a:pPr>
            <a:r>
              <a:rPr lang="de-DE" dirty="0">
                <a:latin typeface="Hind" panose="02000000000000000000" pitchFamily="2" charset="77"/>
                <a:cs typeface="Hind" panose="02000000000000000000" pitchFamily="2" charset="77"/>
              </a:rPr>
              <a:t>Medizinische Situation und Gesundheitsverhalten</a:t>
            </a:r>
            <a:endParaRPr lang="en-GB" dirty="0">
              <a:latin typeface="Hind" panose="02000000000000000000" pitchFamily="2" charset="77"/>
              <a:cs typeface="Hind" panose="02000000000000000000" pitchFamily="2" charset="77"/>
            </a:endParaRPr>
          </a:p>
        </p:txBody>
      </p:sp>
      <p:sp>
        <p:nvSpPr>
          <p:cNvPr id="63" name="Rechteck 62">
            <a:extLst>
              <a:ext uri="{FF2B5EF4-FFF2-40B4-BE49-F238E27FC236}">
                <a16:creationId xmlns:a16="http://schemas.microsoft.com/office/drawing/2014/main" id="{7F5B1757-CE8E-09F1-488A-3C83CDD8CC2B}"/>
              </a:ext>
            </a:extLst>
          </p:cNvPr>
          <p:cNvSpPr/>
          <p:nvPr/>
        </p:nvSpPr>
        <p:spPr>
          <a:xfrm>
            <a:off x="4853078" y="2692221"/>
            <a:ext cx="5359059" cy="473206"/>
          </a:xfrm>
          <a:prstGeom prst="rect">
            <a:avLst/>
          </a:prstGeom>
        </p:spPr>
        <p:txBody>
          <a:bodyPr wrap="square">
            <a:spAutoFit/>
          </a:bodyPr>
          <a:lstStyle/>
          <a:p>
            <a:pPr>
              <a:lnSpc>
                <a:spcPct val="150000"/>
              </a:lnSpc>
            </a:pPr>
            <a:r>
              <a:rPr lang="de-DE" dirty="0">
                <a:latin typeface="Hind" panose="02000000000000000000" pitchFamily="2" charset="77"/>
                <a:cs typeface="Hind" panose="02000000000000000000" pitchFamily="2" charset="77"/>
              </a:rPr>
              <a:t>Psychisches Wohlbefinden und </a:t>
            </a:r>
            <a:r>
              <a:rPr lang="de-DE" dirty="0" err="1">
                <a:latin typeface="Hind" panose="02000000000000000000" pitchFamily="2" charset="77"/>
                <a:cs typeface="Hind" panose="02000000000000000000" pitchFamily="2" charset="77"/>
              </a:rPr>
              <a:t>Activity</a:t>
            </a:r>
            <a:r>
              <a:rPr lang="de-DE" dirty="0">
                <a:latin typeface="Hind" panose="02000000000000000000" pitchFamily="2" charset="77"/>
                <a:cs typeface="Hind" panose="02000000000000000000" pitchFamily="2" charset="77"/>
              </a:rPr>
              <a:t> Score</a:t>
            </a:r>
          </a:p>
        </p:txBody>
      </p:sp>
      <p:sp>
        <p:nvSpPr>
          <p:cNvPr id="64" name="Rechteck 63">
            <a:extLst>
              <a:ext uri="{FF2B5EF4-FFF2-40B4-BE49-F238E27FC236}">
                <a16:creationId xmlns:a16="http://schemas.microsoft.com/office/drawing/2014/main" id="{065FCE5B-0D61-D974-2204-6F1913651DD2}"/>
              </a:ext>
            </a:extLst>
          </p:cNvPr>
          <p:cNvSpPr/>
          <p:nvPr/>
        </p:nvSpPr>
        <p:spPr>
          <a:xfrm>
            <a:off x="4880409" y="3603852"/>
            <a:ext cx="6755242" cy="646331"/>
          </a:xfrm>
          <a:prstGeom prst="rect">
            <a:avLst/>
          </a:prstGeom>
        </p:spPr>
        <p:txBody>
          <a:bodyPr wrap="square">
            <a:spAutoFit/>
          </a:bodyPr>
          <a:lstStyle/>
          <a:p>
            <a:r>
              <a:rPr lang="de-DE" b="1" dirty="0">
                <a:latin typeface="Hind" panose="02000000000000000000" pitchFamily="2" charset="77"/>
                <a:cs typeface="Hind" panose="02000000000000000000" pitchFamily="2" charset="77"/>
              </a:rPr>
              <a:t>Zusammenhänge zwischen Gesundheitsverhalten, psychischen Ressourcen und Fehlzeiten</a:t>
            </a:r>
            <a:endParaRPr lang="en-GB" b="1" dirty="0">
              <a:latin typeface="Hind" panose="02000000000000000000" pitchFamily="2" charset="77"/>
              <a:cs typeface="Hind" panose="02000000000000000000" pitchFamily="2" charset="77"/>
            </a:endParaRPr>
          </a:p>
        </p:txBody>
      </p:sp>
      <p:sp>
        <p:nvSpPr>
          <p:cNvPr id="66" name="Rechteck 65">
            <a:extLst>
              <a:ext uri="{FF2B5EF4-FFF2-40B4-BE49-F238E27FC236}">
                <a16:creationId xmlns:a16="http://schemas.microsoft.com/office/drawing/2014/main" id="{C573C48C-086F-08B2-B910-8898192BD0E1}"/>
              </a:ext>
            </a:extLst>
          </p:cNvPr>
          <p:cNvSpPr/>
          <p:nvPr/>
        </p:nvSpPr>
        <p:spPr>
          <a:xfrm>
            <a:off x="4880242" y="4688701"/>
            <a:ext cx="5856090" cy="369332"/>
          </a:xfrm>
          <a:prstGeom prst="rect">
            <a:avLst/>
          </a:prstGeom>
        </p:spPr>
        <p:txBody>
          <a:bodyPr wrap="square">
            <a:spAutoFit/>
          </a:bodyPr>
          <a:lstStyle/>
          <a:p>
            <a:r>
              <a:rPr lang="de-DE" dirty="0">
                <a:latin typeface="Hind" panose="02000000000000000000" pitchFamily="2" charset="77"/>
                <a:cs typeface="Hind" panose="02000000000000000000" pitchFamily="2" charset="77"/>
              </a:rPr>
              <a:t>Längsschnittanalysen</a:t>
            </a:r>
            <a:endParaRPr lang="en-GB" dirty="0">
              <a:latin typeface="Hind" panose="02000000000000000000" pitchFamily="2" charset="77"/>
              <a:cs typeface="Hind" panose="02000000000000000000" pitchFamily="2" charset="77"/>
            </a:endParaRPr>
          </a:p>
        </p:txBody>
      </p:sp>
      <p:sp>
        <p:nvSpPr>
          <p:cNvPr id="67" name="Rechteck 66">
            <a:extLst>
              <a:ext uri="{FF2B5EF4-FFF2-40B4-BE49-F238E27FC236}">
                <a16:creationId xmlns:a16="http://schemas.microsoft.com/office/drawing/2014/main" id="{F2B8DB50-D034-5B5F-AF30-38B382796303}"/>
              </a:ext>
            </a:extLst>
          </p:cNvPr>
          <p:cNvSpPr/>
          <p:nvPr/>
        </p:nvSpPr>
        <p:spPr>
          <a:xfrm>
            <a:off x="4879077" y="5684643"/>
            <a:ext cx="6223373" cy="369332"/>
          </a:xfrm>
          <a:prstGeom prst="rect">
            <a:avLst/>
          </a:prstGeom>
        </p:spPr>
        <p:txBody>
          <a:bodyPr wrap="square">
            <a:spAutoFit/>
          </a:bodyPr>
          <a:lstStyle/>
          <a:p>
            <a:r>
              <a:rPr lang="de-DE" dirty="0">
                <a:latin typeface="Hind" panose="02000000000000000000" pitchFamily="2" charset="77"/>
                <a:cs typeface="Hind" panose="02000000000000000000" pitchFamily="2" charset="77"/>
              </a:rPr>
              <a:t>Strategische und operative Handlungsempfehlungen</a:t>
            </a:r>
            <a:endParaRPr lang="en-GB" dirty="0">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217453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61D2C-F593-5F93-6D85-F01C6E49E646}"/>
            </a:ext>
          </a:extLst>
        </p:cNvPr>
        <p:cNvGrpSpPr/>
        <p:nvPr/>
      </p:nvGrpSpPr>
      <p:grpSpPr>
        <a:xfrm>
          <a:off x="0" y="0"/>
          <a:ext cx="0" cy="0"/>
          <a:chOff x="0" y="0"/>
          <a:chExt cx="0" cy="0"/>
        </a:xfrm>
      </p:grpSpPr>
      <p:sp>
        <p:nvSpPr>
          <p:cNvPr id="4" name="Rechteck 3">
            <a:extLst>
              <a:ext uri="{FF2B5EF4-FFF2-40B4-BE49-F238E27FC236}">
                <a16:creationId xmlns:a16="http://schemas.microsoft.com/office/drawing/2014/main" id="{19FD2F80-854B-9A03-F17B-0E191BE1A610}"/>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Grafik 26">
            <a:extLst>
              <a:ext uri="{FF2B5EF4-FFF2-40B4-BE49-F238E27FC236}">
                <a16:creationId xmlns:a16="http://schemas.microsoft.com/office/drawing/2014/main" id="{31738FA8-5679-4D40-977A-24AA3878CFF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431" r="27077"/>
          <a:stretch/>
        </p:blipFill>
        <p:spPr>
          <a:xfrm>
            <a:off x="-68046" y="0"/>
            <a:ext cx="4062954" cy="6858000"/>
          </a:xfrm>
          <a:prstGeom prst="rect">
            <a:avLst/>
          </a:prstGeom>
        </p:spPr>
      </p:pic>
      <p:sp>
        <p:nvSpPr>
          <p:cNvPr id="16" name="Rechteck 15">
            <a:extLst>
              <a:ext uri="{FF2B5EF4-FFF2-40B4-BE49-F238E27FC236}">
                <a16:creationId xmlns:a16="http://schemas.microsoft.com/office/drawing/2014/main" id="{72328DCD-F0B5-B042-DB7B-A892A1161995}"/>
              </a:ext>
            </a:extLst>
          </p:cNvPr>
          <p:cNvSpPr/>
          <p:nvPr/>
        </p:nvSpPr>
        <p:spPr>
          <a:xfrm>
            <a:off x="4538436" y="324363"/>
            <a:ext cx="5735118"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Interaktive Zusammenhänge zwischen Verhalten und </a:t>
            </a:r>
            <a:br>
              <a:rPr kumimoji="0" lang="de-DE" sz="1800" b="1"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br>
            <a:r>
              <a:rPr kumimoji="0" lang="de-DE" sz="1800" b="1"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psychischen Ressourcen </a:t>
            </a:r>
          </a:p>
        </p:txBody>
      </p:sp>
      <p:sp>
        <p:nvSpPr>
          <p:cNvPr id="20" name="Fußzeilenplatzhalter 1">
            <a:extLst>
              <a:ext uri="{FF2B5EF4-FFF2-40B4-BE49-F238E27FC236}">
                <a16:creationId xmlns:a16="http://schemas.microsoft.com/office/drawing/2014/main" id="{F1F542C9-E52B-A37E-E495-72A4785B4C44}"/>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Copyright </a:t>
            </a:r>
            <a:r>
              <a:rPr kumimoji="0" lang="de-DE" sz="900" b="0" i="0" u="none" strike="noStrike" kern="1200" cap="none" spc="0" normalizeH="0" baseline="0" noProof="0" dirty="0" err="1">
                <a:ln>
                  <a:noFill/>
                </a:ln>
                <a:solidFill>
                  <a:srgbClr val="000000">
                    <a:tint val="75000"/>
                  </a:srgbClr>
                </a:solidFill>
                <a:effectLst/>
                <a:uLnTx/>
                <a:uFillTx/>
                <a:latin typeface="Calibri" panose="020F0502020204030204"/>
                <a:ea typeface="+mn-ea"/>
                <a:cs typeface="+mn-cs"/>
              </a:rPr>
              <a:t>vivamind</a:t>
            </a:r>
            <a:endPar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4" name="Textfeld 43">
            <a:extLst>
              <a:ext uri="{FF2B5EF4-FFF2-40B4-BE49-F238E27FC236}">
                <a16:creationId xmlns:a16="http://schemas.microsoft.com/office/drawing/2014/main" id="{E79B8A66-7E83-A547-EC43-60C1CDE565A8}"/>
              </a:ext>
            </a:extLst>
          </p:cNvPr>
          <p:cNvSpPr txBox="1"/>
          <p:nvPr/>
        </p:nvSpPr>
        <p:spPr>
          <a:xfrm>
            <a:off x="4011905" y="6495751"/>
            <a:ext cx="7547635" cy="246221"/>
          </a:xfrm>
          <a:prstGeom prst="rect">
            <a:avLst/>
          </a:prstGeom>
          <a:noFill/>
        </p:spPr>
        <p:txBody>
          <a:bodyPr wrap="square">
            <a:spAutoFit/>
          </a:bodyPr>
          <a:lstStyle/>
          <a:p>
            <a:r>
              <a:rPr lang="de-DE" altLang="de-DE" sz="1000" b="1" i="1" dirty="0">
                <a:solidFill>
                  <a:schemeClr val="bg1"/>
                </a:solidFill>
                <a:latin typeface="Hind" panose="02000000000000000000" pitchFamily="2" charset="77"/>
                <a:cs typeface="Hind" panose="02000000000000000000" pitchFamily="2" charset="77"/>
              </a:rPr>
              <a:t>Anmerkung: </a:t>
            </a:r>
            <a:r>
              <a:rPr lang="de-DE" altLang="de-DE" sz="1000" i="1" dirty="0">
                <a:solidFill>
                  <a:schemeClr val="bg1"/>
                </a:solidFill>
                <a:latin typeface="Hind" panose="02000000000000000000" pitchFamily="2" charset="77"/>
                <a:cs typeface="Hind" panose="02000000000000000000" pitchFamily="2" charset="77"/>
              </a:rPr>
              <a:t>N=3.770; R</a:t>
            </a:r>
            <a:r>
              <a:rPr lang="de-DE" altLang="de-DE" sz="1000" i="1" baseline="30000" dirty="0">
                <a:solidFill>
                  <a:schemeClr val="bg1"/>
                </a:solidFill>
                <a:latin typeface="Hind" panose="02000000000000000000" pitchFamily="2" charset="77"/>
                <a:cs typeface="Hind" panose="02000000000000000000" pitchFamily="2" charset="77"/>
              </a:rPr>
              <a:t>2</a:t>
            </a:r>
            <a:r>
              <a:rPr lang="de-DE" altLang="de-DE" sz="1000" i="1" dirty="0">
                <a:solidFill>
                  <a:schemeClr val="bg1"/>
                </a:solidFill>
                <a:latin typeface="Hind" panose="02000000000000000000" pitchFamily="2" charset="77"/>
                <a:cs typeface="Hind" panose="02000000000000000000" pitchFamily="2" charset="77"/>
              </a:rPr>
              <a:t>= .418; Interaktion: R</a:t>
            </a:r>
            <a:r>
              <a:rPr lang="de-DE" altLang="de-DE" sz="1000" i="1" baseline="30000" dirty="0">
                <a:solidFill>
                  <a:schemeClr val="bg1"/>
                </a:solidFill>
                <a:latin typeface="Hind" panose="02000000000000000000" pitchFamily="2" charset="77"/>
                <a:cs typeface="Hind" panose="02000000000000000000" pitchFamily="2" charset="77"/>
              </a:rPr>
              <a:t>2</a:t>
            </a:r>
            <a:r>
              <a:rPr lang="de-DE" altLang="de-DE" sz="1000" i="1" dirty="0">
                <a:solidFill>
                  <a:schemeClr val="bg1"/>
                </a:solidFill>
                <a:latin typeface="Hind" panose="02000000000000000000" pitchFamily="2" charset="77"/>
                <a:cs typeface="Hind" panose="02000000000000000000" pitchFamily="2" charset="77"/>
              </a:rPr>
              <a:t>=.004; * = </a:t>
            </a:r>
            <a:r>
              <a:rPr lang="de-DE" sz="1000" dirty="0">
                <a:solidFill>
                  <a:schemeClr val="bg1"/>
                </a:solidFill>
                <a:latin typeface="Hind" panose="02000000000000000000" pitchFamily="2" charset="77"/>
                <a:cs typeface="Hind" panose="02000000000000000000" pitchFamily="2" charset="77"/>
              </a:rPr>
              <a:t>signifikant (</a:t>
            </a:r>
            <a:r>
              <a:rPr lang="de-DE" sz="1000" i="1" dirty="0">
                <a:solidFill>
                  <a:schemeClr val="bg1"/>
                </a:solidFill>
                <a:latin typeface="Hind" panose="02000000000000000000" pitchFamily="2" charset="77"/>
                <a:cs typeface="Hind" panose="02000000000000000000" pitchFamily="2" charset="77"/>
              </a:rPr>
              <a:t>p </a:t>
            </a:r>
            <a:r>
              <a:rPr lang="de-DE" sz="1000" dirty="0">
                <a:solidFill>
                  <a:schemeClr val="bg1"/>
                </a:solidFill>
                <a:latin typeface="Hind" panose="02000000000000000000" pitchFamily="2" charset="77"/>
                <a:cs typeface="Hind" panose="02000000000000000000" pitchFamily="2" charset="77"/>
              </a:rPr>
              <a:t>&lt; .05); ** = hochsignifikant (</a:t>
            </a:r>
            <a:r>
              <a:rPr lang="de-DE" sz="1000" i="1" dirty="0">
                <a:solidFill>
                  <a:schemeClr val="bg1"/>
                </a:solidFill>
                <a:latin typeface="Hind" panose="02000000000000000000" pitchFamily="2" charset="77"/>
                <a:cs typeface="Hind" panose="02000000000000000000" pitchFamily="2" charset="77"/>
              </a:rPr>
              <a:t>p </a:t>
            </a:r>
            <a:r>
              <a:rPr lang="de-DE" sz="1000" dirty="0">
                <a:solidFill>
                  <a:schemeClr val="bg1"/>
                </a:solidFill>
                <a:latin typeface="Hind" panose="02000000000000000000" pitchFamily="2" charset="77"/>
                <a:cs typeface="Hind" panose="02000000000000000000" pitchFamily="2" charset="77"/>
              </a:rPr>
              <a:t>&lt; .01)</a:t>
            </a:r>
            <a:r>
              <a:rPr lang="de-DE" altLang="de-DE" sz="1000" i="1" dirty="0">
                <a:solidFill>
                  <a:schemeClr val="bg1"/>
                </a:solidFill>
                <a:latin typeface="Hind" panose="02000000000000000000" pitchFamily="2" charset="77"/>
                <a:cs typeface="Hind" panose="02000000000000000000" pitchFamily="2" charset="77"/>
              </a:rPr>
              <a:t> ; </a:t>
            </a:r>
            <a:r>
              <a:rPr lang="de-DE" altLang="de-DE" sz="1000" i="1" dirty="0" err="1">
                <a:solidFill>
                  <a:schemeClr val="bg1"/>
                </a:solidFill>
                <a:latin typeface="Hind" panose="02000000000000000000" pitchFamily="2" charset="77"/>
                <a:cs typeface="Hind" panose="02000000000000000000" pitchFamily="2" charset="77"/>
              </a:rPr>
              <a:t>n.s</a:t>
            </a:r>
            <a:r>
              <a:rPr lang="de-DE" altLang="de-DE" sz="1000" i="1" dirty="0">
                <a:solidFill>
                  <a:schemeClr val="bg1"/>
                </a:solidFill>
                <a:latin typeface="Hind" panose="02000000000000000000" pitchFamily="2" charset="77"/>
                <a:cs typeface="Hind" panose="02000000000000000000" pitchFamily="2" charset="77"/>
              </a:rPr>
              <a:t>. = nicht signifikant</a:t>
            </a:r>
          </a:p>
        </p:txBody>
      </p:sp>
      <p:graphicFrame>
        <p:nvGraphicFramePr>
          <p:cNvPr id="33" name="Diagramm 32">
            <a:extLst>
              <a:ext uri="{FF2B5EF4-FFF2-40B4-BE49-F238E27FC236}">
                <a16:creationId xmlns:a16="http://schemas.microsoft.com/office/drawing/2014/main" id="{AD0D54A4-AB5C-45AF-AA3C-6521737E4B95}"/>
              </a:ext>
            </a:extLst>
          </p:cNvPr>
          <p:cNvGraphicFramePr/>
          <p:nvPr>
            <p:extLst>
              <p:ext uri="{D42A27DB-BD31-4B8C-83A1-F6EECF244321}">
                <p14:modId xmlns:p14="http://schemas.microsoft.com/office/powerpoint/2010/main" val="3404859960"/>
              </p:ext>
            </p:extLst>
          </p:nvPr>
        </p:nvGraphicFramePr>
        <p:xfrm>
          <a:off x="4662043" y="4005312"/>
          <a:ext cx="6380978" cy="26204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5" name="Chart 2">
            <a:extLst>
              <a:ext uri="{FF2B5EF4-FFF2-40B4-BE49-F238E27FC236}">
                <a16:creationId xmlns:a16="http://schemas.microsoft.com/office/drawing/2014/main" id="{00000000-0008-0000-0100-0000080C0000}"/>
              </a:ext>
            </a:extLst>
          </p:cNvPr>
          <p:cNvGraphicFramePr>
            <a:graphicFrameLocks/>
          </p:cNvGraphicFramePr>
          <p:nvPr>
            <p:extLst>
              <p:ext uri="{D42A27DB-BD31-4B8C-83A1-F6EECF244321}">
                <p14:modId xmlns:p14="http://schemas.microsoft.com/office/powerpoint/2010/main" val="3790804811"/>
              </p:ext>
            </p:extLst>
          </p:nvPr>
        </p:nvGraphicFramePr>
        <p:xfrm>
          <a:off x="5318860" y="1086934"/>
          <a:ext cx="5067343" cy="3194514"/>
        </p:xfrm>
        <a:graphic>
          <a:graphicData uri="http://schemas.openxmlformats.org/drawingml/2006/chart">
            <c:chart xmlns:c="http://schemas.openxmlformats.org/drawingml/2006/chart" xmlns:r="http://schemas.openxmlformats.org/officeDocument/2006/relationships" r:id="rId9"/>
          </a:graphicData>
        </a:graphic>
      </p:graphicFrame>
      <p:sp>
        <p:nvSpPr>
          <p:cNvPr id="3" name="Rechteck 2">
            <a:extLst>
              <a:ext uri="{FF2B5EF4-FFF2-40B4-BE49-F238E27FC236}">
                <a16:creationId xmlns:a16="http://schemas.microsoft.com/office/drawing/2014/main" id="{95B90986-BDEE-34DC-7FA1-9062A7927715}"/>
              </a:ext>
            </a:extLst>
          </p:cNvPr>
          <p:cNvSpPr/>
          <p:nvPr/>
        </p:nvSpPr>
        <p:spPr>
          <a:xfrm>
            <a:off x="221286" y="1371978"/>
            <a:ext cx="3537177" cy="1384995"/>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4785"/>
                </a:solidFill>
                <a:effectLst/>
                <a:uLnTx/>
                <a:uFillTx/>
                <a:latin typeface="Hind" panose="02000000000000000000" pitchFamily="2" charset="77"/>
                <a:cs typeface="Hind" panose="02000000000000000000" pitchFamily="2" charset="77"/>
              </a:rPr>
              <a:t>Wechselwirkung zwischen Schlaf </a:t>
            </a:r>
            <a:br>
              <a:rPr kumimoji="0" lang="de-DE" sz="2800" b="1" i="0" u="none" strike="noStrike" kern="1200" cap="none" spc="0" normalizeH="0" baseline="0" noProof="0" dirty="0">
                <a:ln>
                  <a:noFill/>
                </a:ln>
                <a:solidFill>
                  <a:srgbClr val="004785"/>
                </a:solidFill>
                <a:effectLst/>
                <a:uLnTx/>
                <a:uFillTx/>
                <a:latin typeface="Hind" panose="02000000000000000000" pitchFamily="2" charset="77"/>
                <a:cs typeface="Hind" panose="02000000000000000000" pitchFamily="2" charset="77"/>
              </a:rPr>
            </a:br>
            <a:r>
              <a:rPr kumimoji="0" lang="de-DE" sz="2800" b="1" i="0" u="none" strike="noStrike" kern="1200" cap="none" spc="0" normalizeH="0" baseline="0" noProof="0" dirty="0">
                <a:ln>
                  <a:noFill/>
                </a:ln>
                <a:solidFill>
                  <a:srgbClr val="004785"/>
                </a:solidFill>
                <a:effectLst/>
                <a:uLnTx/>
                <a:uFillTx/>
                <a:latin typeface="Hind" panose="02000000000000000000" pitchFamily="2" charset="77"/>
                <a:cs typeface="Hind" panose="02000000000000000000" pitchFamily="2" charset="77"/>
              </a:rPr>
              <a:t>und Sport</a:t>
            </a:r>
          </a:p>
        </p:txBody>
      </p:sp>
    </p:spTree>
    <p:extLst>
      <p:ext uri="{BB962C8B-B14F-4D97-AF65-F5344CB8AC3E}">
        <p14:creationId xmlns:p14="http://schemas.microsoft.com/office/powerpoint/2010/main" val="254179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C497D-0D2B-3DEB-CA66-E6CED5D20A88}"/>
            </a:ext>
          </a:extLst>
        </p:cNvPr>
        <p:cNvGrpSpPr/>
        <p:nvPr/>
      </p:nvGrpSpPr>
      <p:grpSpPr>
        <a:xfrm>
          <a:off x="0" y="0"/>
          <a:ext cx="0" cy="0"/>
          <a:chOff x="0" y="0"/>
          <a:chExt cx="0" cy="0"/>
        </a:xfrm>
      </p:grpSpPr>
      <p:sp>
        <p:nvSpPr>
          <p:cNvPr id="5" name="Rechteck 4">
            <a:extLst>
              <a:ext uri="{FF2B5EF4-FFF2-40B4-BE49-F238E27FC236}">
                <a16:creationId xmlns:a16="http://schemas.microsoft.com/office/drawing/2014/main" id="{C0ADCF61-9210-5D10-07B4-9FAFCF584A49}"/>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Grafik 16">
            <a:extLst>
              <a:ext uri="{FF2B5EF4-FFF2-40B4-BE49-F238E27FC236}">
                <a16:creationId xmlns:a16="http://schemas.microsoft.com/office/drawing/2014/main" id="{5E1D3E67-DD02-807F-0378-4FFDCE8C2A80}"/>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65988" y="0"/>
            <a:ext cx="4062953" cy="6858000"/>
          </a:xfrm>
          <a:prstGeom prst="rect">
            <a:avLst/>
          </a:prstGeom>
        </p:spPr>
      </p:pic>
      <p:sp>
        <p:nvSpPr>
          <p:cNvPr id="26" name="Ellipse 25">
            <a:extLst>
              <a:ext uri="{FF2B5EF4-FFF2-40B4-BE49-F238E27FC236}">
                <a16:creationId xmlns:a16="http://schemas.microsoft.com/office/drawing/2014/main" id="{6824F3F1-C7B1-0264-61A7-A4B11317C26B}"/>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26FBA132-2EB9-5398-CEB1-4761AEA6C84E}"/>
              </a:ext>
            </a:extLst>
          </p:cNvPr>
          <p:cNvSpPr/>
          <p:nvPr/>
        </p:nvSpPr>
        <p:spPr>
          <a:xfrm>
            <a:off x="4246694" y="743500"/>
            <a:ext cx="843977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Interaktive Zusammenhänge zwischen Alter und psychischen Ressourcen </a:t>
            </a:r>
          </a:p>
        </p:txBody>
      </p:sp>
      <p:sp>
        <p:nvSpPr>
          <p:cNvPr id="20" name="Fußzeilenplatzhalter 1">
            <a:extLst>
              <a:ext uri="{FF2B5EF4-FFF2-40B4-BE49-F238E27FC236}">
                <a16:creationId xmlns:a16="http://schemas.microsoft.com/office/drawing/2014/main" id="{E1E443AF-4C2A-365A-80D6-A64E457E64E4}"/>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Copyright </a:t>
            </a:r>
            <a:r>
              <a:rPr kumimoji="0" lang="de-DE" sz="900" b="0" i="0" u="none" strike="noStrike" kern="1200" cap="none" spc="0" normalizeH="0" baseline="0" noProof="0" dirty="0" err="1">
                <a:ln>
                  <a:noFill/>
                </a:ln>
                <a:solidFill>
                  <a:srgbClr val="000000">
                    <a:tint val="75000"/>
                  </a:srgbClr>
                </a:solidFill>
                <a:effectLst/>
                <a:uLnTx/>
                <a:uFillTx/>
                <a:latin typeface="Calibri" panose="020F0502020204030204"/>
                <a:ea typeface="+mn-ea"/>
                <a:cs typeface="+mn-cs"/>
              </a:rPr>
              <a:t>vivamind</a:t>
            </a:r>
            <a:endPar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4" name="Textfeld 43">
            <a:extLst>
              <a:ext uri="{FF2B5EF4-FFF2-40B4-BE49-F238E27FC236}">
                <a16:creationId xmlns:a16="http://schemas.microsoft.com/office/drawing/2014/main" id="{2DA84DD2-3CAC-1625-6941-62CF53866E0C}"/>
              </a:ext>
            </a:extLst>
          </p:cNvPr>
          <p:cNvSpPr txBox="1"/>
          <p:nvPr/>
        </p:nvSpPr>
        <p:spPr>
          <a:xfrm>
            <a:off x="4290975" y="6412084"/>
            <a:ext cx="7199353" cy="246221"/>
          </a:xfrm>
          <a:prstGeom prst="rect">
            <a:avLst/>
          </a:prstGeom>
          <a:noFill/>
        </p:spPr>
        <p:txBody>
          <a:bodyPr wrap="square">
            <a:spAutoFit/>
          </a:bodyPr>
          <a:lstStyle/>
          <a:p>
            <a:r>
              <a:rPr lang="de-DE" altLang="de-DE" sz="1000" b="1" i="1" dirty="0">
                <a:solidFill>
                  <a:schemeClr val="bg1"/>
                </a:solidFill>
                <a:latin typeface="Hind" panose="02000000000000000000" pitchFamily="2" charset="77"/>
                <a:cs typeface="Hind" panose="02000000000000000000" pitchFamily="2" charset="77"/>
              </a:rPr>
              <a:t>Anmerkung: </a:t>
            </a:r>
            <a:r>
              <a:rPr lang="de-DE" altLang="de-DE" sz="1000" i="1" dirty="0">
                <a:solidFill>
                  <a:schemeClr val="bg1"/>
                </a:solidFill>
                <a:latin typeface="Hind" panose="02000000000000000000" pitchFamily="2" charset="77"/>
                <a:cs typeface="Hind" panose="02000000000000000000" pitchFamily="2" charset="77"/>
              </a:rPr>
              <a:t>N=5.241; Interaktion: R</a:t>
            </a:r>
            <a:r>
              <a:rPr lang="de-DE" altLang="de-DE" sz="1000" i="1" baseline="30000" dirty="0">
                <a:solidFill>
                  <a:schemeClr val="bg1"/>
                </a:solidFill>
                <a:latin typeface="Hind" panose="02000000000000000000" pitchFamily="2" charset="77"/>
                <a:cs typeface="Hind" panose="02000000000000000000" pitchFamily="2" charset="77"/>
              </a:rPr>
              <a:t>2</a:t>
            </a:r>
            <a:r>
              <a:rPr lang="de-DE" altLang="de-DE" sz="1000" i="1" dirty="0">
                <a:solidFill>
                  <a:schemeClr val="bg1"/>
                </a:solidFill>
                <a:latin typeface="Hind" panose="02000000000000000000" pitchFamily="2" charset="77"/>
                <a:cs typeface="Hind" panose="02000000000000000000" pitchFamily="2" charset="77"/>
              </a:rPr>
              <a:t>= .0021; </a:t>
            </a:r>
            <a:r>
              <a:rPr kumimoji="0" lang="de-DE" altLang="de-DE" sz="1000" b="0" i="1"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 = </a:t>
            </a:r>
            <a:r>
              <a:rPr kumimoji="0" lang="de-DE" sz="1000" b="0"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signifikant (</a:t>
            </a:r>
            <a:r>
              <a:rPr kumimoji="0" lang="de-DE" sz="1000" b="0" i="1"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p </a:t>
            </a:r>
            <a:r>
              <a:rPr kumimoji="0" lang="de-DE" sz="1000" b="0"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&lt; .05); ** = hochsignifikant (</a:t>
            </a:r>
            <a:r>
              <a:rPr kumimoji="0" lang="de-DE" sz="1000" b="0" i="1"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p </a:t>
            </a:r>
            <a:r>
              <a:rPr kumimoji="0" lang="de-DE" sz="1000" b="0"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&lt; .01)</a:t>
            </a:r>
            <a:r>
              <a:rPr kumimoji="0" lang="de-DE" altLang="de-DE" sz="1000" b="0" i="1"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 ; </a:t>
            </a:r>
            <a:r>
              <a:rPr kumimoji="0" lang="de-DE" altLang="de-DE" sz="1000" b="0" i="1" u="none" strike="noStrike" kern="1200" cap="none" spc="0" normalizeH="0" baseline="0" noProof="0" dirty="0" err="1">
                <a:ln>
                  <a:noFill/>
                </a:ln>
                <a:solidFill>
                  <a:schemeClr val="bg1"/>
                </a:solidFill>
                <a:effectLst/>
                <a:uLnTx/>
                <a:uFillTx/>
                <a:latin typeface="Hind" panose="02000000000000000000" pitchFamily="2" charset="77"/>
                <a:cs typeface="Hind" panose="02000000000000000000" pitchFamily="2" charset="77"/>
              </a:rPr>
              <a:t>n.s</a:t>
            </a:r>
            <a:r>
              <a:rPr kumimoji="0" lang="de-DE" altLang="de-DE" sz="1000" b="0" i="1"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 = </a:t>
            </a:r>
            <a:r>
              <a:rPr kumimoji="0" lang="de-DE" altLang="de-DE" sz="1000" b="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nicht signifikant</a:t>
            </a:r>
            <a:endParaRPr lang="de-DE" altLang="de-DE" sz="1000" dirty="0">
              <a:solidFill>
                <a:schemeClr val="bg1"/>
              </a:solidFill>
              <a:latin typeface="Hind" panose="02000000000000000000" pitchFamily="2" charset="77"/>
              <a:cs typeface="Hind" panose="02000000000000000000" pitchFamily="2" charset="77"/>
            </a:endParaRPr>
          </a:p>
        </p:txBody>
      </p:sp>
      <p:sp>
        <p:nvSpPr>
          <p:cNvPr id="32" name="Textfeld 31">
            <a:extLst>
              <a:ext uri="{FF2B5EF4-FFF2-40B4-BE49-F238E27FC236}">
                <a16:creationId xmlns:a16="http://schemas.microsoft.com/office/drawing/2014/main" id="{D69520FC-1CD5-4AE5-95D3-CB7B4FC2C89F}"/>
              </a:ext>
            </a:extLst>
          </p:cNvPr>
          <p:cNvSpPr txBox="1"/>
          <p:nvPr/>
        </p:nvSpPr>
        <p:spPr>
          <a:xfrm>
            <a:off x="6338077" y="1632654"/>
            <a:ext cx="5311589" cy="1015663"/>
          </a:xfrm>
          <a:prstGeom prst="rect">
            <a:avLst/>
          </a:prstGeom>
          <a:noFill/>
        </p:spPr>
        <p:txBody>
          <a:bodyPr wrap="square" anchor="ctr">
            <a:spAutoFit/>
          </a:bodyPr>
          <a:lstStyle/>
          <a:p>
            <a:pPr marL="180975" indent="-180975">
              <a:buFont typeface="Arial" panose="020B0604020202020204" pitchFamily="34" charset="0"/>
              <a:buChar char="•"/>
            </a:pPr>
            <a:r>
              <a:rPr lang="de-DE" sz="1200" b="0" i="0" u="none" strike="noStrike" dirty="0">
                <a:solidFill>
                  <a:schemeClr val="bg1"/>
                </a:solidFill>
                <a:effectLst/>
                <a:latin typeface="Hind" panose="02000000000000000000" pitchFamily="2" charset="77"/>
                <a:cs typeface="Hind" panose="02000000000000000000" pitchFamily="2" charset="77"/>
              </a:rPr>
              <a:t>Selbstregulationskompetenz verstärkt den positiven Zusammenhang zwischen Achtsamkeit und Vitalität </a:t>
            </a:r>
            <a:r>
              <a:rPr lang="de-DE" sz="1200" dirty="0">
                <a:solidFill>
                  <a:schemeClr val="bg1"/>
                </a:solidFill>
                <a:latin typeface="Hind" panose="02000000000000000000" pitchFamily="2" charset="77"/>
                <a:cs typeface="Hind" panose="02000000000000000000" pitchFamily="2" charset="77"/>
              </a:rPr>
              <a:t>(Interaktion: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.14**)</a:t>
            </a:r>
            <a:r>
              <a:rPr lang="de-DE" sz="1200" i="0" u="none" strike="noStrike" dirty="0">
                <a:solidFill>
                  <a:schemeClr val="bg1"/>
                </a:solidFill>
                <a:effectLst/>
                <a:latin typeface="Hind" panose="02000000000000000000" pitchFamily="2" charset="77"/>
                <a:cs typeface="Hind" panose="02000000000000000000" pitchFamily="2" charset="77"/>
              </a:rPr>
              <a:t>.</a:t>
            </a:r>
          </a:p>
          <a:p>
            <a:pPr marL="180975" indent="-180975">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Junge Versicherte mit viel Selbstregulationskompetenz profitieren mehr von Achtsamkeit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.86**)</a:t>
            </a:r>
            <a:r>
              <a:rPr lang="de-DE" sz="1200" dirty="0">
                <a:solidFill>
                  <a:schemeClr val="bg1"/>
                </a:solidFill>
                <a:latin typeface="Hind" panose="02000000000000000000" pitchFamily="2" charset="77"/>
                <a:cs typeface="Hind" panose="02000000000000000000" pitchFamily="2" charset="77"/>
              </a:rPr>
              <a:t> als junge Personen mit wenig Selbstregulationskompetenz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.70**).</a:t>
            </a:r>
            <a:r>
              <a:rPr lang="de-DE" sz="1200" dirty="0">
                <a:solidFill>
                  <a:schemeClr val="bg1"/>
                </a:solidFill>
                <a:latin typeface="Hind" panose="02000000000000000000" pitchFamily="2" charset="77"/>
                <a:cs typeface="Hind" panose="02000000000000000000" pitchFamily="2" charset="77"/>
              </a:rPr>
              <a:t> </a:t>
            </a:r>
            <a:endParaRPr lang="de-DE" sz="1200" b="0" i="0" u="none" strike="noStrike" dirty="0">
              <a:solidFill>
                <a:schemeClr val="bg1"/>
              </a:solidFill>
              <a:effectLst/>
              <a:latin typeface="Hind" panose="02000000000000000000" pitchFamily="2" charset="77"/>
              <a:cs typeface="Hind" panose="02000000000000000000" pitchFamily="2" charset="77"/>
            </a:endParaRPr>
          </a:p>
        </p:txBody>
      </p:sp>
      <p:sp>
        <p:nvSpPr>
          <p:cNvPr id="39" name="Textfeld 38">
            <a:extLst>
              <a:ext uri="{FF2B5EF4-FFF2-40B4-BE49-F238E27FC236}">
                <a16:creationId xmlns:a16="http://schemas.microsoft.com/office/drawing/2014/main" id="{1DCE7196-B32D-4947-97FF-3FC04C2E043A}"/>
              </a:ext>
            </a:extLst>
          </p:cNvPr>
          <p:cNvSpPr txBox="1"/>
          <p:nvPr/>
        </p:nvSpPr>
        <p:spPr>
          <a:xfrm>
            <a:off x="6338077" y="3355760"/>
            <a:ext cx="5311589" cy="646331"/>
          </a:xfrm>
          <a:prstGeom prst="rect">
            <a:avLst/>
          </a:prstGeom>
          <a:noFill/>
        </p:spPr>
        <p:txBody>
          <a:bodyPr wrap="square" anchor="ctr">
            <a:spAutoFit/>
          </a:bodyPr>
          <a:lstStyle/>
          <a:p>
            <a:pPr marL="180975" indent="-180975">
              <a:buFont typeface="Arial" panose="020B0604020202020204" pitchFamily="34" charset="0"/>
              <a:buChar char="•"/>
            </a:pPr>
            <a:r>
              <a:rPr lang="de-DE" sz="1200" b="0" i="0" u="none" strike="noStrike" dirty="0">
                <a:solidFill>
                  <a:schemeClr val="bg1"/>
                </a:solidFill>
                <a:effectLst/>
                <a:latin typeface="Hind" panose="02000000000000000000" pitchFamily="2" charset="77"/>
                <a:cs typeface="Hind" panose="02000000000000000000" pitchFamily="2" charset="77"/>
              </a:rPr>
              <a:t>Achtsamkeit ist unabhängig von der Selbstregulationskompetenz ein starker positiver Prädiktor für Vitalität bei Versicherten im mittleren und höheren Alter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.84**</a:t>
            </a:r>
            <a:r>
              <a:rPr lang="de-DE" sz="1200" b="0" i="0" u="none" strike="noStrike" dirty="0">
                <a:solidFill>
                  <a:schemeClr val="bg1"/>
                </a:solidFill>
                <a:effectLst/>
                <a:latin typeface="Hind" panose="02000000000000000000" pitchFamily="2" charset="77"/>
                <a:cs typeface="Hind" panose="02000000000000000000" pitchFamily="2" charset="77"/>
              </a:rPr>
              <a:t>). </a:t>
            </a:r>
            <a:r>
              <a:rPr lang="de-DE" sz="1200" dirty="0">
                <a:solidFill>
                  <a:schemeClr val="bg1"/>
                </a:solidFill>
                <a:latin typeface="Hind" panose="02000000000000000000" pitchFamily="2" charset="77"/>
                <a:cs typeface="Hind" panose="02000000000000000000" pitchFamily="2" charset="77"/>
              </a:rPr>
              <a:t> </a:t>
            </a:r>
            <a:endParaRPr lang="de-DE" sz="1200" b="0" i="0" u="none" strike="noStrike" dirty="0">
              <a:solidFill>
                <a:schemeClr val="bg1"/>
              </a:solidFill>
              <a:effectLst/>
              <a:latin typeface="Hind" panose="02000000000000000000" pitchFamily="2" charset="77"/>
              <a:cs typeface="Hind" panose="02000000000000000000" pitchFamily="2" charset="77"/>
            </a:endParaRPr>
          </a:p>
        </p:txBody>
      </p:sp>
      <p:sp>
        <p:nvSpPr>
          <p:cNvPr id="48" name="Textfeld 47">
            <a:extLst>
              <a:ext uri="{FF2B5EF4-FFF2-40B4-BE49-F238E27FC236}">
                <a16:creationId xmlns:a16="http://schemas.microsoft.com/office/drawing/2014/main" id="{24E2EE90-7731-4952-BAAD-8B8B4D3F6B15}"/>
              </a:ext>
            </a:extLst>
          </p:cNvPr>
          <p:cNvSpPr txBox="1"/>
          <p:nvPr/>
        </p:nvSpPr>
        <p:spPr>
          <a:xfrm>
            <a:off x="6338077" y="4709535"/>
            <a:ext cx="5311589" cy="1200329"/>
          </a:xfrm>
          <a:prstGeom prst="rect">
            <a:avLst/>
          </a:prstGeom>
          <a:noFill/>
        </p:spPr>
        <p:txBody>
          <a:bodyPr wrap="square" anchor="ctr">
            <a:spAutoFit/>
          </a:bodyPr>
          <a:lstStyle/>
          <a:p>
            <a:pPr marL="180975" indent="-180975">
              <a:buFont typeface="Arial" panose="020B0604020202020204" pitchFamily="34" charset="0"/>
              <a:buChar char="•"/>
            </a:pPr>
            <a:r>
              <a:rPr lang="de-DE" sz="1200" b="0" i="0" u="none" strike="noStrike" dirty="0">
                <a:solidFill>
                  <a:schemeClr val="bg1"/>
                </a:solidFill>
                <a:effectLst/>
                <a:latin typeface="Hind" panose="02000000000000000000" pitchFamily="2" charset="77"/>
                <a:cs typeface="Hind" panose="02000000000000000000" pitchFamily="2" charset="77"/>
              </a:rPr>
              <a:t>Selbstregulationskompetenz und Achtsamkeit gleichen sich wechselseitig in der Vorhersage der Vitalität aus </a:t>
            </a:r>
            <a:r>
              <a:rPr lang="de-DE" sz="1200" dirty="0">
                <a:solidFill>
                  <a:schemeClr val="bg1"/>
                </a:solidFill>
                <a:latin typeface="Hind" panose="02000000000000000000" pitchFamily="2" charset="77"/>
                <a:cs typeface="Hind" panose="02000000000000000000" pitchFamily="2" charset="77"/>
              </a:rPr>
              <a:t>(Interaktion: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-.16**)</a:t>
            </a:r>
            <a:r>
              <a:rPr lang="de-DE" sz="1200" i="0" u="none" strike="noStrike" dirty="0">
                <a:solidFill>
                  <a:schemeClr val="bg1"/>
                </a:solidFill>
                <a:effectLst/>
                <a:latin typeface="Hind" panose="02000000000000000000" pitchFamily="2" charset="77"/>
                <a:cs typeface="Hind" panose="02000000000000000000" pitchFamily="2" charset="77"/>
              </a:rPr>
              <a:t>.</a:t>
            </a:r>
          </a:p>
          <a:p>
            <a:pPr marL="180975" indent="-180975">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Ältere Versicherte mit viel Selbstregulationskompetenz sind in ihrer Vitalität weniger von Achtsamkeit abhängig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.81**).</a:t>
            </a:r>
          </a:p>
          <a:p>
            <a:pPr marL="180975" indent="-180975">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Bei älteren Menschen mit wenig Selbstregulationskompetenz stellt zunehmende Achtsamkeit hohe Vitalität sicher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.99**).</a:t>
            </a:r>
          </a:p>
        </p:txBody>
      </p:sp>
      <p:sp>
        <p:nvSpPr>
          <p:cNvPr id="9" name="Rechteck 8">
            <a:extLst>
              <a:ext uri="{FF2B5EF4-FFF2-40B4-BE49-F238E27FC236}">
                <a16:creationId xmlns:a16="http://schemas.microsoft.com/office/drawing/2014/main" id="{4AE616BA-E180-16CC-239A-6FC22F95CF61}"/>
              </a:ext>
            </a:extLst>
          </p:cNvPr>
          <p:cNvSpPr/>
          <p:nvPr/>
        </p:nvSpPr>
        <p:spPr>
          <a:xfrm>
            <a:off x="221286" y="1371978"/>
            <a:ext cx="3537177" cy="1815882"/>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4785"/>
                </a:solidFill>
                <a:effectLst/>
                <a:uLnTx/>
                <a:uFillTx/>
                <a:latin typeface="Hind" panose="02000000000000000000" pitchFamily="2" charset="77"/>
                <a:cs typeface="Hind" panose="02000000000000000000" pitchFamily="2" charset="77"/>
              </a:rPr>
              <a:t>Wechselwirkung zwischen Alter, Achtsamkeit und Selbstregulation</a:t>
            </a:r>
          </a:p>
        </p:txBody>
      </p:sp>
      <p:sp>
        <p:nvSpPr>
          <p:cNvPr id="10" name="Rechteck: abgerundete Ecken 4">
            <a:extLst>
              <a:ext uri="{FF2B5EF4-FFF2-40B4-BE49-F238E27FC236}">
                <a16:creationId xmlns:a16="http://schemas.microsoft.com/office/drawing/2014/main" id="{DFEFB2C9-9FDF-76F2-BC1C-D0D7DA167CAB}"/>
              </a:ext>
            </a:extLst>
          </p:cNvPr>
          <p:cNvSpPr>
            <a:spLocks/>
          </p:cNvSpPr>
          <p:nvPr/>
        </p:nvSpPr>
        <p:spPr>
          <a:xfrm>
            <a:off x="164105" y="3919652"/>
            <a:ext cx="3550675" cy="2204550"/>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L="285750" indent="-285750">
              <a:buFont typeface="Arial" panose="020B0604020202020204" pitchFamily="34" charset="0"/>
              <a:buChar char="•"/>
            </a:pPr>
            <a:r>
              <a:rPr lang="de-DE" altLang="de-DE" sz="1200" dirty="0">
                <a:solidFill>
                  <a:schemeClr val="tx1"/>
                </a:solidFill>
                <a:latin typeface="Hind" panose="02000000000000000000" pitchFamily="2" charset="77"/>
                <a:cs typeface="Hind" panose="02000000000000000000" pitchFamily="2" charset="77"/>
              </a:rPr>
              <a:t>Die Kombination aus </a:t>
            </a:r>
            <a:r>
              <a:rPr lang="de-DE" altLang="de-DE" sz="1200" b="1" dirty="0">
                <a:solidFill>
                  <a:schemeClr val="tx1"/>
                </a:solidFill>
                <a:latin typeface="Hind" panose="02000000000000000000" pitchFamily="2" charset="77"/>
                <a:cs typeface="Hind" panose="02000000000000000000" pitchFamily="2" charset="77"/>
              </a:rPr>
              <a:t>Achtsamkeit</a:t>
            </a:r>
            <a:r>
              <a:rPr lang="de-DE" altLang="de-DE" sz="1200" dirty="0">
                <a:solidFill>
                  <a:schemeClr val="tx1"/>
                </a:solidFill>
                <a:latin typeface="Hind" panose="02000000000000000000" pitchFamily="2" charset="77"/>
                <a:cs typeface="Hind" panose="02000000000000000000" pitchFamily="2" charset="77"/>
              </a:rPr>
              <a:t>, </a:t>
            </a:r>
            <a:r>
              <a:rPr lang="de-DE" altLang="de-DE" sz="1200" b="1" dirty="0">
                <a:solidFill>
                  <a:schemeClr val="tx1"/>
                </a:solidFill>
                <a:latin typeface="Hind" panose="02000000000000000000" pitchFamily="2" charset="77"/>
                <a:cs typeface="Hind" panose="02000000000000000000" pitchFamily="2" charset="77"/>
              </a:rPr>
              <a:t>Selbstregulationskompetenz</a:t>
            </a:r>
            <a:r>
              <a:rPr lang="de-DE" altLang="de-DE" sz="1200" dirty="0">
                <a:solidFill>
                  <a:schemeClr val="tx1"/>
                </a:solidFill>
                <a:latin typeface="Hind" panose="02000000000000000000" pitchFamily="2" charset="77"/>
                <a:cs typeface="Hind" panose="02000000000000000000" pitchFamily="2" charset="77"/>
              </a:rPr>
              <a:t> und </a:t>
            </a:r>
            <a:r>
              <a:rPr lang="de-DE" altLang="de-DE" sz="1200" b="1" dirty="0">
                <a:solidFill>
                  <a:schemeClr val="tx1"/>
                </a:solidFill>
                <a:latin typeface="Hind" panose="02000000000000000000" pitchFamily="2" charset="77"/>
                <a:cs typeface="Hind" panose="02000000000000000000" pitchFamily="2" charset="77"/>
              </a:rPr>
              <a:t>Alter </a:t>
            </a:r>
            <a:r>
              <a:rPr lang="de-DE" altLang="de-DE" sz="1200" dirty="0">
                <a:solidFill>
                  <a:schemeClr val="tx1"/>
                </a:solidFill>
                <a:latin typeface="Hind" panose="02000000000000000000" pitchFamily="2" charset="77"/>
                <a:cs typeface="Hind" panose="02000000000000000000" pitchFamily="2" charset="77"/>
              </a:rPr>
              <a:t>sagt Vitalität vorher. </a:t>
            </a:r>
          </a:p>
          <a:p>
            <a:pPr marL="285750" indent="-285750">
              <a:buFont typeface="Arial" panose="020B0604020202020204" pitchFamily="34" charset="0"/>
              <a:buChar char="•"/>
            </a:pPr>
            <a:r>
              <a:rPr lang="de-DE" altLang="de-DE" sz="1200" b="1" dirty="0">
                <a:solidFill>
                  <a:schemeClr val="tx1"/>
                </a:solidFill>
                <a:latin typeface="Hind" panose="02000000000000000000" pitchFamily="2" charset="77"/>
                <a:cs typeface="Hind" panose="02000000000000000000" pitchFamily="2" charset="77"/>
              </a:rPr>
              <a:t>Selbstregulationskompetenz</a:t>
            </a:r>
            <a:r>
              <a:rPr lang="de-DE" altLang="de-DE" sz="1200" dirty="0">
                <a:solidFill>
                  <a:schemeClr val="tx1"/>
                </a:solidFill>
                <a:latin typeface="Hind" panose="02000000000000000000" pitchFamily="2" charset="77"/>
                <a:cs typeface="Hind" panose="02000000000000000000" pitchFamily="2" charset="77"/>
              </a:rPr>
              <a:t> scheint die Wirkung von Achtsamkeit auf subjektive Vitalität nur bei jüngeren und älteren Menschen zu beeinflussen. </a:t>
            </a:r>
          </a:p>
          <a:p>
            <a:pPr marL="285750" indent="-285750">
              <a:buFont typeface="Arial" panose="020B0604020202020204" pitchFamily="34" charset="0"/>
              <a:buChar char="•"/>
            </a:pPr>
            <a:r>
              <a:rPr lang="de-DE" altLang="de-DE" sz="1200" dirty="0">
                <a:solidFill>
                  <a:schemeClr val="tx1"/>
                </a:solidFill>
                <a:latin typeface="Hind" panose="02000000000000000000" pitchFamily="2" charset="77"/>
                <a:cs typeface="Hind" panose="02000000000000000000" pitchFamily="2" charset="77"/>
              </a:rPr>
              <a:t>In der Lebensmitte dagegen ist der Zusammenhang zwischen Achtsamkeit und Vitalität eher stark.</a:t>
            </a:r>
          </a:p>
        </p:txBody>
      </p:sp>
      <p:sp>
        <p:nvSpPr>
          <p:cNvPr id="18" name="Rechteck: abgerundete Ecken 7">
            <a:extLst>
              <a:ext uri="{FF2B5EF4-FFF2-40B4-BE49-F238E27FC236}">
                <a16:creationId xmlns:a16="http://schemas.microsoft.com/office/drawing/2014/main" id="{814B4AC7-DFF3-8DB7-270A-C505C75670A0}"/>
              </a:ext>
            </a:extLst>
          </p:cNvPr>
          <p:cNvSpPr>
            <a:spLocks/>
          </p:cNvSpPr>
          <p:nvPr/>
        </p:nvSpPr>
        <p:spPr>
          <a:xfrm>
            <a:off x="4360998" y="1383114"/>
            <a:ext cx="1908000" cy="1404000"/>
          </a:xfrm>
          <a:prstGeom prst="roundRect">
            <a:avLst>
              <a:gd name="adj" fmla="val 50000"/>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de-DE" sz="1600" b="1" dirty="0">
                <a:solidFill>
                  <a:schemeClr val="bg1"/>
                </a:solidFill>
                <a:latin typeface="Hind" panose="02000000000000000000" pitchFamily="2" charset="77"/>
                <a:cs typeface="Hind" panose="02000000000000000000" pitchFamily="2" charset="77"/>
              </a:rPr>
              <a:t>Jüngere</a:t>
            </a:r>
          </a:p>
          <a:p>
            <a:pPr algn="ctr"/>
            <a:r>
              <a:rPr lang="de-DE" sz="1600" b="1" dirty="0">
                <a:solidFill>
                  <a:schemeClr val="bg1"/>
                </a:solidFill>
                <a:latin typeface="Hind" panose="02000000000000000000" pitchFamily="2" charset="77"/>
                <a:cs typeface="Hind" panose="02000000000000000000" pitchFamily="2" charset="77"/>
              </a:rPr>
              <a:t>Versicherte:</a:t>
            </a:r>
            <a:br>
              <a:rPr lang="de-DE" sz="1600" b="1" dirty="0">
                <a:solidFill>
                  <a:schemeClr val="bg1"/>
                </a:solidFill>
                <a:latin typeface="Hind" panose="02000000000000000000" pitchFamily="2" charset="77"/>
                <a:cs typeface="Hind" panose="02000000000000000000" pitchFamily="2" charset="77"/>
              </a:rPr>
            </a:br>
            <a:r>
              <a:rPr lang="de-DE" sz="1600" dirty="0">
                <a:solidFill>
                  <a:schemeClr val="bg1"/>
                </a:solidFill>
                <a:latin typeface="Hind" panose="02000000000000000000" pitchFamily="2" charset="77"/>
                <a:cs typeface="Hind" panose="02000000000000000000" pitchFamily="2" charset="77"/>
              </a:rPr>
              <a:t>bis ca. 35 Jahre  </a:t>
            </a:r>
          </a:p>
        </p:txBody>
      </p:sp>
      <p:sp>
        <p:nvSpPr>
          <p:cNvPr id="19" name="Rechteck: abgerundete Ecken 7">
            <a:extLst>
              <a:ext uri="{FF2B5EF4-FFF2-40B4-BE49-F238E27FC236}">
                <a16:creationId xmlns:a16="http://schemas.microsoft.com/office/drawing/2014/main" id="{50B7A06C-8263-EE2D-BCB5-E70740D03075}"/>
              </a:ext>
            </a:extLst>
          </p:cNvPr>
          <p:cNvSpPr>
            <a:spLocks/>
          </p:cNvSpPr>
          <p:nvPr/>
        </p:nvSpPr>
        <p:spPr>
          <a:xfrm>
            <a:off x="4327825" y="2962052"/>
            <a:ext cx="1908000" cy="1404000"/>
          </a:xfrm>
          <a:prstGeom prst="roundRect">
            <a:avLst>
              <a:gd name="adj" fmla="val 50000"/>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de-DE" sz="1600" b="1" dirty="0">
                <a:solidFill>
                  <a:schemeClr val="bg1"/>
                </a:solidFill>
                <a:latin typeface="Hind" panose="02000000000000000000" pitchFamily="2" charset="77"/>
                <a:cs typeface="Hind" panose="02000000000000000000" pitchFamily="2" charset="77"/>
              </a:rPr>
              <a:t>Mittleres und </a:t>
            </a:r>
            <a:br>
              <a:rPr lang="de-DE" sz="1600" b="1" dirty="0">
                <a:solidFill>
                  <a:schemeClr val="bg1"/>
                </a:solidFill>
                <a:latin typeface="Hind" panose="02000000000000000000" pitchFamily="2" charset="77"/>
                <a:cs typeface="Hind" panose="02000000000000000000" pitchFamily="2" charset="77"/>
              </a:rPr>
            </a:br>
            <a:r>
              <a:rPr lang="de-DE" sz="1600" b="1" dirty="0">
                <a:solidFill>
                  <a:schemeClr val="bg1"/>
                </a:solidFill>
                <a:latin typeface="Hind" panose="02000000000000000000" pitchFamily="2" charset="77"/>
                <a:cs typeface="Hind" panose="02000000000000000000" pitchFamily="2" charset="77"/>
              </a:rPr>
              <a:t>höheres Alter:</a:t>
            </a:r>
            <a:br>
              <a:rPr lang="de-DE" sz="1600" b="1" dirty="0">
                <a:solidFill>
                  <a:schemeClr val="bg1"/>
                </a:solidFill>
                <a:latin typeface="Hind" panose="02000000000000000000" pitchFamily="2" charset="77"/>
                <a:cs typeface="Hind" panose="02000000000000000000" pitchFamily="2" charset="77"/>
              </a:rPr>
            </a:br>
            <a:r>
              <a:rPr lang="de-DE" sz="1600" dirty="0">
                <a:solidFill>
                  <a:schemeClr val="bg1"/>
                </a:solidFill>
                <a:latin typeface="Hind" panose="02000000000000000000" pitchFamily="2" charset="77"/>
                <a:cs typeface="Hind" panose="02000000000000000000" pitchFamily="2" charset="77"/>
              </a:rPr>
              <a:t>36-60 Jahre  </a:t>
            </a:r>
          </a:p>
        </p:txBody>
      </p:sp>
      <p:sp>
        <p:nvSpPr>
          <p:cNvPr id="21" name="Rechteck: abgerundete Ecken 7">
            <a:extLst>
              <a:ext uri="{FF2B5EF4-FFF2-40B4-BE49-F238E27FC236}">
                <a16:creationId xmlns:a16="http://schemas.microsoft.com/office/drawing/2014/main" id="{F2D85492-92A0-8CAC-3BDF-2A102D9A07C6}"/>
              </a:ext>
            </a:extLst>
          </p:cNvPr>
          <p:cNvSpPr>
            <a:spLocks/>
          </p:cNvSpPr>
          <p:nvPr/>
        </p:nvSpPr>
        <p:spPr>
          <a:xfrm>
            <a:off x="4350745" y="4505864"/>
            <a:ext cx="1908000" cy="1404000"/>
          </a:xfrm>
          <a:prstGeom prst="roundRect">
            <a:avLst>
              <a:gd name="adj" fmla="val 50000"/>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de-DE" sz="1600" b="1" dirty="0">
                <a:solidFill>
                  <a:schemeClr val="bg1"/>
                </a:solidFill>
                <a:latin typeface="Hind" panose="02000000000000000000" pitchFamily="2" charset="77"/>
                <a:cs typeface="Hind" panose="02000000000000000000" pitchFamily="2" charset="77"/>
              </a:rPr>
              <a:t>Ältere Versicherte:</a:t>
            </a:r>
            <a:br>
              <a:rPr lang="de-DE" sz="1600" b="1" dirty="0">
                <a:solidFill>
                  <a:schemeClr val="bg1"/>
                </a:solidFill>
                <a:latin typeface="Hind" panose="02000000000000000000" pitchFamily="2" charset="77"/>
                <a:cs typeface="Hind" panose="02000000000000000000" pitchFamily="2" charset="77"/>
              </a:rPr>
            </a:br>
            <a:r>
              <a:rPr lang="de-DE" sz="1600" dirty="0">
                <a:solidFill>
                  <a:schemeClr val="bg1"/>
                </a:solidFill>
                <a:latin typeface="Hind" panose="02000000000000000000" pitchFamily="2" charset="77"/>
                <a:cs typeface="Hind" panose="02000000000000000000" pitchFamily="2" charset="77"/>
              </a:rPr>
              <a:t>ab ca. 61 Jahre  </a:t>
            </a:r>
          </a:p>
        </p:txBody>
      </p:sp>
    </p:spTree>
    <p:extLst>
      <p:ext uri="{BB962C8B-B14F-4D97-AF65-F5344CB8AC3E}">
        <p14:creationId xmlns:p14="http://schemas.microsoft.com/office/powerpoint/2010/main" val="4276680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C497D-0D2B-3DEB-CA66-E6CED5D20A88}"/>
            </a:ext>
          </a:extLst>
        </p:cNvPr>
        <p:cNvGrpSpPr/>
        <p:nvPr/>
      </p:nvGrpSpPr>
      <p:grpSpPr>
        <a:xfrm>
          <a:off x="0" y="0"/>
          <a:ext cx="0" cy="0"/>
          <a:chOff x="0" y="0"/>
          <a:chExt cx="0" cy="0"/>
        </a:xfrm>
      </p:grpSpPr>
      <p:sp>
        <p:nvSpPr>
          <p:cNvPr id="4" name="Rechteck 3">
            <a:extLst>
              <a:ext uri="{FF2B5EF4-FFF2-40B4-BE49-F238E27FC236}">
                <a16:creationId xmlns:a16="http://schemas.microsoft.com/office/drawing/2014/main" id="{616DA8F7-3CD9-434C-BE82-4D7C4F37FA4D}"/>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Grafik 16">
            <a:extLst>
              <a:ext uri="{FF2B5EF4-FFF2-40B4-BE49-F238E27FC236}">
                <a16:creationId xmlns:a16="http://schemas.microsoft.com/office/drawing/2014/main" id="{5E1D3E67-DD02-807F-0378-4FFDCE8C2A80}"/>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65988" y="0"/>
            <a:ext cx="4062953" cy="6858000"/>
          </a:xfrm>
          <a:prstGeom prst="rect">
            <a:avLst/>
          </a:prstGeom>
        </p:spPr>
      </p:pic>
      <p:sp>
        <p:nvSpPr>
          <p:cNvPr id="26" name="Ellipse 25">
            <a:extLst>
              <a:ext uri="{FF2B5EF4-FFF2-40B4-BE49-F238E27FC236}">
                <a16:creationId xmlns:a16="http://schemas.microsoft.com/office/drawing/2014/main" id="{6824F3F1-C7B1-0264-61A7-A4B11317C26B}"/>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26FBA132-2EB9-5398-CEB1-4761AEA6C84E}"/>
              </a:ext>
            </a:extLst>
          </p:cNvPr>
          <p:cNvSpPr/>
          <p:nvPr/>
        </p:nvSpPr>
        <p:spPr>
          <a:xfrm>
            <a:off x="4417152" y="717225"/>
            <a:ext cx="843977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Interaktive Zusammenhänge zwischen psychischen Ressourcen </a:t>
            </a:r>
          </a:p>
        </p:txBody>
      </p:sp>
      <p:sp>
        <p:nvSpPr>
          <p:cNvPr id="20" name="Fußzeilenplatzhalter 1">
            <a:extLst>
              <a:ext uri="{FF2B5EF4-FFF2-40B4-BE49-F238E27FC236}">
                <a16:creationId xmlns:a16="http://schemas.microsoft.com/office/drawing/2014/main" id="{E1E443AF-4C2A-365A-80D6-A64E457E64E4}"/>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Copyright </a:t>
            </a:r>
            <a:r>
              <a:rPr kumimoji="0" lang="de-DE" sz="900" b="0" i="0" u="none" strike="noStrike" kern="1200" cap="none" spc="0" normalizeH="0" baseline="0" noProof="0" dirty="0" err="1">
                <a:ln>
                  <a:noFill/>
                </a:ln>
                <a:solidFill>
                  <a:srgbClr val="000000">
                    <a:tint val="75000"/>
                  </a:srgbClr>
                </a:solidFill>
                <a:effectLst/>
                <a:uLnTx/>
                <a:uFillTx/>
                <a:latin typeface="Calibri" panose="020F0502020204030204"/>
                <a:ea typeface="+mn-ea"/>
                <a:cs typeface="+mn-cs"/>
              </a:rPr>
              <a:t>vivamind</a:t>
            </a:r>
            <a:endPar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4" name="Textfeld 43">
            <a:extLst>
              <a:ext uri="{FF2B5EF4-FFF2-40B4-BE49-F238E27FC236}">
                <a16:creationId xmlns:a16="http://schemas.microsoft.com/office/drawing/2014/main" id="{2DA84DD2-3CAC-1625-6941-62CF53866E0C}"/>
              </a:ext>
            </a:extLst>
          </p:cNvPr>
          <p:cNvSpPr txBox="1"/>
          <p:nvPr/>
        </p:nvSpPr>
        <p:spPr>
          <a:xfrm>
            <a:off x="4280166" y="6513684"/>
            <a:ext cx="7199353" cy="246221"/>
          </a:xfrm>
          <a:prstGeom prst="rect">
            <a:avLst/>
          </a:prstGeom>
          <a:noFill/>
        </p:spPr>
        <p:txBody>
          <a:bodyPr wrap="square">
            <a:spAutoFit/>
          </a:bodyPr>
          <a:lstStyle/>
          <a:p>
            <a:r>
              <a:rPr lang="de-DE" altLang="de-DE" sz="1000" b="1" i="1" dirty="0">
                <a:solidFill>
                  <a:schemeClr val="bg1"/>
                </a:solidFill>
                <a:latin typeface="Raleway Medium" pitchFamily="2" charset="0"/>
              </a:rPr>
              <a:t>Anmerkung: </a:t>
            </a:r>
            <a:r>
              <a:rPr lang="de-DE" altLang="de-DE" sz="1000" i="1" dirty="0">
                <a:solidFill>
                  <a:schemeClr val="bg1"/>
                </a:solidFill>
                <a:latin typeface="Raleway Medium" pitchFamily="2" charset="0"/>
              </a:rPr>
              <a:t>N=5.283; Interaktion: R</a:t>
            </a:r>
            <a:r>
              <a:rPr lang="de-DE" altLang="de-DE" sz="1000" i="1" baseline="30000" dirty="0">
                <a:solidFill>
                  <a:schemeClr val="bg1"/>
                </a:solidFill>
                <a:latin typeface="Raleway Medium" pitchFamily="2" charset="0"/>
              </a:rPr>
              <a:t>2</a:t>
            </a:r>
            <a:r>
              <a:rPr lang="de-DE" altLang="de-DE" sz="1000" i="1" dirty="0">
                <a:solidFill>
                  <a:schemeClr val="bg1"/>
                </a:solidFill>
                <a:latin typeface="Raleway Medium" pitchFamily="2" charset="0"/>
              </a:rPr>
              <a:t>= .0027; </a:t>
            </a:r>
            <a:r>
              <a:rPr kumimoji="0" lang="de-DE" altLang="de-DE" sz="1000" b="0" i="1" u="none" strike="noStrike" kern="1200" cap="none" spc="0" normalizeH="0" baseline="0" noProof="0" dirty="0">
                <a:ln>
                  <a:noFill/>
                </a:ln>
                <a:solidFill>
                  <a:schemeClr val="bg1"/>
                </a:solidFill>
                <a:effectLst/>
                <a:uLnTx/>
                <a:uFillTx/>
                <a:latin typeface="Raleway Medium" pitchFamily="2" charset="0"/>
                <a:ea typeface="+mn-ea"/>
                <a:cs typeface="+mn-cs"/>
              </a:rPr>
              <a:t>* = </a:t>
            </a:r>
            <a:r>
              <a:rPr kumimoji="0" lang="de-DE" sz="1000" b="0" i="0" u="none" strike="noStrike" kern="1200" cap="none" spc="0" normalizeH="0" baseline="0" noProof="0" dirty="0">
                <a:ln>
                  <a:noFill/>
                </a:ln>
                <a:solidFill>
                  <a:schemeClr val="bg1"/>
                </a:solidFill>
                <a:effectLst/>
                <a:uLnTx/>
                <a:uFillTx/>
                <a:latin typeface="Raleway Medium" pitchFamily="2" charset="0"/>
                <a:ea typeface="+mn-ea"/>
                <a:cs typeface="+mn-cs"/>
              </a:rPr>
              <a:t>signifikant (</a:t>
            </a:r>
            <a:r>
              <a:rPr kumimoji="0" lang="de-DE" sz="1000" b="0" i="1" u="none" strike="noStrike" kern="1200" cap="none" spc="0" normalizeH="0" baseline="0" noProof="0" dirty="0">
                <a:ln>
                  <a:noFill/>
                </a:ln>
                <a:solidFill>
                  <a:schemeClr val="bg1"/>
                </a:solidFill>
                <a:effectLst/>
                <a:uLnTx/>
                <a:uFillTx/>
                <a:latin typeface="Raleway Medium" pitchFamily="2" charset="0"/>
                <a:ea typeface="+mn-ea"/>
                <a:cs typeface="+mn-cs"/>
              </a:rPr>
              <a:t>p </a:t>
            </a:r>
            <a:r>
              <a:rPr kumimoji="0" lang="de-DE" sz="1000" b="0" i="0" u="none" strike="noStrike" kern="1200" cap="none" spc="0" normalizeH="0" baseline="0" noProof="0" dirty="0">
                <a:ln>
                  <a:noFill/>
                </a:ln>
                <a:solidFill>
                  <a:schemeClr val="bg1"/>
                </a:solidFill>
                <a:effectLst/>
                <a:uLnTx/>
                <a:uFillTx/>
                <a:latin typeface="Raleway Medium" pitchFamily="2" charset="0"/>
                <a:ea typeface="+mn-ea"/>
                <a:cs typeface="+mn-cs"/>
              </a:rPr>
              <a:t>&lt; .05); ** = hochsignifikant (</a:t>
            </a:r>
            <a:r>
              <a:rPr kumimoji="0" lang="de-DE" sz="1000" b="0" i="1" u="none" strike="noStrike" kern="1200" cap="none" spc="0" normalizeH="0" baseline="0" noProof="0" dirty="0">
                <a:ln>
                  <a:noFill/>
                </a:ln>
                <a:solidFill>
                  <a:schemeClr val="bg1"/>
                </a:solidFill>
                <a:effectLst/>
                <a:uLnTx/>
                <a:uFillTx/>
                <a:latin typeface="Raleway Medium" pitchFamily="2" charset="0"/>
                <a:ea typeface="+mn-ea"/>
                <a:cs typeface="+mn-cs"/>
              </a:rPr>
              <a:t>p </a:t>
            </a:r>
            <a:r>
              <a:rPr kumimoji="0" lang="de-DE" sz="1000" b="0" i="0" u="none" strike="noStrike" kern="1200" cap="none" spc="0" normalizeH="0" baseline="0" noProof="0" dirty="0">
                <a:ln>
                  <a:noFill/>
                </a:ln>
                <a:solidFill>
                  <a:schemeClr val="bg1"/>
                </a:solidFill>
                <a:effectLst/>
                <a:uLnTx/>
                <a:uFillTx/>
                <a:latin typeface="Raleway Medium" pitchFamily="2" charset="0"/>
                <a:ea typeface="+mn-ea"/>
                <a:cs typeface="+mn-cs"/>
              </a:rPr>
              <a:t>&lt; .01)</a:t>
            </a:r>
            <a:r>
              <a:rPr kumimoji="0" lang="de-DE" altLang="de-DE" sz="1000" b="0" i="1" u="none" strike="noStrike" kern="1200" cap="none" spc="0" normalizeH="0" baseline="0" noProof="0" dirty="0">
                <a:ln>
                  <a:noFill/>
                </a:ln>
                <a:solidFill>
                  <a:schemeClr val="bg1"/>
                </a:solidFill>
                <a:effectLst/>
                <a:uLnTx/>
                <a:uFillTx/>
                <a:latin typeface="Raleway Medium" pitchFamily="2" charset="0"/>
                <a:ea typeface="+mn-ea"/>
                <a:cs typeface="+mn-cs"/>
              </a:rPr>
              <a:t> ; </a:t>
            </a:r>
            <a:r>
              <a:rPr kumimoji="0" lang="de-DE" altLang="de-DE" sz="1000" b="0" i="1" u="none" strike="noStrike" kern="1200" cap="none" spc="0" normalizeH="0" baseline="0" noProof="0" dirty="0" err="1">
                <a:ln>
                  <a:noFill/>
                </a:ln>
                <a:solidFill>
                  <a:schemeClr val="bg1"/>
                </a:solidFill>
                <a:effectLst/>
                <a:uLnTx/>
                <a:uFillTx/>
                <a:latin typeface="Raleway Medium" pitchFamily="2" charset="0"/>
                <a:ea typeface="+mn-ea"/>
                <a:cs typeface="+mn-cs"/>
              </a:rPr>
              <a:t>n.s</a:t>
            </a:r>
            <a:r>
              <a:rPr kumimoji="0" lang="de-DE" altLang="de-DE" sz="1000" b="0" i="1" u="none" strike="noStrike" kern="1200" cap="none" spc="0" normalizeH="0" baseline="0" noProof="0" dirty="0">
                <a:ln>
                  <a:noFill/>
                </a:ln>
                <a:solidFill>
                  <a:schemeClr val="bg1"/>
                </a:solidFill>
                <a:effectLst/>
                <a:uLnTx/>
                <a:uFillTx/>
                <a:latin typeface="Raleway Medium" pitchFamily="2" charset="0"/>
                <a:ea typeface="+mn-ea"/>
                <a:cs typeface="+mn-cs"/>
              </a:rPr>
              <a:t>. = </a:t>
            </a:r>
            <a:r>
              <a:rPr kumimoji="0" lang="de-DE" altLang="de-DE" sz="1000" b="0" u="none" strike="noStrike" kern="1200" cap="none" spc="0" normalizeH="0" baseline="0" noProof="0" dirty="0">
                <a:ln>
                  <a:noFill/>
                </a:ln>
                <a:solidFill>
                  <a:schemeClr val="bg1"/>
                </a:solidFill>
                <a:effectLst/>
                <a:uLnTx/>
                <a:uFillTx/>
                <a:latin typeface="Raleway Medium" pitchFamily="2" charset="0"/>
                <a:ea typeface="+mn-ea"/>
                <a:cs typeface="+mn-cs"/>
              </a:rPr>
              <a:t>nicht signifikant</a:t>
            </a:r>
            <a:endParaRPr lang="de-DE" altLang="de-DE" sz="1000" dirty="0">
              <a:solidFill>
                <a:schemeClr val="bg1"/>
              </a:solidFill>
              <a:latin typeface="Raleway Medium" pitchFamily="2" charset="0"/>
            </a:endParaRPr>
          </a:p>
        </p:txBody>
      </p:sp>
      <p:sp>
        <p:nvSpPr>
          <p:cNvPr id="32" name="Textfeld 31">
            <a:extLst>
              <a:ext uri="{FF2B5EF4-FFF2-40B4-BE49-F238E27FC236}">
                <a16:creationId xmlns:a16="http://schemas.microsoft.com/office/drawing/2014/main" id="{D69520FC-1CD5-4AE5-95D3-CB7B4FC2C89F}"/>
              </a:ext>
            </a:extLst>
          </p:cNvPr>
          <p:cNvSpPr txBox="1"/>
          <p:nvPr/>
        </p:nvSpPr>
        <p:spPr>
          <a:xfrm>
            <a:off x="6479407" y="1456349"/>
            <a:ext cx="5470449" cy="1200329"/>
          </a:xfrm>
          <a:prstGeom prst="rect">
            <a:avLst/>
          </a:prstGeom>
          <a:noFill/>
        </p:spPr>
        <p:txBody>
          <a:bodyPr wrap="square" anchor="ctr">
            <a:spAutoFit/>
          </a:bodyPr>
          <a:lstStyle/>
          <a:p>
            <a:pPr marL="180975" indent="-180975">
              <a:buFont typeface="Arial" panose="020B0604020202020204" pitchFamily="34" charset="0"/>
              <a:buChar char="•"/>
            </a:pPr>
            <a:r>
              <a:rPr lang="de-DE" sz="1200" b="0" i="0" u="none" strike="noStrike" dirty="0">
                <a:solidFill>
                  <a:schemeClr val="bg1"/>
                </a:solidFill>
                <a:effectLst/>
                <a:latin typeface="Hind" panose="02000000000000000000" pitchFamily="2" charset="77"/>
                <a:cs typeface="Hind" panose="02000000000000000000" pitchFamily="2" charset="77"/>
              </a:rPr>
              <a:t>Achtsamkeit verstärkt den positiven Zusammenhang zwischen Schlafqualität und Vitalität </a:t>
            </a:r>
            <a:r>
              <a:rPr lang="de-DE" sz="1200" dirty="0">
                <a:solidFill>
                  <a:schemeClr val="bg1"/>
                </a:solidFill>
                <a:latin typeface="Hind" panose="02000000000000000000" pitchFamily="2" charset="77"/>
                <a:cs typeface="Hind" panose="02000000000000000000" pitchFamily="2" charset="77"/>
              </a:rPr>
              <a:t>(Interaktion: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.14**)</a:t>
            </a:r>
            <a:r>
              <a:rPr lang="de-DE" sz="1200" i="0" u="none" strike="noStrike" dirty="0">
                <a:solidFill>
                  <a:schemeClr val="bg1"/>
                </a:solidFill>
                <a:effectLst/>
                <a:latin typeface="Hind" panose="02000000000000000000" pitchFamily="2" charset="77"/>
                <a:cs typeface="Hind" panose="02000000000000000000" pitchFamily="2" charset="77"/>
              </a:rPr>
              <a:t>.</a:t>
            </a:r>
          </a:p>
          <a:p>
            <a:pPr marL="180975" indent="-180975">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Versicherte mit wenig Selbstregulationskompetenz profitieren mehr von Schlafqualität</a:t>
            </a:r>
            <a:r>
              <a:rPr lang="de-DE" sz="1200" i="0" dirty="0">
                <a:solidFill>
                  <a:schemeClr val="bg1"/>
                </a:solidFill>
                <a:latin typeface="Hind" panose="02000000000000000000" pitchFamily="2" charset="77"/>
                <a:cs typeface="Hind" panose="02000000000000000000" pitchFamily="2" charset="77"/>
              </a:rPr>
              <a:t>, wenn sie achtsam sin</a:t>
            </a:r>
            <a:r>
              <a:rPr lang="de-DE" sz="1200" dirty="0">
                <a:solidFill>
                  <a:schemeClr val="bg1"/>
                </a:solidFill>
                <a:latin typeface="Hind" panose="02000000000000000000" pitchFamily="2" charset="77"/>
                <a:cs typeface="Hind" panose="02000000000000000000" pitchFamily="2" charset="77"/>
              </a:rPr>
              <a:t>d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1.38**).</a:t>
            </a:r>
          </a:p>
          <a:p>
            <a:pPr marL="180975" indent="-180975">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Bei niedriger Achtsamkeit und wenig Selbstregulationskompetenz ist der Zusammenhang zwischen Schlaf und Vitalität schwächer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1.18**).</a:t>
            </a:r>
            <a:r>
              <a:rPr lang="de-DE" sz="1200" dirty="0">
                <a:solidFill>
                  <a:schemeClr val="bg1"/>
                </a:solidFill>
                <a:latin typeface="Hind" panose="02000000000000000000" pitchFamily="2" charset="77"/>
                <a:cs typeface="Hind" panose="02000000000000000000" pitchFamily="2" charset="77"/>
              </a:rPr>
              <a:t> </a:t>
            </a:r>
            <a:endParaRPr lang="de-DE" sz="1200" b="0" i="0" u="none" strike="noStrike" dirty="0">
              <a:solidFill>
                <a:schemeClr val="bg1"/>
              </a:solidFill>
              <a:effectLst/>
              <a:latin typeface="Hind" panose="02000000000000000000" pitchFamily="2" charset="77"/>
              <a:cs typeface="Hind" panose="02000000000000000000" pitchFamily="2" charset="77"/>
            </a:endParaRPr>
          </a:p>
        </p:txBody>
      </p:sp>
      <p:sp>
        <p:nvSpPr>
          <p:cNvPr id="39" name="Textfeld 38">
            <a:extLst>
              <a:ext uri="{FF2B5EF4-FFF2-40B4-BE49-F238E27FC236}">
                <a16:creationId xmlns:a16="http://schemas.microsoft.com/office/drawing/2014/main" id="{1DCE7196-B32D-4947-97FF-3FC04C2E043A}"/>
              </a:ext>
            </a:extLst>
          </p:cNvPr>
          <p:cNvSpPr txBox="1"/>
          <p:nvPr/>
        </p:nvSpPr>
        <p:spPr>
          <a:xfrm>
            <a:off x="6479407" y="3436907"/>
            <a:ext cx="5311589" cy="461665"/>
          </a:xfrm>
          <a:prstGeom prst="rect">
            <a:avLst/>
          </a:prstGeom>
          <a:noFill/>
        </p:spPr>
        <p:txBody>
          <a:bodyPr wrap="square" anchor="ctr">
            <a:spAutoFit/>
          </a:bodyPr>
          <a:lstStyle/>
          <a:p>
            <a:pPr marL="180975" indent="-180975">
              <a:buFont typeface="Arial" panose="020B0604020202020204" pitchFamily="34" charset="0"/>
              <a:buChar char="•"/>
            </a:pPr>
            <a:r>
              <a:rPr lang="de-DE" sz="1200" b="0" i="0" u="none" strike="noStrike" dirty="0">
                <a:solidFill>
                  <a:schemeClr val="bg1"/>
                </a:solidFill>
                <a:effectLst/>
                <a:latin typeface="Hind" panose="02000000000000000000" pitchFamily="2" charset="77"/>
                <a:cs typeface="Hind" panose="02000000000000000000" pitchFamily="2" charset="77"/>
              </a:rPr>
              <a:t>Die Schlafqualität sagt unabhängig von der Achtsamkeit die Vitalität positiv vorher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1.29**</a:t>
            </a:r>
            <a:r>
              <a:rPr lang="de-DE" sz="1200" b="0" i="0" u="none" strike="noStrike" dirty="0">
                <a:solidFill>
                  <a:schemeClr val="bg1"/>
                </a:solidFill>
                <a:effectLst/>
                <a:latin typeface="Hind" panose="02000000000000000000" pitchFamily="2" charset="77"/>
                <a:cs typeface="Hind" panose="02000000000000000000" pitchFamily="2" charset="77"/>
              </a:rPr>
              <a:t>). </a:t>
            </a:r>
            <a:r>
              <a:rPr lang="de-DE" sz="1200" dirty="0">
                <a:solidFill>
                  <a:schemeClr val="bg1"/>
                </a:solidFill>
                <a:latin typeface="Hind" panose="02000000000000000000" pitchFamily="2" charset="77"/>
                <a:cs typeface="Hind" panose="02000000000000000000" pitchFamily="2" charset="77"/>
              </a:rPr>
              <a:t> </a:t>
            </a:r>
            <a:endParaRPr lang="de-DE" sz="1200" b="0" i="0" u="none" strike="noStrike" dirty="0">
              <a:solidFill>
                <a:schemeClr val="bg1"/>
              </a:solidFill>
              <a:effectLst/>
              <a:latin typeface="Hind" panose="02000000000000000000" pitchFamily="2" charset="77"/>
              <a:cs typeface="Hind" panose="02000000000000000000" pitchFamily="2" charset="77"/>
            </a:endParaRPr>
          </a:p>
        </p:txBody>
      </p:sp>
      <p:sp>
        <p:nvSpPr>
          <p:cNvPr id="48" name="Textfeld 47">
            <a:extLst>
              <a:ext uri="{FF2B5EF4-FFF2-40B4-BE49-F238E27FC236}">
                <a16:creationId xmlns:a16="http://schemas.microsoft.com/office/drawing/2014/main" id="{24E2EE90-7731-4952-BAAD-8B8B4D3F6B15}"/>
              </a:ext>
            </a:extLst>
          </p:cNvPr>
          <p:cNvSpPr txBox="1"/>
          <p:nvPr/>
        </p:nvSpPr>
        <p:spPr>
          <a:xfrm>
            <a:off x="6479407" y="4605963"/>
            <a:ext cx="5311589" cy="1200329"/>
          </a:xfrm>
          <a:prstGeom prst="rect">
            <a:avLst/>
          </a:prstGeom>
          <a:noFill/>
        </p:spPr>
        <p:txBody>
          <a:bodyPr wrap="square" anchor="ctr">
            <a:spAutoFit/>
          </a:bodyPr>
          <a:lstStyle/>
          <a:p>
            <a:pPr marL="180975" indent="-180975">
              <a:buFont typeface="Arial" panose="020B0604020202020204" pitchFamily="34" charset="0"/>
              <a:buChar char="•"/>
            </a:pPr>
            <a:r>
              <a:rPr lang="de-DE" sz="1200" b="0" i="0" u="none" strike="noStrike" dirty="0">
                <a:solidFill>
                  <a:schemeClr val="bg1"/>
                </a:solidFill>
                <a:effectLst/>
                <a:latin typeface="Hind" panose="02000000000000000000" pitchFamily="2" charset="77"/>
                <a:cs typeface="Hind" panose="02000000000000000000" pitchFamily="2" charset="77"/>
              </a:rPr>
              <a:t>Achtsamkeit kompensiert für niedrige Schlafqualität und stellt hohe Vitalität sicher, wenn Versicherte über hohe Selbstregulationskompetenz verfügen </a:t>
            </a:r>
            <a:r>
              <a:rPr lang="de-DE" sz="1200" dirty="0">
                <a:solidFill>
                  <a:schemeClr val="bg1"/>
                </a:solidFill>
                <a:latin typeface="Hind" panose="02000000000000000000" pitchFamily="2" charset="77"/>
                <a:cs typeface="Hind" panose="02000000000000000000" pitchFamily="2" charset="77"/>
              </a:rPr>
              <a:t>(Interaktion: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-.13**)</a:t>
            </a:r>
            <a:r>
              <a:rPr lang="de-DE" sz="1200" i="0" u="none" strike="noStrike" dirty="0">
                <a:solidFill>
                  <a:schemeClr val="bg1"/>
                </a:solidFill>
                <a:effectLst/>
                <a:latin typeface="Hind" panose="02000000000000000000" pitchFamily="2" charset="77"/>
                <a:cs typeface="Hind" panose="02000000000000000000" pitchFamily="2" charset="77"/>
              </a:rPr>
              <a:t>.</a:t>
            </a:r>
          </a:p>
          <a:p>
            <a:pPr marL="180975" indent="-180975">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Versicherte mit viel Achtsamkeit sind in ihrer Vitalität weniger von einem guten Schlaf abhängig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1.22**), während bei wenig Achtsamkeit die Schlafqualität stärker Vitalität vorhersagt </a:t>
            </a:r>
            <a:r>
              <a:rPr lang="de-DE" sz="1200" dirty="0">
                <a:solidFill>
                  <a:schemeClr val="bg1"/>
                </a:solidFill>
                <a:latin typeface="Hind" panose="02000000000000000000" pitchFamily="2" charset="77"/>
                <a:cs typeface="Hind" panose="02000000000000000000" pitchFamily="2" charset="77"/>
              </a:rPr>
              <a:t>(</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1.39**).</a:t>
            </a:r>
          </a:p>
        </p:txBody>
      </p:sp>
      <p:sp>
        <p:nvSpPr>
          <p:cNvPr id="7" name="Rechteck 6">
            <a:extLst>
              <a:ext uri="{FF2B5EF4-FFF2-40B4-BE49-F238E27FC236}">
                <a16:creationId xmlns:a16="http://schemas.microsoft.com/office/drawing/2014/main" id="{9C127988-B7B9-28E1-EDCE-EC31C7949322}"/>
              </a:ext>
            </a:extLst>
          </p:cNvPr>
          <p:cNvSpPr/>
          <p:nvPr/>
        </p:nvSpPr>
        <p:spPr>
          <a:xfrm>
            <a:off x="221286" y="1371978"/>
            <a:ext cx="3537177" cy="1815882"/>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4785"/>
                </a:solidFill>
                <a:effectLst/>
                <a:uLnTx/>
                <a:uFillTx/>
                <a:latin typeface="Hind" panose="02000000000000000000" pitchFamily="2" charset="77"/>
                <a:cs typeface="Hind" panose="02000000000000000000" pitchFamily="2" charset="77"/>
              </a:rPr>
              <a:t>Wechselwirkung zwischen Alter, Achtsamkeit und Selbstregulation</a:t>
            </a:r>
          </a:p>
        </p:txBody>
      </p:sp>
      <p:sp>
        <p:nvSpPr>
          <p:cNvPr id="8" name="Rechteck: abgerundete Ecken 4">
            <a:extLst>
              <a:ext uri="{FF2B5EF4-FFF2-40B4-BE49-F238E27FC236}">
                <a16:creationId xmlns:a16="http://schemas.microsoft.com/office/drawing/2014/main" id="{076FA88B-4E3B-2909-A2D5-63800A8E7CE8}"/>
              </a:ext>
            </a:extLst>
          </p:cNvPr>
          <p:cNvSpPr>
            <a:spLocks/>
          </p:cNvSpPr>
          <p:nvPr/>
        </p:nvSpPr>
        <p:spPr>
          <a:xfrm>
            <a:off x="164105" y="3919652"/>
            <a:ext cx="3550675" cy="2598885"/>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marL="285750" indent="-285750">
              <a:buFont typeface="Arial" panose="020B0604020202020204" pitchFamily="34" charset="0"/>
              <a:buChar char="•"/>
            </a:pPr>
            <a:r>
              <a:rPr lang="de-DE" altLang="de-DE" sz="1200" dirty="0">
                <a:solidFill>
                  <a:schemeClr val="tx1"/>
                </a:solidFill>
                <a:latin typeface="Hind" panose="02000000000000000000" pitchFamily="2" charset="77"/>
                <a:cs typeface="Hind" panose="02000000000000000000" pitchFamily="2" charset="77"/>
              </a:rPr>
              <a:t>Die Kombination aus </a:t>
            </a:r>
            <a:r>
              <a:rPr lang="de-DE" altLang="de-DE" sz="1200" b="1" dirty="0">
                <a:solidFill>
                  <a:schemeClr val="tx1"/>
                </a:solidFill>
                <a:latin typeface="Hind" panose="02000000000000000000" pitchFamily="2" charset="77"/>
                <a:cs typeface="Hind" panose="02000000000000000000" pitchFamily="2" charset="77"/>
              </a:rPr>
              <a:t>Achtsamkeit</a:t>
            </a:r>
            <a:r>
              <a:rPr lang="de-DE" altLang="de-DE" sz="1200" dirty="0">
                <a:solidFill>
                  <a:schemeClr val="tx1"/>
                </a:solidFill>
                <a:latin typeface="Hind" panose="02000000000000000000" pitchFamily="2" charset="77"/>
                <a:cs typeface="Hind" panose="02000000000000000000" pitchFamily="2" charset="77"/>
              </a:rPr>
              <a:t>, </a:t>
            </a:r>
            <a:r>
              <a:rPr lang="de-DE" altLang="de-DE" sz="1200" b="1" dirty="0">
                <a:solidFill>
                  <a:schemeClr val="tx1"/>
                </a:solidFill>
                <a:latin typeface="Hind" panose="02000000000000000000" pitchFamily="2" charset="77"/>
                <a:cs typeface="Hind" panose="02000000000000000000" pitchFamily="2" charset="77"/>
              </a:rPr>
              <a:t>Selbstregulationskompetenz</a:t>
            </a:r>
            <a:r>
              <a:rPr lang="de-DE" altLang="de-DE" sz="1200" dirty="0">
                <a:solidFill>
                  <a:schemeClr val="tx1"/>
                </a:solidFill>
                <a:latin typeface="Hind" panose="02000000000000000000" pitchFamily="2" charset="77"/>
                <a:cs typeface="Hind" panose="02000000000000000000" pitchFamily="2" charset="77"/>
              </a:rPr>
              <a:t> und </a:t>
            </a:r>
            <a:r>
              <a:rPr lang="de-DE" altLang="de-DE" sz="1200" b="1" dirty="0">
                <a:solidFill>
                  <a:schemeClr val="tx1"/>
                </a:solidFill>
                <a:latin typeface="Hind" panose="02000000000000000000" pitchFamily="2" charset="77"/>
                <a:cs typeface="Hind" panose="02000000000000000000" pitchFamily="2" charset="77"/>
              </a:rPr>
              <a:t>Schlaf </a:t>
            </a:r>
            <a:r>
              <a:rPr lang="de-DE" altLang="de-DE" sz="1200" dirty="0">
                <a:solidFill>
                  <a:schemeClr val="tx1"/>
                </a:solidFill>
                <a:latin typeface="Hind" panose="02000000000000000000" pitchFamily="2" charset="77"/>
                <a:cs typeface="Hind" panose="02000000000000000000" pitchFamily="2" charset="77"/>
              </a:rPr>
              <a:t>sagt Vitalität vorher. </a:t>
            </a:r>
          </a:p>
          <a:p>
            <a:pPr marL="285750" indent="-285750">
              <a:buFont typeface="Arial" panose="020B0604020202020204" pitchFamily="34" charset="0"/>
              <a:buChar char="•"/>
            </a:pPr>
            <a:r>
              <a:rPr lang="de-DE" altLang="de-DE" sz="1200" dirty="0">
                <a:solidFill>
                  <a:schemeClr val="tx1"/>
                </a:solidFill>
                <a:latin typeface="Hind" panose="02000000000000000000" pitchFamily="2" charset="77"/>
                <a:cs typeface="Hind" panose="02000000000000000000" pitchFamily="2" charset="77"/>
              </a:rPr>
              <a:t>Der Zusammenhang zwischen </a:t>
            </a:r>
            <a:r>
              <a:rPr lang="de-DE" altLang="de-DE" sz="1200" b="1" dirty="0">
                <a:solidFill>
                  <a:schemeClr val="tx1"/>
                </a:solidFill>
                <a:latin typeface="Hind" panose="02000000000000000000" pitchFamily="2" charset="77"/>
                <a:cs typeface="Hind" panose="02000000000000000000" pitchFamily="2" charset="77"/>
              </a:rPr>
              <a:t>Schlafqualität</a:t>
            </a:r>
            <a:r>
              <a:rPr lang="de-DE" altLang="de-DE" sz="1200" dirty="0">
                <a:solidFill>
                  <a:schemeClr val="tx1"/>
                </a:solidFill>
                <a:latin typeface="Hind" panose="02000000000000000000" pitchFamily="2" charset="77"/>
                <a:cs typeface="Hind" panose="02000000000000000000" pitchFamily="2" charset="77"/>
              </a:rPr>
              <a:t> auf </a:t>
            </a:r>
            <a:r>
              <a:rPr lang="de-DE" altLang="de-DE" sz="1200" b="1" dirty="0">
                <a:solidFill>
                  <a:schemeClr val="tx1"/>
                </a:solidFill>
                <a:latin typeface="Hind" panose="02000000000000000000" pitchFamily="2" charset="77"/>
                <a:cs typeface="Hind" panose="02000000000000000000" pitchFamily="2" charset="77"/>
              </a:rPr>
              <a:t>Vitalität</a:t>
            </a:r>
            <a:r>
              <a:rPr lang="de-DE" altLang="de-DE" sz="1200" dirty="0">
                <a:solidFill>
                  <a:schemeClr val="tx1"/>
                </a:solidFill>
                <a:latin typeface="Hind" panose="02000000000000000000" pitchFamily="2" charset="77"/>
                <a:cs typeface="Hind" panose="02000000000000000000" pitchFamily="2" charset="77"/>
              </a:rPr>
              <a:t> wird durch </a:t>
            </a:r>
            <a:r>
              <a:rPr lang="de-DE" altLang="de-DE" sz="1200" b="1" dirty="0">
                <a:solidFill>
                  <a:schemeClr val="tx1"/>
                </a:solidFill>
                <a:latin typeface="Hind" panose="02000000000000000000" pitchFamily="2" charset="77"/>
                <a:cs typeface="Hind" panose="02000000000000000000" pitchFamily="2" charset="77"/>
              </a:rPr>
              <a:t>Achtsamkeit</a:t>
            </a:r>
            <a:r>
              <a:rPr lang="de-DE" altLang="de-DE" sz="1200" dirty="0">
                <a:solidFill>
                  <a:schemeClr val="tx1"/>
                </a:solidFill>
                <a:latin typeface="Hind" panose="02000000000000000000" pitchFamily="2" charset="77"/>
                <a:cs typeface="Hind" panose="02000000000000000000" pitchFamily="2" charset="77"/>
              </a:rPr>
              <a:t> nur dann beeinflusst, wenn die </a:t>
            </a:r>
            <a:r>
              <a:rPr lang="de-DE" altLang="de-DE" sz="1200" b="1" dirty="0">
                <a:solidFill>
                  <a:schemeClr val="tx1"/>
                </a:solidFill>
                <a:latin typeface="Hind" panose="02000000000000000000" pitchFamily="2" charset="77"/>
                <a:cs typeface="Hind" panose="02000000000000000000" pitchFamily="2" charset="77"/>
              </a:rPr>
              <a:t>Selbstregulationsfähigkeit</a:t>
            </a:r>
            <a:r>
              <a:rPr lang="de-DE" altLang="de-DE" sz="1200" dirty="0">
                <a:solidFill>
                  <a:schemeClr val="tx1"/>
                </a:solidFill>
                <a:latin typeface="Hind" panose="02000000000000000000" pitchFamily="2" charset="77"/>
                <a:cs typeface="Hind" panose="02000000000000000000" pitchFamily="2" charset="77"/>
              </a:rPr>
              <a:t> sehr niedrig oder sehr hoch ist.</a:t>
            </a:r>
          </a:p>
          <a:p>
            <a:pPr marL="285750" indent="-285750">
              <a:buFont typeface="Arial" panose="020B0604020202020204" pitchFamily="34" charset="0"/>
              <a:buChar char="•"/>
            </a:pPr>
            <a:r>
              <a:rPr lang="de-DE" altLang="de-DE" sz="1200" dirty="0">
                <a:solidFill>
                  <a:schemeClr val="tx1"/>
                </a:solidFill>
                <a:latin typeface="Hind" panose="02000000000000000000" pitchFamily="2" charset="77"/>
                <a:cs typeface="Hind" panose="02000000000000000000" pitchFamily="2" charset="77"/>
              </a:rPr>
              <a:t>Mit zunehmender </a:t>
            </a:r>
            <a:r>
              <a:rPr lang="de-DE" altLang="de-DE" sz="1200" b="1" dirty="0">
                <a:solidFill>
                  <a:schemeClr val="tx1"/>
                </a:solidFill>
                <a:latin typeface="Hind" panose="02000000000000000000" pitchFamily="2" charset="77"/>
                <a:cs typeface="Hind" panose="02000000000000000000" pitchFamily="2" charset="77"/>
              </a:rPr>
              <a:t>Selbstregulations-fähigkeit </a:t>
            </a:r>
            <a:r>
              <a:rPr lang="de-DE" altLang="de-DE" sz="1200" dirty="0">
                <a:solidFill>
                  <a:schemeClr val="tx1"/>
                </a:solidFill>
                <a:latin typeface="Hind" panose="02000000000000000000" pitchFamily="2" charset="77"/>
                <a:cs typeface="Hind" panose="02000000000000000000" pitchFamily="2" charset="77"/>
              </a:rPr>
              <a:t>ist die </a:t>
            </a:r>
            <a:r>
              <a:rPr lang="de-DE" altLang="de-DE" sz="1200" b="1" dirty="0">
                <a:solidFill>
                  <a:schemeClr val="tx1"/>
                </a:solidFill>
                <a:latin typeface="Hind" panose="02000000000000000000" pitchFamily="2" charset="77"/>
                <a:cs typeface="Hind" panose="02000000000000000000" pitchFamily="2" charset="77"/>
              </a:rPr>
              <a:t>Achtsamkeit </a:t>
            </a:r>
            <a:r>
              <a:rPr lang="de-DE" altLang="de-DE" sz="1200" dirty="0">
                <a:solidFill>
                  <a:schemeClr val="tx1"/>
                </a:solidFill>
                <a:latin typeface="Hind" panose="02000000000000000000" pitchFamily="2" charset="77"/>
                <a:cs typeface="Hind" panose="02000000000000000000" pitchFamily="2" charset="77"/>
              </a:rPr>
              <a:t>weniger erforderlich für die positive Schlafwirkung auf Vitalität. </a:t>
            </a:r>
          </a:p>
        </p:txBody>
      </p:sp>
      <p:sp>
        <p:nvSpPr>
          <p:cNvPr id="2" name="Rechteck: abgerundete Ecken 7">
            <a:extLst>
              <a:ext uri="{FF2B5EF4-FFF2-40B4-BE49-F238E27FC236}">
                <a16:creationId xmlns:a16="http://schemas.microsoft.com/office/drawing/2014/main" id="{89F48F32-D0A8-4DCC-881F-A5B7FA9BD2F4}"/>
              </a:ext>
            </a:extLst>
          </p:cNvPr>
          <p:cNvSpPr>
            <a:spLocks/>
          </p:cNvSpPr>
          <p:nvPr/>
        </p:nvSpPr>
        <p:spPr>
          <a:xfrm>
            <a:off x="4417152" y="1350351"/>
            <a:ext cx="1908000" cy="1404000"/>
          </a:xfrm>
          <a:prstGeom prst="roundRect">
            <a:avLst>
              <a:gd name="adj" fmla="val 50000"/>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de-DE" sz="1600" b="1" dirty="0">
                <a:solidFill>
                  <a:schemeClr val="bg1"/>
                </a:solidFill>
                <a:latin typeface="Hind" panose="02000000000000000000" pitchFamily="2" charset="77"/>
                <a:cs typeface="Hind" panose="02000000000000000000" pitchFamily="2" charset="77"/>
              </a:rPr>
              <a:t>Niedrige</a:t>
            </a:r>
          </a:p>
          <a:p>
            <a:pPr algn="ctr"/>
            <a:r>
              <a:rPr lang="de-DE" sz="1600" b="1" dirty="0">
                <a:solidFill>
                  <a:schemeClr val="bg1"/>
                </a:solidFill>
                <a:latin typeface="Hind" panose="02000000000000000000" pitchFamily="2" charset="77"/>
                <a:cs typeface="Hind" panose="02000000000000000000" pitchFamily="2" charset="77"/>
              </a:rPr>
              <a:t>Selbstregulation</a:t>
            </a:r>
          </a:p>
        </p:txBody>
      </p:sp>
      <p:sp>
        <p:nvSpPr>
          <p:cNvPr id="12" name="Rechteck: abgerundete Ecken 7">
            <a:extLst>
              <a:ext uri="{FF2B5EF4-FFF2-40B4-BE49-F238E27FC236}">
                <a16:creationId xmlns:a16="http://schemas.microsoft.com/office/drawing/2014/main" id="{2520C375-7ADA-8CEC-464D-09B8BE7757C2}"/>
              </a:ext>
            </a:extLst>
          </p:cNvPr>
          <p:cNvSpPr>
            <a:spLocks/>
          </p:cNvSpPr>
          <p:nvPr/>
        </p:nvSpPr>
        <p:spPr>
          <a:xfrm>
            <a:off x="4408188" y="2921909"/>
            <a:ext cx="1908000" cy="1404000"/>
          </a:xfrm>
          <a:prstGeom prst="roundRect">
            <a:avLst>
              <a:gd name="adj" fmla="val 50000"/>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de-DE" sz="1600" b="1" dirty="0">
                <a:solidFill>
                  <a:schemeClr val="bg1"/>
                </a:solidFill>
                <a:latin typeface="Hind" panose="02000000000000000000" pitchFamily="2" charset="77"/>
                <a:cs typeface="Hind" panose="02000000000000000000" pitchFamily="2" charset="77"/>
              </a:rPr>
              <a:t>Mittlere Selbst-</a:t>
            </a:r>
          </a:p>
          <a:p>
            <a:pPr algn="ctr"/>
            <a:r>
              <a:rPr lang="de-DE" sz="1600" b="1" dirty="0" err="1">
                <a:solidFill>
                  <a:schemeClr val="bg1"/>
                </a:solidFill>
                <a:latin typeface="Hind" panose="02000000000000000000" pitchFamily="2" charset="77"/>
                <a:cs typeface="Hind" panose="02000000000000000000" pitchFamily="2" charset="77"/>
              </a:rPr>
              <a:t>regulation</a:t>
            </a:r>
            <a:r>
              <a:rPr lang="de-DE" sz="1600" dirty="0">
                <a:solidFill>
                  <a:schemeClr val="bg1"/>
                </a:solidFill>
                <a:latin typeface="Hind" panose="02000000000000000000" pitchFamily="2" charset="77"/>
                <a:cs typeface="Hind" panose="02000000000000000000" pitchFamily="2" charset="77"/>
              </a:rPr>
              <a:t>  </a:t>
            </a:r>
          </a:p>
        </p:txBody>
      </p:sp>
      <p:sp>
        <p:nvSpPr>
          <p:cNvPr id="15" name="Rechteck: abgerundete Ecken 7">
            <a:extLst>
              <a:ext uri="{FF2B5EF4-FFF2-40B4-BE49-F238E27FC236}">
                <a16:creationId xmlns:a16="http://schemas.microsoft.com/office/drawing/2014/main" id="{4E1758E5-AB2A-3904-36EC-81756BCFA27E}"/>
              </a:ext>
            </a:extLst>
          </p:cNvPr>
          <p:cNvSpPr>
            <a:spLocks/>
          </p:cNvSpPr>
          <p:nvPr/>
        </p:nvSpPr>
        <p:spPr>
          <a:xfrm>
            <a:off x="4408188" y="4447710"/>
            <a:ext cx="1908000" cy="1404000"/>
          </a:xfrm>
          <a:prstGeom prst="roundRect">
            <a:avLst>
              <a:gd name="adj" fmla="val 50000"/>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de-DE" sz="1600" b="1" dirty="0">
                <a:solidFill>
                  <a:schemeClr val="bg1"/>
                </a:solidFill>
                <a:latin typeface="Hind" panose="02000000000000000000" pitchFamily="2" charset="77"/>
                <a:cs typeface="Hind" panose="02000000000000000000" pitchFamily="2" charset="77"/>
              </a:rPr>
              <a:t>Hohe Selbst-</a:t>
            </a:r>
          </a:p>
          <a:p>
            <a:pPr algn="ctr"/>
            <a:r>
              <a:rPr lang="de-DE" sz="1600" b="1" dirty="0" err="1">
                <a:solidFill>
                  <a:schemeClr val="bg1"/>
                </a:solidFill>
                <a:latin typeface="Hind" panose="02000000000000000000" pitchFamily="2" charset="77"/>
                <a:cs typeface="Hind" panose="02000000000000000000" pitchFamily="2" charset="77"/>
              </a:rPr>
              <a:t>regulation</a:t>
            </a:r>
            <a:endParaRPr lang="de-DE" sz="1600" dirty="0">
              <a:solidFill>
                <a:schemeClr val="bg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2650321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1967BC0-BF5E-71EF-CE79-3DE11A44D4F1}"/>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5" name="Rechteck 4">
            <a:extLst>
              <a:ext uri="{FF2B5EF4-FFF2-40B4-BE49-F238E27FC236}">
                <a16:creationId xmlns:a16="http://schemas.microsoft.com/office/drawing/2014/main" id="{C1270C33-241A-45D4-9000-D9E9A284422A}"/>
              </a:ext>
            </a:extLst>
          </p:cNvPr>
          <p:cNvSpPr/>
          <p:nvPr/>
        </p:nvSpPr>
        <p:spPr>
          <a:xfrm>
            <a:off x="1066799" y="1181469"/>
            <a:ext cx="3589477" cy="427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accent1"/>
                </a:solidFill>
                <a:latin typeface="Raleway Medium" pitchFamily="2" charset="0"/>
              </a:rPr>
              <a:t>Ergebnisse und Implikationen</a:t>
            </a:r>
            <a:endParaRPr lang="en-GB" b="1" dirty="0">
              <a:solidFill>
                <a:schemeClr val="accent1"/>
              </a:solidFill>
              <a:latin typeface="Raleway Medium" pitchFamily="2" charset="0"/>
            </a:endParaRPr>
          </a:p>
        </p:txBody>
      </p:sp>
      <p:sp>
        <p:nvSpPr>
          <p:cNvPr id="9" name="Rechteck: abgerundete Ecken 4">
            <a:extLst>
              <a:ext uri="{FF2B5EF4-FFF2-40B4-BE49-F238E27FC236}">
                <a16:creationId xmlns:a16="http://schemas.microsoft.com/office/drawing/2014/main" id="{C3C692D8-9555-2AE6-B2C8-C64B0CB7E130}"/>
              </a:ext>
            </a:extLst>
          </p:cNvPr>
          <p:cNvSpPr>
            <a:spLocks/>
          </p:cNvSpPr>
          <p:nvPr/>
        </p:nvSpPr>
        <p:spPr>
          <a:xfrm>
            <a:off x="402887" y="610659"/>
            <a:ext cx="12226945" cy="5121671"/>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a:lnSpc>
                <a:spcPct val="150000"/>
              </a:lnSpc>
            </a:pPr>
            <a:r>
              <a:rPr lang="de-DE" b="1" dirty="0">
                <a:solidFill>
                  <a:schemeClr val="tx1"/>
                </a:solidFill>
                <a:latin typeface="Hind" panose="02000000000000000000" pitchFamily="2" charset="77"/>
                <a:cs typeface="Hind" panose="02000000000000000000" pitchFamily="2" charset="77"/>
              </a:rPr>
              <a:t>Zusammenfassung: Wechselwirkungen  </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Psychische Vitalität wird durch sportliche Aktivitäten und Schlafqualität gemeinsam signifikant vorhergesagt: Zwar kann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sportliche Aktivität die erlebte Vitalität fördern, allerdings nicht zwangsläufig auf hohem Niveau. Hohe Vitalitätswerte werden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nur durch guten Schlaf erreicht, der mangelnde Sportaktivitäten ausgleichen kann.</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Die Wirkungen von Alter, Achtsamkeit, Schlafqualität und Selbstregulationskompetenz auf Vitalität sind voneinander abhängig:</a:t>
            </a:r>
          </a:p>
          <a:p>
            <a:pPr marL="622300" lvl="1" indent="-2603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Im jungen Alter müssen Achtsamkeit und Selbstregulationskompetenz (Willenskraft und Selbstdisziplin) mehr aufeinander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abgestimmt sein, während im hohen Alter nur einer der beiden Faktoren für viel Vitalität ausreicht. </a:t>
            </a:r>
          </a:p>
          <a:p>
            <a:pPr marL="622300" lvl="1" indent="-2603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Selbstregulationsfähigkeit kann für mangelnde Schlafqualität oder wenig Achtsamkeit einen gewissen Ausgleich in der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Vitalität herstellen, während bei niedriger Selbstregulationskompetenz die Achtsamkeit die positive Schlafwirkung auf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Vitalität verstärkt.</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Präventive Maßnahmen zur Förderung des psychischen Wohlbefindens müssen die einzelnen Ressourcen orchestriert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(d.h. in koordinierter Weise) und teils individuell zugeschnitten nachhaltig stärken: Vor allem jüngere Menschen haben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größeren Bedarf an Achtsamkeit und Selbstmanagementtechniken, während Schlaf als zentraler Schlüsselfaktor im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Zusammenspiel mit den anderen Ressourcen unabdingbar für Vitalität ist.</a:t>
            </a:r>
          </a:p>
        </p:txBody>
      </p:sp>
    </p:spTree>
    <p:extLst>
      <p:ext uri="{BB962C8B-B14F-4D97-AF65-F5344CB8AC3E}">
        <p14:creationId xmlns:p14="http://schemas.microsoft.com/office/powerpoint/2010/main" val="332562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2C5F53-5A9B-8CA3-E7AB-C43986C3242E}"/>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Grafik 3">
            <a:extLst>
              <a:ext uri="{FF2B5EF4-FFF2-40B4-BE49-F238E27FC236}">
                <a16:creationId xmlns:a16="http://schemas.microsoft.com/office/drawing/2014/main" id="{CFF8129B-C8E7-4CA8-8427-9F4313370146}"/>
              </a:ext>
            </a:extLst>
          </p:cNvPr>
          <p:cNvPicPr>
            <a:picLocks noChangeAspect="1"/>
          </p:cNvPicPr>
          <p:nvPr/>
        </p:nvPicPr>
        <p:blipFill rotWithShape="1">
          <a:blip r:embed="rId3">
            <a:lum bright="70000" contrast="-70000"/>
          </a:blip>
          <a:srcRect l="17937" r="34078"/>
          <a:stretch/>
        </p:blipFill>
        <p:spPr>
          <a:xfrm>
            <a:off x="0" y="12700"/>
            <a:ext cx="3945835" cy="6858000"/>
          </a:xfrm>
          <a:prstGeom prst="rect">
            <a:avLst/>
          </a:prstGeom>
        </p:spPr>
      </p:pic>
      <p:sp>
        <p:nvSpPr>
          <p:cNvPr id="16" name="Rechteck 15">
            <a:extLst>
              <a:ext uri="{FF2B5EF4-FFF2-40B4-BE49-F238E27FC236}">
                <a16:creationId xmlns:a16="http://schemas.microsoft.com/office/drawing/2014/main" id="{C8561552-0E85-44FA-8C78-DF528EACF14B}"/>
              </a:ext>
            </a:extLst>
          </p:cNvPr>
          <p:cNvSpPr/>
          <p:nvPr/>
        </p:nvSpPr>
        <p:spPr>
          <a:xfrm>
            <a:off x="353053" y="1844551"/>
            <a:ext cx="3592782" cy="86177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Zielsetzung und</a:t>
            </a:r>
            <a:br>
              <a:rPr lang="de-DE" sz="2500" b="1" dirty="0">
                <a:solidFill>
                  <a:srgbClr val="004785"/>
                </a:solidFill>
                <a:latin typeface="Hind" panose="02000000000000000000" pitchFamily="2" charset="77"/>
                <a:cs typeface="Hind" panose="02000000000000000000" pitchFamily="2" charset="77"/>
              </a:rPr>
            </a:br>
            <a:r>
              <a:rPr lang="de-DE" sz="2500" b="1" dirty="0">
                <a:solidFill>
                  <a:srgbClr val="004785"/>
                </a:solidFill>
                <a:latin typeface="Hind" panose="02000000000000000000" pitchFamily="2" charset="77"/>
                <a:cs typeface="Hind" panose="02000000000000000000" pitchFamily="2" charset="77"/>
              </a:rPr>
              <a:t>Methode der Analyse</a:t>
            </a:r>
            <a:endParaRPr lang="en-GB" sz="2500" b="1" dirty="0">
              <a:solidFill>
                <a:srgbClr val="004785"/>
              </a:solidFill>
              <a:latin typeface="Hind" panose="02000000000000000000" pitchFamily="2" charset="77"/>
              <a:cs typeface="Hind" panose="02000000000000000000" pitchFamily="2" charset="77"/>
            </a:endParaRPr>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684179"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latin typeface="Raleway Medium" pitchFamily="2" charset="0"/>
              </a:rPr>
              <a:t>Copyright </a:t>
            </a:r>
            <a:r>
              <a:rPr lang="de-DE" sz="900" dirty="0" err="1">
                <a:latin typeface="Raleway Medium" pitchFamily="2" charset="0"/>
              </a:rPr>
              <a:t>vivamind</a:t>
            </a:r>
            <a:endParaRPr lang="de-DE" sz="900" dirty="0">
              <a:latin typeface="Raleway Medium" pitchFamily="2" charset="0"/>
            </a:endParaRPr>
          </a:p>
        </p:txBody>
      </p:sp>
      <p:grpSp>
        <p:nvGrpSpPr>
          <p:cNvPr id="145" name="Group 1563">
            <a:extLst>
              <a:ext uri="{FF2B5EF4-FFF2-40B4-BE49-F238E27FC236}">
                <a16:creationId xmlns:a16="http://schemas.microsoft.com/office/drawing/2014/main" id="{38AD32D6-9E5F-4496-A1FF-DBFBF97D4A3A}"/>
              </a:ext>
            </a:extLst>
          </p:cNvPr>
          <p:cNvGrpSpPr/>
          <p:nvPr/>
        </p:nvGrpSpPr>
        <p:grpSpPr>
          <a:xfrm>
            <a:off x="4182906" y="521674"/>
            <a:ext cx="8009094" cy="6249356"/>
            <a:chOff x="1481378" y="427628"/>
            <a:chExt cx="8009094" cy="6249356"/>
          </a:xfrm>
        </p:grpSpPr>
        <p:grpSp>
          <p:nvGrpSpPr>
            <p:cNvPr id="146" name="Group 1547">
              <a:extLst>
                <a:ext uri="{FF2B5EF4-FFF2-40B4-BE49-F238E27FC236}">
                  <a16:creationId xmlns:a16="http://schemas.microsoft.com/office/drawing/2014/main" id="{41681EC8-2A0C-4614-B50C-2BA061A4C29E}"/>
                </a:ext>
              </a:extLst>
            </p:cNvPr>
            <p:cNvGrpSpPr/>
            <p:nvPr/>
          </p:nvGrpSpPr>
          <p:grpSpPr>
            <a:xfrm>
              <a:off x="1481378" y="732187"/>
              <a:ext cx="3630327" cy="5393626"/>
              <a:chOff x="3780825" y="637759"/>
              <a:chExt cx="3630327" cy="5393626"/>
            </a:xfrm>
          </p:grpSpPr>
          <p:sp>
            <p:nvSpPr>
              <p:cNvPr id="162" name="Freeform: Shape 1100">
                <a:extLst>
                  <a:ext uri="{FF2B5EF4-FFF2-40B4-BE49-F238E27FC236}">
                    <a16:creationId xmlns:a16="http://schemas.microsoft.com/office/drawing/2014/main" id="{C27D19F5-9D9E-4D1D-84F5-31E052CA5B70}"/>
                  </a:ext>
                </a:extLst>
              </p:cNvPr>
              <p:cNvSpPr/>
              <p:nvPr/>
            </p:nvSpPr>
            <p:spPr>
              <a:xfrm>
                <a:off x="3780825" y="2412026"/>
                <a:ext cx="1819716" cy="1819716"/>
              </a:xfrm>
              <a:custGeom>
                <a:avLst/>
                <a:gdLst>
                  <a:gd name="connsiteX0" fmla="*/ 931364 w 1819715"/>
                  <a:gd name="connsiteY0" fmla="*/ 1860247 h 1819715"/>
                  <a:gd name="connsiteX1" fmla="*/ 1 w 1819715"/>
                  <a:gd name="connsiteY1" fmla="*/ 931364 h 1819715"/>
                  <a:gd name="connsiteX2" fmla="*/ 928883 w 1819715"/>
                  <a:gd name="connsiteY2" fmla="*/ 1 h 1819715"/>
                  <a:gd name="connsiteX3" fmla="*/ 1860247 w 1819715"/>
                  <a:gd name="connsiteY3" fmla="*/ 928883 h 1819715"/>
                  <a:gd name="connsiteX4" fmla="*/ 1860247 w 1819715"/>
                  <a:gd name="connsiteY4" fmla="*/ 930124 h 1819715"/>
                  <a:gd name="connsiteX5" fmla="*/ 931364 w 1819715"/>
                  <a:gd name="connsiteY5" fmla="*/ 1860247 h 181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715" h="1819715">
                    <a:moveTo>
                      <a:pt x="931364" y="1860247"/>
                    </a:moveTo>
                    <a:cubicBezTo>
                      <a:pt x="417671" y="1860933"/>
                      <a:pt x="687" y="1445058"/>
                      <a:pt x="1" y="931364"/>
                    </a:cubicBezTo>
                    <a:cubicBezTo>
                      <a:pt x="-682" y="417675"/>
                      <a:pt x="415190" y="687"/>
                      <a:pt x="928883" y="1"/>
                    </a:cubicBezTo>
                    <a:cubicBezTo>
                      <a:pt x="1442576" y="-681"/>
                      <a:pt x="1859560" y="415194"/>
                      <a:pt x="1860247" y="928883"/>
                    </a:cubicBezTo>
                    <a:cubicBezTo>
                      <a:pt x="1860247" y="929296"/>
                      <a:pt x="1860247" y="929710"/>
                      <a:pt x="1860247" y="930124"/>
                    </a:cubicBezTo>
                    <a:cubicBezTo>
                      <a:pt x="1859792" y="1443143"/>
                      <a:pt x="1444384" y="1859105"/>
                      <a:pt x="931364" y="1860247"/>
                    </a:cubicBezTo>
                    <a:close/>
                  </a:path>
                </a:pathLst>
              </a:custGeom>
              <a:solidFill>
                <a:srgbClr val="FFFFFF"/>
              </a:solidFill>
              <a:ln w="4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a:ln>
                    <a:noFill/>
                  </a:ln>
                  <a:solidFill>
                    <a:prstClr val="black"/>
                  </a:solidFill>
                  <a:effectLst/>
                  <a:uLnTx/>
                  <a:uFillTx/>
                  <a:latin typeface="Raleway Medium" pitchFamily="2" charset="0"/>
                </a:endParaRPr>
              </a:p>
            </p:txBody>
          </p:sp>
          <p:sp>
            <p:nvSpPr>
              <p:cNvPr id="163" name="Freeform: Shape 1101">
                <a:extLst>
                  <a:ext uri="{FF2B5EF4-FFF2-40B4-BE49-F238E27FC236}">
                    <a16:creationId xmlns:a16="http://schemas.microsoft.com/office/drawing/2014/main" id="{052E7FDC-1F51-4382-AA9C-E9A5776656C0}"/>
                  </a:ext>
                </a:extLst>
              </p:cNvPr>
              <p:cNvSpPr/>
              <p:nvPr/>
            </p:nvSpPr>
            <p:spPr>
              <a:xfrm>
                <a:off x="3808124" y="2436428"/>
                <a:ext cx="1778358" cy="1778358"/>
              </a:xfrm>
              <a:custGeom>
                <a:avLst/>
                <a:gdLst>
                  <a:gd name="connsiteX0" fmla="*/ 1808133 w 1778358"/>
                  <a:gd name="connsiteY0" fmla="*/ 905722 h 1778358"/>
                  <a:gd name="connsiteX1" fmla="*/ 902411 w 1778358"/>
                  <a:gd name="connsiteY1" fmla="*/ 1808136 h 1778358"/>
                  <a:gd name="connsiteX2" fmla="*/ 2 w 1778358"/>
                  <a:gd name="connsiteY2" fmla="*/ 902414 h 1778358"/>
                  <a:gd name="connsiteX3" fmla="*/ 904065 w 1778358"/>
                  <a:gd name="connsiteY3" fmla="*/ 0 h 1778358"/>
                  <a:gd name="connsiteX4" fmla="*/ 1808133 w 1778358"/>
                  <a:gd name="connsiteY4" fmla="*/ 904068 h 1778358"/>
                  <a:gd name="connsiteX5" fmla="*/ 1808133 w 1778358"/>
                  <a:gd name="connsiteY5" fmla="*/ 905722 h 17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8358" h="1778358">
                    <a:moveTo>
                      <a:pt x="1808133" y="905722"/>
                    </a:moveTo>
                    <a:cubicBezTo>
                      <a:pt x="1807219" y="1405023"/>
                      <a:pt x="1401716" y="1809050"/>
                      <a:pt x="902411" y="1808136"/>
                    </a:cubicBezTo>
                    <a:cubicBezTo>
                      <a:pt x="403110" y="1807222"/>
                      <a:pt x="-912" y="1401715"/>
                      <a:pt x="2" y="902414"/>
                    </a:cubicBezTo>
                    <a:cubicBezTo>
                      <a:pt x="911" y="403758"/>
                      <a:pt x="405409" y="0"/>
                      <a:pt x="904065" y="0"/>
                    </a:cubicBezTo>
                    <a:cubicBezTo>
                      <a:pt x="1403366" y="0"/>
                      <a:pt x="1808133" y="404763"/>
                      <a:pt x="1808133" y="904068"/>
                    </a:cubicBezTo>
                    <a:cubicBezTo>
                      <a:pt x="1808133" y="904618"/>
                      <a:pt x="1808133" y="905172"/>
                      <a:pt x="1808133" y="905722"/>
                    </a:cubicBezTo>
                    <a:close/>
                  </a:path>
                </a:pathLst>
              </a:custGeom>
              <a:solidFill>
                <a:srgbClr val="F2F2F2"/>
              </a:solidFill>
              <a:ln w="41339" cap="flat">
                <a:noFill/>
                <a:prstDash val="solid"/>
                <a:miter/>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a:ln>
                    <a:noFill/>
                  </a:ln>
                  <a:solidFill>
                    <a:prstClr val="black"/>
                  </a:solidFill>
                  <a:effectLst/>
                  <a:uLnTx/>
                  <a:uFillTx/>
                  <a:latin typeface="Raleway Medium" pitchFamily="2" charset="0"/>
                </a:endParaRPr>
              </a:p>
            </p:txBody>
          </p:sp>
          <p:sp>
            <p:nvSpPr>
              <p:cNvPr id="164" name="Freeform: Shape 1155">
                <a:extLst>
                  <a:ext uri="{FF2B5EF4-FFF2-40B4-BE49-F238E27FC236}">
                    <a16:creationId xmlns:a16="http://schemas.microsoft.com/office/drawing/2014/main" id="{033270C7-1185-46D1-A133-0FA146DDBD7A}"/>
                  </a:ext>
                </a:extLst>
              </p:cNvPr>
              <p:cNvSpPr/>
              <p:nvPr/>
            </p:nvSpPr>
            <p:spPr>
              <a:xfrm>
                <a:off x="3970241" y="2598134"/>
                <a:ext cx="1447501" cy="1488858"/>
              </a:xfrm>
              <a:custGeom>
                <a:avLst/>
                <a:gdLst>
                  <a:gd name="connsiteX0" fmla="*/ 744429 w 1447501"/>
                  <a:gd name="connsiteY0" fmla="*/ 1488858 h 1488858"/>
                  <a:gd name="connsiteX1" fmla="*/ 0 w 1447501"/>
                  <a:gd name="connsiteY1" fmla="*/ 744429 h 1488858"/>
                  <a:gd name="connsiteX2" fmla="*/ 744429 w 1447501"/>
                  <a:gd name="connsiteY2" fmla="*/ 0 h 1488858"/>
                  <a:gd name="connsiteX3" fmla="*/ 1488858 w 1447501"/>
                  <a:gd name="connsiteY3" fmla="*/ 744429 h 1488858"/>
                  <a:gd name="connsiteX4" fmla="*/ 744429 w 1447501"/>
                  <a:gd name="connsiteY4" fmla="*/ 1488858 h 148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01" h="1488858">
                    <a:moveTo>
                      <a:pt x="744429" y="1488858"/>
                    </a:moveTo>
                    <a:cubicBezTo>
                      <a:pt x="333293" y="1488858"/>
                      <a:pt x="0" y="1155565"/>
                      <a:pt x="0" y="744429"/>
                    </a:cubicBezTo>
                    <a:cubicBezTo>
                      <a:pt x="0" y="333293"/>
                      <a:pt x="333293" y="0"/>
                      <a:pt x="744429" y="0"/>
                    </a:cubicBezTo>
                    <a:cubicBezTo>
                      <a:pt x="1155565" y="0"/>
                      <a:pt x="1488858" y="333293"/>
                      <a:pt x="1488858" y="744429"/>
                    </a:cubicBezTo>
                    <a:cubicBezTo>
                      <a:pt x="1488858" y="1155565"/>
                      <a:pt x="1155565" y="1488858"/>
                      <a:pt x="744429" y="1488858"/>
                    </a:cubicBezTo>
                    <a:close/>
                  </a:path>
                </a:pathLst>
              </a:custGeom>
              <a:solidFill>
                <a:srgbClr val="FFFFFF"/>
              </a:solidFill>
              <a:ln w="4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a:ln>
                    <a:noFill/>
                  </a:ln>
                  <a:solidFill>
                    <a:prstClr val="black"/>
                  </a:solidFill>
                  <a:effectLst/>
                  <a:uLnTx/>
                  <a:uFillTx/>
                  <a:latin typeface="Raleway Medium" pitchFamily="2" charset="0"/>
                </a:endParaRPr>
              </a:p>
            </p:txBody>
          </p:sp>
          <p:sp>
            <p:nvSpPr>
              <p:cNvPr id="165" name="Freeform: Shape 1156">
                <a:extLst>
                  <a:ext uri="{FF2B5EF4-FFF2-40B4-BE49-F238E27FC236}">
                    <a16:creationId xmlns:a16="http://schemas.microsoft.com/office/drawing/2014/main" id="{7FDC738A-8966-4594-B5B1-6693BC336824}"/>
                  </a:ext>
                </a:extLst>
              </p:cNvPr>
              <p:cNvSpPr/>
              <p:nvPr/>
            </p:nvSpPr>
            <p:spPr>
              <a:xfrm>
                <a:off x="3991333" y="2620054"/>
                <a:ext cx="1406144" cy="1406144"/>
              </a:xfrm>
              <a:custGeom>
                <a:avLst/>
                <a:gdLst>
                  <a:gd name="connsiteX0" fmla="*/ 1446674 w 1406143"/>
                  <a:gd name="connsiteY0" fmla="*/ 723337 h 1406143"/>
                  <a:gd name="connsiteX1" fmla="*/ 723337 w 1406143"/>
                  <a:gd name="connsiteY1" fmla="*/ 1446674 h 1406143"/>
                  <a:gd name="connsiteX2" fmla="*/ 0 w 1406143"/>
                  <a:gd name="connsiteY2" fmla="*/ 723337 h 1406143"/>
                  <a:gd name="connsiteX3" fmla="*/ 723337 w 1406143"/>
                  <a:gd name="connsiteY3" fmla="*/ 0 h 1406143"/>
                  <a:gd name="connsiteX4" fmla="*/ 1446674 w 1406143"/>
                  <a:gd name="connsiteY4" fmla="*/ 722510 h 1406143"/>
                  <a:gd name="connsiteX5" fmla="*/ 1446674 w 1406143"/>
                  <a:gd name="connsiteY5" fmla="*/ 723337 h 140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6143" h="1406143">
                    <a:moveTo>
                      <a:pt x="1446674" y="723337"/>
                    </a:moveTo>
                    <a:cubicBezTo>
                      <a:pt x="1446674" y="1122827"/>
                      <a:pt x="1122827" y="1446674"/>
                      <a:pt x="723337" y="1446674"/>
                    </a:cubicBezTo>
                    <a:cubicBezTo>
                      <a:pt x="323847" y="1446674"/>
                      <a:pt x="0" y="1122827"/>
                      <a:pt x="0" y="723337"/>
                    </a:cubicBezTo>
                    <a:cubicBezTo>
                      <a:pt x="0" y="323848"/>
                      <a:pt x="323847" y="0"/>
                      <a:pt x="723337" y="0"/>
                    </a:cubicBezTo>
                    <a:cubicBezTo>
                      <a:pt x="1122595" y="-227"/>
                      <a:pt x="1446446" y="323252"/>
                      <a:pt x="1446674" y="722510"/>
                    </a:cubicBezTo>
                    <a:cubicBezTo>
                      <a:pt x="1446674" y="722787"/>
                      <a:pt x="1446674" y="723060"/>
                      <a:pt x="1446674" y="723337"/>
                    </a:cubicBezTo>
                    <a:close/>
                  </a:path>
                </a:pathLst>
              </a:custGeom>
              <a:solidFill>
                <a:schemeClr val="bg1"/>
              </a:solidFill>
              <a:ln w="41339" cap="flat">
                <a:solidFill>
                  <a:schemeClr val="bg1"/>
                </a:solidFill>
                <a:prstDash val="solid"/>
                <a:miter/>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prstClr val="black"/>
                  </a:solidFill>
                  <a:effectLst/>
                  <a:uLnTx/>
                  <a:uFillTx/>
                  <a:latin typeface="Raleway Medium" pitchFamily="2" charset="0"/>
                </a:endParaRPr>
              </a:p>
            </p:txBody>
          </p:sp>
          <p:sp>
            <p:nvSpPr>
              <p:cNvPr id="181" name="Freeform: Shape 1505">
                <a:extLst>
                  <a:ext uri="{FF2B5EF4-FFF2-40B4-BE49-F238E27FC236}">
                    <a16:creationId xmlns:a16="http://schemas.microsoft.com/office/drawing/2014/main" id="{9ADA4E8E-29BA-4694-A1DC-F621BD920D7B}"/>
                  </a:ext>
                </a:extLst>
              </p:cNvPr>
              <p:cNvSpPr/>
              <p:nvPr/>
            </p:nvSpPr>
            <p:spPr>
              <a:xfrm>
                <a:off x="4070191" y="637759"/>
                <a:ext cx="1116644" cy="1902430"/>
              </a:xfrm>
              <a:custGeom>
                <a:avLst/>
                <a:gdLst>
                  <a:gd name="connsiteX0" fmla="*/ 712719 w 1116643"/>
                  <a:gd name="connsiteY0" fmla="*/ 45 h 1902429"/>
                  <a:gd name="connsiteX1" fmla="*/ 275781 w 1116643"/>
                  <a:gd name="connsiteY1" fmla="*/ 426645 h 1902429"/>
                  <a:gd name="connsiteX2" fmla="*/ 702380 w 1116643"/>
                  <a:gd name="connsiteY2" fmla="*/ 863583 h 1902429"/>
                  <a:gd name="connsiteX3" fmla="*/ 702380 w 1116643"/>
                  <a:gd name="connsiteY3" fmla="*/ 1619592 h 1902429"/>
                  <a:gd name="connsiteX4" fmla="*/ 656473 w 1116643"/>
                  <a:gd name="connsiteY4" fmla="*/ 1665085 h 1902429"/>
                  <a:gd name="connsiteX5" fmla="*/ 656473 w 1116643"/>
                  <a:gd name="connsiteY5" fmla="*/ 1665085 h 1902429"/>
                  <a:gd name="connsiteX6" fmla="*/ 3444 w 1116643"/>
                  <a:gd name="connsiteY6" fmla="*/ 1898340 h 1902429"/>
                  <a:gd name="connsiteX7" fmla="*/ 3100 w 1116643"/>
                  <a:gd name="connsiteY7" fmla="*/ 1914126 h 1902429"/>
                  <a:gd name="connsiteX8" fmla="*/ 3444 w 1116643"/>
                  <a:gd name="connsiteY8" fmla="*/ 1914469 h 1902429"/>
                  <a:gd name="connsiteX9" fmla="*/ 12129 w 1116643"/>
                  <a:gd name="connsiteY9" fmla="*/ 1918605 h 1902429"/>
                  <a:gd name="connsiteX10" fmla="*/ 19159 w 1116643"/>
                  <a:gd name="connsiteY10" fmla="*/ 1916123 h 1902429"/>
                  <a:gd name="connsiteX11" fmla="*/ 660195 w 1116643"/>
                  <a:gd name="connsiteY11" fmla="*/ 1687832 h 1902429"/>
                  <a:gd name="connsiteX12" fmla="*/ 661023 w 1116643"/>
                  <a:gd name="connsiteY12" fmla="*/ 1687832 h 1902429"/>
                  <a:gd name="connsiteX13" fmla="*/ 725126 w 1116643"/>
                  <a:gd name="connsiteY13" fmla="*/ 1620006 h 1902429"/>
                  <a:gd name="connsiteX14" fmla="*/ 725126 w 1116643"/>
                  <a:gd name="connsiteY14" fmla="*/ 863583 h 1902429"/>
                  <a:gd name="connsiteX15" fmla="*/ 1150692 w 1116643"/>
                  <a:gd name="connsiteY15" fmla="*/ 425611 h 1902429"/>
                  <a:gd name="connsiteX16" fmla="*/ 712719 w 1116643"/>
                  <a:gd name="connsiteY16" fmla="*/ 45 h 1902429"/>
                  <a:gd name="connsiteX17" fmla="*/ 712719 w 1116643"/>
                  <a:gd name="connsiteY17" fmla="*/ 841664 h 1902429"/>
                  <a:gd name="connsiteX18" fmla="*/ 302460 w 1116643"/>
                  <a:gd name="connsiteY18" fmla="*/ 432224 h 1902429"/>
                  <a:gd name="connsiteX19" fmla="*/ 711904 w 1116643"/>
                  <a:gd name="connsiteY19" fmla="*/ 21965 h 1902429"/>
                  <a:gd name="connsiteX20" fmla="*/ 1122159 w 1116643"/>
                  <a:gd name="connsiteY20" fmla="*/ 431405 h 1902429"/>
                  <a:gd name="connsiteX21" fmla="*/ 1122155 w 1116643"/>
                  <a:gd name="connsiteY21" fmla="*/ 433882 h 1902429"/>
                  <a:gd name="connsiteX22" fmla="*/ 712719 w 1116643"/>
                  <a:gd name="connsiteY22" fmla="*/ 841664 h 190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6643" h="1902429">
                    <a:moveTo>
                      <a:pt x="712719" y="45"/>
                    </a:moveTo>
                    <a:cubicBezTo>
                      <a:pt x="474258" y="-2810"/>
                      <a:pt x="278634" y="188183"/>
                      <a:pt x="275781" y="426645"/>
                    </a:cubicBezTo>
                    <a:cubicBezTo>
                      <a:pt x="272927" y="665106"/>
                      <a:pt x="463919" y="860730"/>
                      <a:pt x="702380" y="863583"/>
                    </a:cubicBezTo>
                    <a:lnTo>
                      <a:pt x="702380" y="1619592"/>
                    </a:lnTo>
                    <a:cubicBezTo>
                      <a:pt x="702152" y="1644783"/>
                      <a:pt x="681668" y="1665085"/>
                      <a:pt x="656473" y="1665085"/>
                    </a:cubicBezTo>
                    <a:lnTo>
                      <a:pt x="656473" y="1665085"/>
                    </a:lnTo>
                    <a:cubicBezTo>
                      <a:pt x="418525" y="1665851"/>
                      <a:pt x="188033" y="1748180"/>
                      <a:pt x="3444" y="1898340"/>
                    </a:cubicBezTo>
                    <a:cubicBezTo>
                      <a:pt x="-1011" y="1902604"/>
                      <a:pt x="-1164" y="1909676"/>
                      <a:pt x="3100" y="1914126"/>
                    </a:cubicBezTo>
                    <a:cubicBezTo>
                      <a:pt x="3212" y="1914246"/>
                      <a:pt x="3328" y="1914357"/>
                      <a:pt x="3444" y="1914469"/>
                    </a:cubicBezTo>
                    <a:cubicBezTo>
                      <a:pt x="5602" y="1917042"/>
                      <a:pt x="8770" y="1918551"/>
                      <a:pt x="12129" y="1918605"/>
                    </a:cubicBezTo>
                    <a:cubicBezTo>
                      <a:pt x="14689" y="1918609"/>
                      <a:pt x="17170" y="1917732"/>
                      <a:pt x="19159" y="1916123"/>
                    </a:cubicBezTo>
                    <a:cubicBezTo>
                      <a:pt x="200300" y="1768706"/>
                      <a:pt x="426647" y="1688097"/>
                      <a:pt x="660195" y="1687832"/>
                    </a:cubicBezTo>
                    <a:lnTo>
                      <a:pt x="661023" y="1687832"/>
                    </a:lnTo>
                    <a:cubicBezTo>
                      <a:pt x="697020" y="1685855"/>
                      <a:pt x="725180" y="1656057"/>
                      <a:pt x="725126" y="1620006"/>
                    </a:cubicBezTo>
                    <a:lnTo>
                      <a:pt x="725126" y="863583"/>
                    </a:lnTo>
                    <a:cubicBezTo>
                      <a:pt x="963588" y="860159"/>
                      <a:pt x="1154116" y="664072"/>
                      <a:pt x="1150692" y="425611"/>
                    </a:cubicBezTo>
                    <a:cubicBezTo>
                      <a:pt x="1147267" y="187149"/>
                      <a:pt x="951180" y="-3381"/>
                      <a:pt x="712719" y="45"/>
                    </a:cubicBezTo>
                    <a:close/>
                    <a:moveTo>
                      <a:pt x="712719" y="841664"/>
                    </a:moveTo>
                    <a:cubicBezTo>
                      <a:pt x="486367" y="841891"/>
                      <a:pt x="302688" y="658576"/>
                      <a:pt x="302460" y="432224"/>
                    </a:cubicBezTo>
                    <a:cubicBezTo>
                      <a:pt x="302237" y="205868"/>
                      <a:pt x="485548" y="22191"/>
                      <a:pt x="711904" y="21965"/>
                    </a:cubicBezTo>
                    <a:cubicBezTo>
                      <a:pt x="938256" y="21740"/>
                      <a:pt x="1121936" y="205053"/>
                      <a:pt x="1122159" y="431405"/>
                    </a:cubicBezTo>
                    <a:cubicBezTo>
                      <a:pt x="1122159" y="432232"/>
                      <a:pt x="1122159" y="433055"/>
                      <a:pt x="1122155" y="433882"/>
                    </a:cubicBezTo>
                    <a:cubicBezTo>
                      <a:pt x="1120795" y="659171"/>
                      <a:pt x="938012" y="841213"/>
                      <a:pt x="712719" y="841664"/>
                    </a:cubicBezTo>
                    <a:close/>
                  </a:path>
                </a:pathLst>
              </a:custGeom>
              <a:solidFill>
                <a:srgbClr val="FEA121"/>
              </a:solidFill>
              <a:ln w="4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a:ln>
                    <a:noFill/>
                  </a:ln>
                  <a:solidFill>
                    <a:prstClr val="black"/>
                  </a:solidFill>
                  <a:effectLst/>
                  <a:uLnTx/>
                  <a:uFillTx/>
                  <a:latin typeface="Raleway Medium" pitchFamily="2" charset="0"/>
                </a:endParaRPr>
              </a:p>
            </p:txBody>
          </p:sp>
          <p:sp>
            <p:nvSpPr>
              <p:cNvPr id="182" name="Freeform: Shape 1506">
                <a:extLst>
                  <a:ext uri="{FF2B5EF4-FFF2-40B4-BE49-F238E27FC236}">
                    <a16:creationId xmlns:a16="http://schemas.microsoft.com/office/drawing/2014/main" id="{BA2DDAF9-7CF8-4A5B-A802-10399C543836}"/>
                  </a:ext>
                </a:extLst>
              </p:cNvPr>
              <p:cNvSpPr/>
              <p:nvPr/>
            </p:nvSpPr>
            <p:spPr>
              <a:xfrm>
                <a:off x="4820533" y="1347056"/>
                <a:ext cx="1943787" cy="1282072"/>
              </a:xfrm>
              <a:custGeom>
                <a:avLst/>
                <a:gdLst>
                  <a:gd name="connsiteX0" fmla="*/ 1854468 w 1943787"/>
                  <a:gd name="connsiteY0" fmla="*/ 126577 h 1282072"/>
                  <a:gd name="connsiteX1" fmla="*/ 1243854 w 1943787"/>
                  <a:gd name="connsiteY1" fmla="*/ 126346 h 1282072"/>
                  <a:gd name="connsiteX2" fmla="*/ 1243622 w 1943787"/>
                  <a:gd name="connsiteY2" fmla="*/ 126577 h 1282072"/>
                  <a:gd name="connsiteX3" fmla="*/ 1236591 w 1943787"/>
                  <a:gd name="connsiteY3" fmla="*/ 729979 h 1282072"/>
                  <a:gd name="connsiteX4" fmla="*/ 703497 w 1943787"/>
                  <a:gd name="connsiteY4" fmla="*/ 1264313 h 1282072"/>
                  <a:gd name="connsiteX5" fmla="*/ 639745 w 1943787"/>
                  <a:gd name="connsiteY5" fmla="*/ 1264665 h 1282072"/>
                  <a:gd name="connsiteX6" fmla="*/ 639394 w 1943787"/>
                  <a:gd name="connsiteY6" fmla="*/ 1264313 h 1282072"/>
                  <a:gd name="connsiteX7" fmla="*/ 639394 w 1943787"/>
                  <a:gd name="connsiteY7" fmla="*/ 1264313 h 1282072"/>
                  <a:gd name="connsiteX8" fmla="*/ 12419 w 1943787"/>
                  <a:gd name="connsiteY8" fmla="*/ 967369 h 1282072"/>
                  <a:gd name="connsiteX9" fmla="*/ 12 w 1943787"/>
                  <a:gd name="connsiteY9" fmla="*/ 977294 h 1282072"/>
                  <a:gd name="connsiteX10" fmla="*/ 10351 w 1943787"/>
                  <a:gd name="connsiteY10" fmla="*/ 989702 h 1282072"/>
                  <a:gd name="connsiteX11" fmla="*/ 624919 w 1943787"/>
                  <a:gd name="connsiteY11" fmla="*/ 1281683 h 1282072"/>
                  <a:gd name="connsiteX12" fmla="*/ 624919 w 1943787"/>
                  <a:gd name="connsiteY12" fmla="*/ 1281683 h 1282072"/>
                  <a:gd name="connsiteX13" fmla="*/ 671239 w 1943787"/>
                  <a:gd name="connsiteY13" fmla="*/ 1299880 h 1282072"/>
                  <a:gd name="connsiteX14" fmla="*/ 719213 w 1943787"/>
                  <a:gd name="connsiteY14" fmla="*/ 1280029 h 1282072"/>
                  <a:gd name="connsiteX15" fmla="*/ 1254375 w 1943787"/>
                  <a:gd name="connsiteY15" fmla="*/ 746108 h 1282072"/>
                  <a:gd name="connsiteX16" fmla="*/ 1863711 w 1943787"/>
                  <a:gd name="connsiteY16" fmla="*/ 706657 h 1282072"/>
                  <a:gd name="connsiteX17" fmla="*/ 1854468 w 1943787"/>
                  <a:gd name="connsiteY17" fmla="*/ 126577 h 1282072"/>
                  <a:gd name="connsiteX18" fmla="*/ 1840406 w 1943787"/>
                  <a:gd name="connsiteY18" fmla="*/ 721293 h 1282072"/>
                  <a:gd name="connsiteX19" fmla="*/ 1261377 w 1943787"/>
                  <a:gd name="connsiteY19" fmla="*/ 721322 h 1282072"/>
                  <a:gd name="connsiteX20" fmla="*/ 1261348 w 1943787"/>
                  <a:gd name="connsiteY20" fmla="*/ 142293 h 1282072"/>
                  <a:gd name="connsiteX21" fmla="*/ 1840377 w 1943787"/>
                  <a:gd name="connsiteY21" fmla="*/ 142264 h 1282072"/>
                  <a:gd name="connsiteX22" fmla="*/ 1840406 w 1943787"/>
                  <a:gd name="connsiteY22" fmla="*/ 142293 h 1282072"/>
                  <a:gd name="connsiteX23" fmla="*/ 1843897 w 1943787"/>
                  <a:gd name="connsiteY23" fmla="*/ 717803 h 1282072"/>
                  <a:gd name="connsiteX24" fmla="*/ 1840406 w 1943787"/>
                  <a:gd name="connsiteY24" fmla="*/ 721293 h 128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43787" h="1282072">
                    <a:moveTo>
                      <a:pt x="1854468" y="126577"/>
                    </a:moveTo>
                    <a:cubicBezTo>
                      <a:pt x="1685916" y="-42102"/>
                      <a:pt x="1412533" y="-42205"/>
                      <a:pt x="1243854" y="126346"/>
                    </a:cubicBezTo>
                    <a:cubicBezTo>
                      <a:pt x="1243775" y="126424"/>
                      <a:pt x="1243701" y="126499"/>
                      <a:pt x="1243622" y="126577"/>
                    </a:cubicBezTo>
                    <a:cubicBezTo>
                      <a:pt x="1077788" y="292420"/>
                      <a:pt x="1074666" y="560315"/>
                      <a:pt x="1236591" y="729979"/>
                    </a:cubicBezTo>
                    <a:lnTo>
                      <a:pt x="703497" y="1264313"/>
                    </a:lnTo>
                    <a:cubicBezTo>
                      <a:pt x="685991" y="1282014"/>
                      <a:pt x="657446" y="1282171"/>
                      <a:pt x="639745" y="1264665"/>
                    </a:cubicBezTo>
                    <a:cubicBezTo>
                      <a:pt x="639630" y="1264549"/>
                      <a:pt x="639510" y="1264433"/>
                      <a:pt x="639394" y="1264313"/>
                    </a:cubicBezTo>
                    <a:lnTo>
                      <a:pt x="639394" y="1264313"/>
                    </a:lnTo>
                    <a:cubicBezTo>
                      <a:pt x="470524" y="1096527"/>
                      <a:pt x="249226" y="991716"/>
                      <a:pt x="12419" y="967369"/>
                    </a:cubicBezTo>
                    <a:cubicBezTo>
                      <a:pt x="6306" y="966872"/>
                      <a:pt x="868" y="971223"/>
                      <a:pt x="12" y="977294"/>
                    </a:cubicBezTo>
                    <a:cubicBezTo>
                      <a:pt x="-261" y="983477"/>
                      <a:pt x="4218" y="988854"/>
                      <a:pt x="10351" y="989702"/>
                    </a:cubicBezTo>
                    <a:cubicBezTo>
                      <a:pt x="242638" y="1013647"/>
                      <a:pt x="459622" y="1116738"/>
                      <a:pt x="624919" y="1281683"/>
                    </a:cubicBezTo>
                    <a:lnTo>
                      <a:pt x="624919" y="1281683"/>
                    </a:lnTo>
                    <a:cubicBezTo>
                      <a:pt x="637562" y="1293292"/>
                      <a:pt x="654076" y="1299781"/>
                      <a:pt x="671239" y="1299880"/>
                    </a:cubicBezTo>
                    <a:cubicBezTo>
                      <a:pt x="689229" y="1299889"/>
                      <a:pt x="706487" y="1292746"/>
                      <a:pt x="719213" y="1280029"/>
                    </a:cubicBezTo>
                    <a:lnTo>
                      <a:pt x="1254375" y="746108"/>
                    </a:lnTo>
                    <a:cubicBezTo>
                      <a:pt x="1433534" y="903476"/>
                      <a:pt x="1706343" y="885816"/>
                      <a:pt x="1863711" y="706657"/>
                    </a:cubicBezTo>
                    <a:cubicBezTo>
                      <a:pt x="2010347" y="539723"/>
                      <a:pt x="2006348" y="288755"/>
                      <a:pt x="1854468" y="126577"/>
                    </a:cubicBezTo>
                    <a:close/>
                    <a:moveTo>
                      <a:pt x="1840406" y="721293"/>
                    </a:moveTo>
                    <a:cubicBezTo>
                      <a:pt x="1680519" y="881197"/>
                      <a:pt x="1421280" y="881209"/>
                      <a:pt x="1261377" y="721322"/>
                    </a:cubicBezTo>
                    <a:cubicBezTo>
                      <a:pt x="1101473" y="561436"/>
                      <a:pt x="1101461" y="302196"/>
                      <a:pt x="1261348" y="142293"/>
                    </a:cubicBezTo>
                    <a:cubicBezTo>
                      <a:pt x="1421235" y="-17610"/>
                      <a:pt x="1680474" y="-17623"/>
                      <a:pt x="1840377" y="142264"/>
                    </a:cubicBezTo>
                    <a:cubicBezTo>
                      <a:pt x="1840385" y="142272"/>
                      <a:pt x="1840398" y="142285"/>
                      <a:pt x="1840406" y="142293"/>
                    </a:cubicBezTo>
                    <a:cubicBezTo>
                      <a:pt x="2000293" y="300253"/>
                      <a:pt x="2001856" y="557916"/>
                      <a:pt x="1843897" y="717803"/>
                    </a:cubicBezTo>
                    <a:cubicBezTo>
                      <a:pt x="1842739" y="718973"/>
                      <a:pt x="1841577" y="720135"/>
                      <a:pt x="1840406" y="721293"/>
                    </a:cubicBezTo>
                    <a:close/>
                  </a:path>
                </a:pathLst>
              </a:custGeom>
              <a:solidFill>
                <a:srgbClr val="BDCEE0"/>
              </a:solidFill>
              <a:ln w="4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a:ln>
                    <a:noFill/>
                  </a:ln>
                  <a:solidFill>
                    <a:prstClr val="black"/>
                  </a:solidFill>
                  <a:effectLst/>
                  <a:uLnTx/>
                  <a:uFillTx/>
                  <a:latin typeface="Raleway Medium" pitchFamily="2" charset="0"/>
                </a:endParaRPr>
              </a:p>
            </p:txBody>
          </p:sp>
          <p:sp>
            <p:nvSpPr>
              <p:cNvPr id="183" name="Freeform: Shape 1507">
                <a:extLst>
                  <a:ext uri="{FF2B5EF4-FFF2-40B4-BE49-F238E27FC236}">
                    <a16:creationId xmlns:a16="http://schemas.microsoft.com/office/drawing/2014/main" id="{26911360-6FB3-4FAA-AE55-DE51A0507E96}"/>
                  </a:ext>
                </a:extLst>
              </p:cNvPr>
              <p:cNvSpPr/>
              <p:nvPr/>
            </p:nvSpPr>
            <p:spPr>
              <a:xfrm>
                <a:off x="5508722" y="2692245"/>
                <a:ext cx="1902430" cy="1116644"/>
              </a:xfrm>
              <a:custGeom>
                <a:avLst/>
                <a:gdLst>
                  <a:gd name="connsiteX0" fmla="*/ 1484315 w 1902429"/>
                  <a:gd name="connsiteY0" fmla="*/ 279345 h 1116643"/>
                  <a:gd name="connsiteX1" fmla="*/ 1052546 w 1902429"/>
                  <a:gd name="connsiteY1" fmla="*/ 701188 h 1116643"/>
                  <a:gd name="connsiteX2" fmla="*/ 297778 w 1902429"/>
                  <a:gd name="connsiteY2" fmla="*/ 701188 h 1116643"/>
                  <a:gd name="connsiteX3" fmla="*/ 252285 w 1902429"/>
                  <a:gd name="connsiteY3" fmla="*/ 655695 h 1116643"/>
                  <a:gd name="connsiteX4" fmla="*/ 252285 w 1902429"/>
                  <a:gd name="connsiteY4" fmla="*/ 655695 h 1116643"/>
                  <a:gd name="connsiteX5" fmla="*/ 19444 w 1902429"/>
                  <a:gd name="connsiteY5" fmla="*/ 3079 h 1116643"/>
                  <a:gd name="connsiteX6" fmla="*/ 3079 w 1902429"/>
                  <a:gd name="connsiteY6" fmla="*/ 3716 h 1116643"/>
                  <a:gd name="connsiteX7" fmla="*/ 1661 w 1902429"/>
                  <a:gd name="connsiteY7" fmla="*/ 17554 h 1116643"/>
                  <a:gd name="connsiteX8" fmla="*/ 229952 w 1902429"/>
                  <a:gd name="connsiteY8" fmla="*/ 658177 h 1116643"/>
                  <a:gd name="connsiteX9" fmla="*/ 229952 w 1902429"/>
                  <a:gd name="connsiteY9" fmla="*/ 660658 h 1116643"/>
                  <a:gd name="connsiteX10" fmla="*/ 297778 w 1902429"/>
                  <a:gd name="connsiteY10" fmla="*/ 723521 h 1116643"/>
                  <a:gd name="connsiteX11" fmla="*/ 1052546 w 1902429"/>
                  <a:gd name="connsiteY11" fmla="*/ 723521 h 1116643"/>
                  <a:gd name="connsiteX12" fmla="*/ 1496545 w 1902429"/>
                  <a:gd name="connsiteY12" fmla="*/ 1142705 h 1116643"/>
                  <a:gd name="connsiteX13" fmla="*/ 1915712 w 1902429"/>
                  <a:gd name="connsiteY13" fmla="*/ 698707 h 1116643"/>
                  <a:gd name="connsiteX14" fmla="*/ 1484315 w 1902429"/>
                  <a:gd name="connsiteY14" fmla="*/ 279345 h 1116643"/>
                  <a:gd name="connsiteX15" fmla="*/ 1484315 w 1902429"/>
                  <a:gd name="connsiteY15" fmla="*/ 1120964 h 1116643"/>
                  <a:gd name="connsiteX16" fmla="*/ 1074052 w 1902429"/>
                  <a:gd name="connsiteY16" fmla="*/ 711528 h 1116643"/>
                  <a:gd name="connsiteX17" fmla="*/ 1483488 w 1902429"/>
                  <a:gd name="connsiteY17" fmla="*/ 301264 h 1116643"/>
                  <a:gd name="connsiteX18" fmla="*/ 1893751 w 1902429"/>
                  <a:gd name="connsiteY18" fmla="*/ 710700 h 1116643"/>
                  <a:gd name="connsiteX19" fmla="*/ 1893751 w 1902429"/>
                  <a:gd name="connsiteY19" fmla="*/ 711114 h 1116643"/>
                  <a:gd name="connsiteX20" fmla="*/ 1484315 w 1902429"/>
                  <a:gd name="connsiteY20" fmla="*/ 1120964 h 111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2429" h="1116643">
                    <a:moveTo>
                      <a:pt x="1484315" y="279345"/>
                    </a:moveTo>
                    <a:cubicBezTo>
                      <a:pt x="1249770" y="279502"/>
                      <a:pt x="1058158" y="466710"/>
                      <a:pt x="1052546" y="701188"/>
                    </a:cubicBezTo>
                    <a:lnTo>
                      <a:pt x="297778" y="701188"/>
                    </a:lnTo>
                    <a:cubicBezTo>
                      <a:pt x="272654" y="701188"/>
                      <a:pt x="252285" y="680820"/>
                      <a:pt x="252285" y="655695"/>
                    </a:cubicBezTo>
                    <a:cubicBezTo>
                      <a:pt x="252285" y="655695"/>
                      <a:pt x="252285" y="655695"/>
                      <a:pt x="252285" y="655695"/>
                    </a:cubicBezTo>
                    <a:cubicBezTo>
                      <a:pt x="251541" y="417937"/>
                      <a:pt x="169364" y="187611"/>
                      <a:pt x="19444" y="3079"/>
                    </a:cubicBezTo>
                    <a:cubicBezTo>
                      <a:pt x="14750" y="-1263"/>
                      <a:pt x="7422" y="-978"/>
                      <a:pt x="3079" y="3716"/>
                    </a:cubicBezTo>
                    <a:cubicBezTo>
                      <a:pt x="-420" y="7500"/>
                      <a:pt x="-999" y="13141"/>
                      <a:pt x="1661" y="17554"/>
                    </a:cubicBezTo>
                    <a:cubicBezTo>
                      <a:pt x="149049" y="198554"/>
                      <a:pt x="229658" y="424761"/>
                      <a:pt x="229952" y="658177"/>
                    </a:cubicBezTo>
                    <a:cubicBezTo>
                      <a:pt x="229952" y="658177"/>
                      <a:pt x="229952" y="660245"/>
                      <a:pt x="229952" y="660658"/>
                    </a:cubicBezTo>
                    <a:cubicBezTo>
                      <a:pt x="232558" y="696167"/>
                      <a:pt x="262174" y="723616"/>
                      <a:pt x="297778" y="723521"/>
                    </a:cubicBezTo>
                    <a:lnTo>
                      <a:pt x="1052546" y="723521"/>
                    </a:lnTo>
                    <a:cubicBezTo>
                      <a:pt x="1059399" y="961883"/>
                      <a:pt x="1258183" y="1149558"/>
                      <a:pt x="1496545" y="1142705"/>
                    </a:cubicBezTo>
                    <a:cubicBezTo>
                      <a:pt x="1734898" y="1135852"/>
                      <a:pt x="1922577" y="937069"/>
                      <a:pt x="1915712" y="698707"/>
                    </a:cubicBezTo>
                    <a:cubicBezTo>
                      <a:pt x="1909012" y="465245"/>
                      <a:pt x="1717859" y="279440"/>
                      <a:pt x="1484315" y="279345"/>
                    </a:cubicBezTo>
                    <a:close/>
                    <a:moveTo>
                      <a:pt x="1484315" y="1120964"/>
                    </a:moveTo>
                    <a:cubicBezTo>
                      <a:pt x="1257964" y="1121191"/>
                      <a:pt x="1074280" y="937879"/>
                      <a:pt x="1074052" y="711528"/>
                    </a:cubicBezTo>
                    <a:cubicBezTo>
                      <a:pt x="1073825" y="485176"/>
                      <a:pt x="1257136" y="301492"/>
                      <a:pt x="1483488" y="301264"/>
                    </a:cubicBezTo>
                    <a:cubicBezTo>
                      <a:pt x="1709836" y="301037"/>
                      <a:pt x="1893503" y="484348"/>
                      <a:pt x="1893751" y="710700"/>
                    </a:cubicBezTo>
                    <a:cubicBezTo>
                      <a:pt x="1893751" y="710837"/>
                      <a:pt x="1893751" y="710978"/>
                      <a:pt x="1893751" y="711114"/>
                    </a:cubicBezTo>
                    <a:cubicBezTo>
                      <a:pt x="1893297" y="937119"/>
                      <a:pt x="1710332" y="1120281"/>
                      <a:pt x="1484315" y="1120964"/>
                    </a:cubicBezTo>
                    <a:close/>
                  </a:path>
                </a:pathLst>
              </a:custGeom>
              <a:solidFill>
                <a:srgbClr val="FEA121"/>
              </a:solidFill>
              <a:ln w="4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a:ln>
                    <a:noFill/>
                  </a:ln>
                  <a:solidFill>
                    <a:prstClr val="black"/>
                  </a:solidFill>
                  <a:effectLst/>
                  <a:uLnTx/>
                  <a:uFillTx/>
                  <a:latin typeface="Raleway Medium" pitchFamily="2" charset="0"/>
                </a:endParaRPr>
              </a:p>
            </p:txBody>
          </p:sp>
          <p:sp>
            <p:nvSpPr>
              <p:cNvPr id="184" name="Freeform: Shape 1508">
                <a:extLst>
                  <a:ext uri="{FF2B5EF4-FFF2-40B4-BE49-F238E27FC236}">
                    <a16:creationId xmlns:a16="http://schemas.microsoft.com/office/drawing/2014/main" id="{CC23BD83-0463-4B52-8D8A-D444E6367189}"/>
                  </a:ext>
                </a:extLst>
              </p:cNvPr>
              <p:cNvSpPr/>
              <p:nvPr/>
            </p:nvSpPr>
            <p:spPr>
              <a:xfrm>
                <a:off x="5415219" y="3441274"/>
                <a:ext cx="1282072" cy="1943787"/>
              </a:xfrm>
              <a:custGeom>
                <a:avLst/>
                <a:gdLst>
                  <a:gd name="connsiteX0" fmla="*/ 1173759 w 1282072"/>
                  <a:gd name="connsiteY0" fmla="*/ 1244984 h 1943787"/>
                  <a:gd name="connsiteX1" fmla="*/ 570358 w 1282072"/>
                  <a:gd name="connsiteY1" fmla="*/ 1237954 h 1943787"/>
                  <a:gd name="connsiteX2" fmla="*/ 35610 w 1282072"/>
                  <a:gd name="connsiteY2" fmla="*/ 703619 h 1943787"/>
                  <a:gd name="connsiteX3" fmla="*/ 35610 w 1282072"/>
                  <a:gd name="connsiteY3" fmla="*/ 639101 h 1943787"/>
                  <a:gd name="connsiteX4" fmla="*/ 35610 w 1282072"/>
                  <a:gd name="connsiteY4" fmla="*/ 639101 h 1943787"/>
                  <a:gd name="connsiteX5" fmla="*/ 332554 w 1282072"/>
                  <a:gd name="connsiteY5" fmla="*/ 12127 h 1943787"/>
                  <a:gd name="connsiteX6" fmla="*/ 323141 w 1282072"/>
                  <a:gd name="connsiteY6" fmla="*/ 183 h 1943787"/>
                  <a:gd name="connsiteX7" fmla="*/ 322628 w 1282072"/>
                  <a:gd name="connsiteY7" fmla="*/ 133 h 1943787"/>
                  <a:gd name="connsiteX8" fmla="*/ 310329 w 1282072"/>
                  <a:gd name="connsiteY8" fmla="*/ 9079 h 1943787"/>
                  <a:gd name="connsiteX9" fmla="*/ 310221 w 1282072"/>
                  <a:gd name="connsiteY9" fmla="*/ 10059 h 1943787"/>
                  <a:gd name="connsiteX10" fmla="*/ 19067 w 1282072"/>
                  <a:gd name="connsiteY10" fmla="*/ 624213 h 1943787"/>
                  <a:gd name="connsiteX11" fmla="*/ 19067 w 1282072"/>
                  <a:gd name="connsiteY11" fmla="*/ 624213 h 1943787"/>
                  <a:gd name="connsiteX12" fmla="*/ 19067 w 1282072"/>
                  <a:gd name="connsiteY12" fmla="*/ 718507 h 1943787"/>
                  <a:gd name="connsiteX13" fmla="*/ 553401 w 1282072"/>
                  <a:gd name="connsiteY13" fmla="*/ 1253255 h 1943787"/>
                  <a:gd name="connsiteX14" fmla="*/ 571276 w 1282072"/>
                  <a:gd name="connsiteY14" fmla="*/ 1864184 h 1943787"/>
                  <a:gd name="connsiteX15" fmla="*/ 867716 w 1282072"/>
                  <a:gd name="connsiteY15" fmla="*/ 1981969 h 1943787"/>
                  <a:gd name="connsiteX16" fmla="*/ 1298964 w 1282072"/>
                  <a:gd name="connsiteY16" fmla="*/ 1548008 h 1943787"/>
                  <a:gd name="connsiteX17" fmla="*/ 1172932 w 1282072"/>
                  <a:gd name="connsiteY17" fmla="*/ 1244157 h 1943787"/>
                  <a:gd name="connsiteX18" fmla="*/ 1158043 w 1282072"/>
                  <a:gd name="connsiteY18" fmla="*/ 1840114 h 1943787"/>
                  <a:gd name="connsiteX19" fmla="*/ 579014 w 1282072"/>
                  <a:gd name="connsiteY19" fmla="*/ 1840155 h 1943787"/>
                  <a:gd name="connsiteX20" fmla="*/ 578985 w 1282072"/>
                  <a:gd name="connsiteY20" fmla="*/ 1261113 h 1943787"/>
                  <a:gd name="connsiteX21" fmla="*/ 1158014 w 1282072"/>
                  <a:gd name="connsiteY21" fmla="*/ 1261072 h 1943787"/>
                  <a:gd name="connsiteX22" fmla="*/ 1158043 w 1282072"/>
                  <a:gd name="connsiteY22" fmla="*/ 1261113 h 1943787"/>
                  <a:gd name="connsiteX23" fmla="*/ 1161534 w 1282072"/>
                  <a:gd name="connsiteY23" fmla="*/ 1836640 h 1943787"/>
                  <a:gd name="connsiteX24" fmla="*/ 1158043 w 1282072"/>
                  <a:gd name="connsiteY24" fmla="*/ 1840114 h 194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82072" h="1943787">
                    <a:moveTo>
                      <a:pt x="1173759" y="1244984"/>
                    </a:moveTo>
                    <a:cubicBezTo>
                      <a:pt x="1008008" y="1078935"/>
                      <a:pt x="739930" y="1075792"/>
                      <a:pt x="570358" y="1237954"/>
                    </a:cubicBezTo>
                    <a:lnTo>
                      <a:pt x="35610" y="703619"/>
                    </a:lnTo>
                    <a:cubicBezTo>
                      <a:pt x="18169" y="685649"/>
                      <a:pt x="18169" y="657071"/>
                      <a:pt x="35610" y="639101"/>
                    </a:cubicBezTo>
                    <a:lnTo>
                      <a:pt x="35610" y="639101"/>
                    </a:lnTo>
                    <a:cubicBezTo>
                      <a:pt x="203478" y="470290"/>
                      <a:pt x="308302" y="248958"/>
                      <a:pt x="332554" y="12127"/>
                    </a:cubicBezTo>
                    <a:cubicBezTo>
                      <a:pt x="333253" y="6229"/>
                      <a:pt x="329039" y="882"/>
                      <a:pt x="323141" y="183"/>
                    </a:cubicBezTo>
                    <a:cubicBezTo>
                      <a:pt x="322972" y="162"/>
                      <a:pt x="322802" y="146"/>
                      <a:pt x="322628" y="133"/>
                    </a:cubicBezTo>
                    <a:cubicBezTo>
                      <a:pt x="316764" y="-793"/>
                      <a:pt x="311255" y="3210"/>
                      <a:pt x="310329" y="9079"/>
                    </a:cubicBezTo>
                    <a:cubicBezTo>
                      <a:pt x="310279" y="9401"/>
                      <a:pt x="310242" y="9732"/>
                      <a:pt x="310221" y="10059"/>
                    </a:cubicBezTo>
                    <a:cubicBezTo>
                      <a:pt x="286408" y="242093"/>
                      <a:pt x="183623" y="458904"/>
                      <a:pt x="19067" y="624213"/>
                    </a:cubicBezTo>
                    <a:lnTo>
                      <a:pt x="19067" y="624213"/>
                    </a:lnTo>
                    <a:cubicBezTo>
                      <a:pt x="-6356" y="650504"/>
                      <a:pt x="-6356" y="692217"/>
                      <a:pt x="19067" y="718507"/>
                    </a:cubicBezTo>
                    <a:lnTo>
                      <a:pt x="553401" y="1253255"/>
                    </a:lnTo>
                    <a:cubicBezTo>
                      <a:pt x="389631" y="1426914"/>
                      <a:pt x="397634" y="1700409"/>
                      <a:pt x="571276" y="1864184"/>
                    </a:cubicBezTo>
                    <a:cubicBezTo>
                      <a:pt x="651455" y="1939826"/>
                      <a:pt x="757499" y="1981928"/>
                      <a:pt x="867716" y="1981969"/>
                    </a:cubicBezTo>
                    <a:cubicBezTo>
                      <a:pt x="1106632" y="1981225"/>
                      <a:pt x="1299708" y="1786928"/>
                      <a:pt x="1298964" y="1548008"/>
                    </a:cubicBezTo>
                    <a:cubicBezTo>
                      <a:pt x="1298608" y="1434110"/>
                      <a:pt x="1253318" y="1324886"/>
                      <a:pt x="1172932" y="1244157"/>
                    </a:cubicBezTo>
                    <a:close/>
                    <a:moveTo>
                      <a:pt x="1158043" y="1840114"/>
                    </a:moveTo>
                    <a:cubicBezTo>
                      <a:pt x="998157" y="2000001"/>
                      <a:pt x="738917" y="2000042"/>
                      <a:pt x="579014" y="1840155"/>
                    </a:cubicBezTo>
                    <a:cubicBezTo>
                      <a:pt x="419110" y="1680268"/>
                      <a:pt x="419098" y="1421000"/>
                      <a:pt x="578985" y="1261113"/>
                    </a:cubicBezTo>
                    <a:cubicBezTo>
                      <a:pt x="738872" y="1101227"/>
                      <a:pt x="998111" y="1101185"/>
                      <a:pt x="1158014" y="1261072"/>
                    </a:cubicBezTo>
                    <a:cubicBezTo>
                      <a:pt x="1158023" y="1261113"/>
                      <a:pt x="1158035" y="1261113"/>
                      <a:pt x="1158043" y="1261113"/>
                    </a:cubicBezTo>
                    <a:cubicBezTo>
                      <a:pt x="1317930" y="1419056"/>
                      <a:pt x="1319494" y="1676753"/>
                      <a:pt x="1161534" y="1836640"/>
                    </a:cubicBezTo>
                    <a:cubicBezTo>
                      <a:pt x="1160376" y="1837798"/>
                      <a:pt x="1159214" y="1838956"/>
                      <a:pt x="1158043" y="1840114"/>
                    </a:cubicBezTo>
                    <a:close/>
                  </a:path>
                </a:pathLst>
              </a:custGeom>
              <a:solidFill>
                <a:srgbClr val="BDCEE0"/>
              </a:solidFill>
              <a:ln w="4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a:ln>
                    <a:noFill/>
                  </a:ln>
                  <a:solidFill>
                    <a:prstClr val="black"/>
                  </a:solidFill>
                  <a:effectLst/>
                  <a:uLnTx/>
                  <a:uFillTx/>
                  <a:latin typeface="Raleway Medium" pitchFamily="2" charset="0"/>
                </a:endParaRPr>
              </a:p>
            </p:txBody>
          </p:sp>
          <p:sp>
            <p:nvSpPr>
              <p:cNvPr id="185" name="Freeform: Shape 1509">
                <a:extLst>
                  <a:ext uri="{FF2B5EF4-FFF2-40B4-BE49-F238E27FC236}">
                    <a16:creationId xmlns:a16="http://schemas.microsoft.com/office/drawing/2014/main" id="{046329BC-E747-4CD2-A8DB-A5086B484811}"/>
                  </a:ext>
                </a:extLst>
              </p:cNvPr>
              <p:cNvSpPr/>
              <p:nvPr/>
            </p:nvSpPr>
            <p:spPr>
              <a:xfrm>
                <a:off x="4226654" y="4128955"/>
                <a:ext cx="1116644" cy="1902430"/>
              </a:xfrm>
              <a:custGeom>
                <a:avLst/>
                <a:gdLst>
                  <a:gd name="connsiteX0" fmla="*/ 1143528 w 1116643"/>
                  <a:gd name="connsiteY0" fmla="*/ 3117 h 1902429"/>
                  <a:gd name="connsiteX1" fmla="*/ 1127399 w 1116643"/>
                  <a:gd name="connsiteY1" fmla="*/ 3117 h 1902429"/>
                  <a:gd name="connsiteX2" fmla="*/ 486363 w 1116643"/>
                  <a:gd name="connsiteY2" fmla="*/ 231409 h 1902429"/>
                  <a:gd name="connsiteX3" fmla="*/ 483881 w 1116643"/>
                  <a:gd name="connsiteY3" fmla="*/ 231409 h 1902429"/>
                  <a:gd name="connsiteX4" fmla="*/ 421845 w 1116643"/>
                  <a:gd name="connsiteY4" fmla="*/ 296753 h 1902429"/>
                  <a:gd name="connsiteX5" fmla="*/ 421845 w 1116643"/>
                  <a:gd name="connsiteY5" fmla="*/ 1052762 h 1902429"/>
                  <a:gd name="connsiteX6" fmla="*/ 147 w 1116643"/>
                  <a:gd name="connsiteY6" fmla="*/ 1496815 h 1902429"/>
                  <a:gd name="connsiteX7" fmla="*/ 444178 w 1116643"/>
                  <a:gd name="connsiteY7" fmla="*/ 1918492 h 1902429"/>
                  <a:gd name="connsiteX8" fmla="*/ 865877 w 1116643"/>
                  <a:gd name="connsiteY8" fmla="*/ 1474482 h 1902429"/>
                  <a:gd name="connsiteX9" fmla="*/ 444178 w 1116643"/>
                  <a:gd name="connsiteY9" fmla="*/ 1052762 h 1902429"/>
                  <a:gd name="connsiteX10" fmla="*/ 444178 w 1116643"/>
                  <a:gd name="connsiteY10" fmla="*/ 296753 h 1902429"/>
                  <a:gd name="connsiteX11" fmla="*/ 488017 w 1116643"/>
                  <a:gd name="connsiteY11" fmla="*/ 251260 h 1902429"/>
                  <a:gd name="connsiteX12" fmla="*/ 488017 w 1116643"/>
                  <a:gd name="connsiteY12" fmla="*/ 251260 h 1902429"/>
                  <a:gd name="connsiteX13" fmla="*/ 1140633 w 1116643"/>
                  <a:gd name="connsiteY13" fmla="*/ 18006 h 1902429"/>
                  <a:gd name="connsiteX14" fmla="*/ 1143528 w 1116643"/>
                  <a:gd name="connsiteY14" fmla="*/ 3117 h 1902429"/>
                  <a:gd name="connsiteX15" fmla="*/ 842034 w 1116643"/>
                  <a:gd name="connsiteY15" fmla="*/ 1485772 h 1902429"/>
                  <a:gd name="connsiteX16" fmla="*/ 432598 w 1116643"/>
                  <a:gd name="connsiteY16" fmla="*/ 1896035 h 1902429"/>
                  <a:gd name="connsiteX17" fmla="*/ 22335 w 1116643"/>
                  <a:gd name="connsiteY17" fmla="*/ 1486599 h 1902429"/>
                  <a:gd name="connsiteX18" fmla="*/ 431771 w 1116643"/>
                  <a:gd name="connsiteY18" fmla="*/ 1076336 h 1902429"/>
                  <a:gd name="connsiteX19" fmla="*/ 432185 w 1116643"/>
                  <a:gd name="connsiteY19" fmla="*/ 1076336 h 1902429"/>
                  <a:gd name="connsiteX20" fmla="*/ 842034 w 1116643"/>
                  <a:gd name="connsiteY20" fmla="*/ 1484531 h 190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643" h="1902429">
                    <a:moveTo>
                      <a:pt x="1143528" y="3117"/>
                    </a:moveTo>
                    <a:cubicBezTo>
                      <a:pt x="1138954" y="-1039"/>
                      <a:pt x="1131973" y="-1039"/>
                      <a:pt x="1127399" y="3117"/>
                    </a:cubicBezTo>
                    <a:cubicBezTo>
                      <a:pt x="946292" y="150597"/>
                      <a:pt x="719923" y="231210"/>
                      <a:pt x="486363" y="231409"/>
                    </a:cubicBezTo>
                    <a:lnTo>
                      <a:pt x="483881" y="231409"/>
                    </a:lnTo>
                    <a:cubicBezTo>
                      <a:pt x="449633" y="234325"/>
                      <a:pt x="422979" y="262398"/>
                      <a:pt x="421845" y="296753"/>
                    </a:cubicBezTo>
                    <a:lnTo>
                      <a:pt x="421845" y="1052762"/>
                    </a:lnTo>
                    <a:cubicBezTo>
                      <a:pt x="182780" y="1058925"/>
                      <a:pt x="-6019" y="1257729"/>
                      <a:pt x="147" y="1496815"/>
                    </a:cubicBezTo>
                    <a:cubicBezTo>
                      <a:pt x="6313" y="1735859"/>
                      <a:pt x="205113" y="1924655"/>
                      <a:pt x="444178" y="1918492"/>
                    </a:cubicBezTo>
                    <a:cubicBezTo>
                      <a:pt x="683243" y="1912330"/>
                      <a:pt x="872043" y="1713526"/>
                      <a:pt x="865877" y="1474482"/>
                    </a:cubicBezTo>
                    <a:cubicBezTo>
                      <a:pt x="859934" y="1244081"/>
                      <a:pt x="674571" y="1058718"/>
                      <a:pt x="444178" y="1052762"/>
                    </a:cubicBezTo>
                    <a:lnTo>
                      <a:pt x="444178" y="296753"/>
                    </a:lnTo>
                    <a:cubicBezTo>
                      <a:pt x="444162" y="272261"/>
                      <a:pt x="463542" y="252150"/>
                      <a:pt x="488017" y="251260"/>
                    </a:cubicBezTo>
                    <a:lnTo>
                      <a:pt x="488017" y="251260"/>
                    </a:lnTo>
                    <a:cubicBezTo>
                      <a:pt x="725783" y="250169"/>
                      <a:pt x="956039" y="167872"/>
                      <a:pt x="1140633" y="18006"/>
                    </a:cubicBezTo>
                    <a:cubicBezTo>
                      <a:pt x="1145013" y="14362"/>
                      <a:pt x="1146220" y="8138"/>
                      <a:pt x="1143528" y="3117"/>
                    </a:cubicBezTo>
                    <a:close/>
                    <a:moveTo>
                      <a:pt x="842034" y="1485772"/>
                    </a:moveTo>
                    <a:cubicBezTo>
                      <a:pt x="842262" y="1712120"/>
                      <a:pt x="658950" y="1895787"/>
                      <a:pt x="432598" y="1896035"/>
                    </a:cubicBezTo>
                    <a:cubicBezTo>
                      <a:pt x="206246" y="1896283"/>
                      <a:pt x="22563" y="1712947"/>
                      <a:pt x="22335" y="1486599"/>
                    </a:cubicBezTo>
                    <a:cubicBezTo>
                      <a:pt x="22108" y="1260252"/>
                      <a:pt x="205419" y="1076584"/>
                      <a:pt x="431771" y="1076336"/>
                    </a:cubicBezTo>
                    <a:cubicBezTo>
                      <a:pt x="431908" y="1076336"/>
                      <a:pt x="432048" y="1076336"/>
                      <a:pt x="432185" y="1076336"/>
                    </a:cubicBezTo>
                    <a:cubicBezTo>
                      <a:pt x="657800" y="1076543"/>
                      <a:pt x="840897" y="1258928"/>
                      <a:pt x="842034" y="1484531"/>
                    </a:cubicBezTo>
                    <a:close/>
                  </a:path>
                </a:pathLst>
              </a:custGeom>
              <a:solidFill>
                <a:srgbClr val="FEA121"/>
              </a:solidFill>
              <a:ln w="4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a:ln>
                    <a:noFill/>
                  </a:ln>
                  <a:solidFill>
                    <a:srgbClr val="FEA121"/>
                  </a:solidFill>
                  <a:effectLst/>
                  <a:uLnTx/>
                  <a:uFillTx/>
                  <a:latin typeface="Raleway Medium" pitchFamily="2" charset="0"/>
                </a:endParaRPr>
              </a:p>
            </p:txBody>
          </p:sp>
          <p:sp>
            <p:nvSpPr>
              <p:cNvPr id="186" name="Freeform: Shape 1510">
                <a:extLst>
                  <a:ext uri="{FF2B5EF4-FFF2-40B4-BE49-F238E27FC236}">
                    <a16:creationId xmlns:a16="http://schemas.microsoft.com/office/drawing/2014/main" id="{ED884981-FEA4-485C-83E1-6E9E358486A7}"/>
                  </a:ext>
                </a:extLst>
              </p:cNvPr>
              <p:cNvSpPr/>
              <p:nvPr/>
            </p:nvSpPr>
            <p:spPr>
              <a:xfrm>
                <a:off x="3977301" y="4049387"/>
                <a:ext cx="620358" cy="289500"/>
              </a:xfrm>
              <a:custGeom>
                <a:avLst/>
                <a:gdLst>
                  <a:gd name="connsiteX0" fmla="*/ 633149 w 620357"/>
                  <a:gd name="connsiteY0" fmla="*/ 319248 h 289500"/>
                  <a:gd name="connsiteX1" fmla="*/ 633149 w 620357"/>
                  <a:gd name="connsiteY1" fmla="*/ 319248 h 289500"/>
                  <a:gd name="connsiteX2" fmla="*/ 4934 w 620357"/>
                  <a:gd name="connsiteY2" fmla="*/ 21063 h 289500"/>
                  <a:gd name="connsiteX3" fmla="*/ 2097 w 620357"/>
                  <a:gd name="connsiteY3" fmla="*/ 4934 h 289500"/>
                  <a:gd name="connsiteX4" fmla="*/ 18226 w 620357"/>
                  <a:gd name="connsiteY4" fmla="*/ 2097 h 289500"/>
                  <a:gd name="connsiteX5" fmla="*/ 21063 w 620357"/>
                  <a:gd name="connsiteY5" fmla="*/ 4934 h 289500"/>
                  <a:gd name="connsiteX6" fmla="*/ 635631 w 620357"/>
                  <a:gd name="connsiteY6" fmla="*/ 296915 h 289500"/>
                  <a:gd name="connsiteX7" fmla="*/ 645573 w 620357"/>
                  <a:gd name="connsiteY7" fmla="*/ 309186 h 289500"/>
                  <a:gd name="connsiteX8" fmla="*/ 645556 w 620357"/>
                  <a:gd name="connsiteY8" fmla="*/ 309323 h 289500"/>
                  <a:gd name="connsiteX9" fmla="*/ 634129 w 620357"/>
                  <a:gd name="connsiteY9" fmla="*/ 319356 h 289500"/>
                  <a:gd name="connsiteX10" fmla="*/ 633149 w 620357"/>
                  <a:gd name="connsiteY10" fmla="*/ 319248 h 28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0357" h="289500">
                    <a:moveTo>
                      <a:pt x="633149" y="319248"/>
                    </a:moveTo>
                    <a:lnTo>
                      <a:pt x="633149" y="319248"/>
                    </a:lnTo>
                    <a:cubicBezTo>
                      <a:pt x="395726" y="294901"/>
                      <a:pt x="173907" y="189614"/>
                      <a:pt x="4934" y="21063"/>
                    </a:cubicBezTo>
                    <a:cubicBezTo>
                      <a:pt x="-302" y="17391"/>
                      <a:pt x="-1572" y="10169"/>
                      <a:pt x="2097" y="4934"/>
                    </a:cubicBezTo>
                    <a:cubicBezTo>
                      <a:pt x="5769" y="-302"/>
                      <a:pt x="12990" y="-1572"/>
                      <a:pt x="18226" y="2097"/>
                    </a:cubicBezTo>
                    <a:cubicBezTo>
                      <a:pt x="19330" y="2870"/>
                      <a:pt x="20290" y="3829"/>
                      <a:pt x="21063" y="4934"/>
                    </a:cubicBezTo>
                    <a:cubicBezTo>
                      <a:pt x="186359" y="169879"/>
                      <a:pt x="403344" y="272970"/>
                      <a:pt x="635631" y="296915"/>
                    </a:cubicBezTo>
                    <a:cubicBezTo>
                      <a:pt x="641764" y="297557"/>
                      <a:pt x="646214" y="303053"/>
                      <a:pt x="645573" y="309186"/>
                    </a:cubicBezTo>
                    <a:cubicBezTo>
                      <a:pt x="645569" y="309231"/>
                      <a:pt x="645561" y="309277"/>
                      <a:pt x="645556" y="309323"/>
                    </a:cubicBezTo>
                    <a:cubicBezTo>
                      <a:pt x="645172" y="315249"/>
                      <a:pt x="640056" y="319741"/>
                      <a:pt x="634129" y="319356"/>
                    </a:cubicBezTo>
                    <a:cubicBezTo>
                      <a:pt x="633803" y="319335"/>
                      <a:pt x="633476" y="319298"/>
                      <a:pt x="633149" y="319248"/>
                    </a:cubicBezTo>
                    <a:close/>
                  </a:path>
                </a:pathLst>
              </a:custGeom>
              <a:solidFill>
                <a:srgbClr val="BDCEE0"/>
              </a:solidFill>
              <a:ln w="41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prstClr val="black"/>
                  </a:solidFill>
                  <a:effectLst/>
                  <a:uLnTx/>
                  <a:uFillTx/>
                  <a:latin typeface="Raleway Medium" pitchFamily="2" charset="0"/>
                </a:endParaRPr>
              </a:p>
            </p:txBody>
          </p:sp>
          <p:sp>
            <p:nvSpPr>
              <p:cNvPr id="192" name="TextBox 1546">
                <a:extLst>
                  <a:ext uri="{FF2B5EF4-FFF2-40B4-BE49-F238E27FC236}">
                    <a16:creationId xmlns:a16="http://schemas.microsoft.com/office/drawing/2014/main" id="{6C4AD6DC-345D-4D6C-BE77-B666C665F1E4}"/>
                  </a:ext>
                </a:extLst>
              </p:cNvPr>
              <p:cNvSpPr txBox="1"/>
              <p:nvPr/>
            </p:nvSpPr>
            <p:spPr>
              <a:xfrm>
                <a:off x="3995004" y="2873389"/>
                <a:ext cx="1431922" cy="90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dirty="0">
                    <a:ln>
                      <a:noFill/>
                    </a:ln>
                    <a:solidFill>
                      <a:prstClr val="black">
                        <a:lumMod val="75000"/>
                        <a:lumOff val="25000"/>
                      </a:prstClr>
                    </a:solidFill>
                    <a:effectLst/>
                    <a:uLnTx/>
                    <a:uFillTx/>
                    <a:latin typeface="Hind" panose="02000000000000000000" pitchFamily="2" charset="77"/>
                    <a:cs typeface="Hind" panose="02000000000000000000" pitchFamily="2" charset="77"/>
                  </a:rPr>
                  <a:t>Systematische</a:t>
                </a:r>
                <a:br>
                  <a:rPr kumimoji="0" lang="de-DE" sz="1050" b="1" i="0" u="none" strike="noStrike" kern="1200" cap="none" spc="0" normalizeH="0" baseline="0" dirty="0">
                    <a:ln>
                      <a:noFill/>
                    </a:ln>
                    <a:solidFill>
                      <a:prstClr val="black">
                        <a:lumMod val="75000"/>
                        <a:lumOff val="25000"/>
                      </a:prstClr>
                    </a:solidFill>
                    <a:effectLst/>
                    <a:uLnTx/>
                    <a:uFillTx/>
                    <a:latin typeface="Hind" panose="02000000000000000000" pitchFamily="2" charset="77"/>
                    <a:cs typeface="Hind" panose="02000000000000000000" pitchFamily="2" charset="77"/>
                  </a:rPr>
                </a:br>
                <a:r>
                  <a:rPr kumimoji="0" lang="de-DE" sz="1050" b="1" i="0" u="none" strike="noStrike" kern="1200" cap="none" spc="0" normalizeH="0" baseline="0" dirty="0">
                    <a:ln>
                      <a:noFill/>
                    </a:ln>
                    <a:solidFill>
                      <a:prstClr val="black">
                        <a:lumMod val="75000"/>
                        <a:lumOff val="25000"/>
                      </a:prstClr>
                    </a:solidFill>
                    <a:effectLst/>
                    <a:uLnTx/>
                    <a:uFillTx/>
                    <a:latin typeface="Hind" panose="02000000000000000000" pitchFamily="2" charset="77"/>
                    <a:cs typeface="Hind" panose="02000000000000000000" pitchFamily="2" charset="77"/>
                  </a:rPr>
                  <a:t>und </a:t>
                </a:r>
                <a:r>
                  <a:rPr lang="de-DE" sz="1050" b="1" dirty="0">
                    <a:solidFill>
                      <a:prstClr val="black">
                        <a:lumMod val="75000"/>
                        <a:lumOff val="25000"/>
                      </a:prstClr>
                    </a:solidFill>
                    <a:latin typeface="Hind" panose="02000000000000000000" pitchFamily="2" charset="77"/>
                    <a:cs typeface="Hind" panose="02000000000000000000" pitchFamily="2" charset="77"/>
                  </a:rPr>
                  <a:t>strategische Weiterentwicklung von </a:t>
                </a:r>
                <a:r>
                  <a:rPr lang="de-DE" sz="1050" b="1" dirty="0" err="1">
                    <a:solidFill>
                      <a:prstClr val="black">
                        <a:lumMod val="75000"/>
                        <a:lumOff val="25000"/>
                      </a:prstClr>
                    </a:solidFill>
                    <a:latin typeface="Hind" panose="02000000000000000000" pitchFamily="2" charset="77"/>
                    <a:cs typeface="Hind" panose="02000000000000000000" pitchFamily="2" charset="77"/>
                  </a:rPr>
                  <a:t>CheckUp</a:t>
                </a:r>
                <a:r>
                  <a:rPr lang="de-DE" sz="1050" b="1" dirty="0">
                    <a:solidFill>
                      <a:prstClr val="black">
                        <a:lumMod val="75000"/>
                        <a:lumOff val="25000"/>
                      </a:prstClr>
                    </a:solidFill>
                    <a:latin typeface="Hind" panose="02000000000000000000" pitchFamily="2" charset="77"/>
                    <a:cs typeface="Hind" panose="02000000000000000000" pitchFamily="2" charset="77"/>
                  </a:rPr>
                  <a:t>-Lösungen </a:t>
                </a:r>
                <a:endParaRPr kumimoji="0" lang="de-DE" sz="1050" b="1" i="0" u="none" strike="noStrike" kern="1200" cap="none" spc="0" normalizeH="0" baseline="0" dirty="0">
                  <a:ln>
                    <a:noFill/>
                  </a:ln>
                  <a:solidFill>
                    <a:prstClr val="black">
                      <a:lumMod val="75000"/>
                      <a:lumOff val="25000"/>
                    </a:prstClr>
                  </a:solidFill>
                  <a:effectLst/>
                  <a:uLnTx/>
                  <a:uFillTx/>
                  <a:latin typeface="Hind" panose="02000000000000000000" pitchFamily="2" charset="77"/>
                  <a:cs typeface="Hind" panose="02000000000000000000" pitchFamily="2" charset="77"/>
                </a:endParaRPr>
              </a:p>
            </p:txBody>
          </p:sp>
        </p:grpSp>
        <p:grpSp>
          <p:nvGrpSpPr>
            <p:cNvPr id="147" name="Group 1550">
              <a:extLst>
                <a:ext uri="{FF2B5EF4-FFF2-40B4-BE49-F238E27FC236}">
                  <a16:creationId xmlns:a16="http://schemas.microsoft.com/office/drawing/2014/main" id="{23A5D963-E889-40EC-B0EC-9E5313261C4B}"/>
                </a:ext>
              </a:extLst>
            </p:cNvPr>
            <p:cNvGrpSpPr/>
            <p:nvPr/>
          </p:nvGrpSpPr>
          <p:grpSpPr>
            <a:xfrm>
              <a:off x="2961570" y="427628"/>
              <a:ext cx="6084210" cy="1001817"/>
              <a:chOff x="350992" y="4701648"/>
              <a:chExt cx="6084210" cy="1001817"/>
            </a:xfrm>
          </p:grpSpPr>
          <p:sp>
            <p:nvSpPr>
              <p:cNvPr id="160" name="TextBox 1548">
                <a:extLst>
                  <a:ext uri="{FF2B5EF4-FFF2-40B4-BE49-F238E27FC236}">
                    <a16:creationId xmlns:a16="http://schemas.microsoft.com/office/drawing/2014/main" id="{196ED320-FB9D-4905-8BFE-6AC8C73D03F8}"/>
                  </a:ext>
                </a:extLst>
              </p:cNvPr>
              <p:cNvSpPr txBox="1"/>
              <p:nvPr/>
            </p:nvSpPr>
            <p:spPr>
              <a:xfrm>
                <a:off x="350992" y="4934024"/>
                <a:ext cx="608421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solidFill>
                      <a:schemeClr val="bg1"/>
                    </a:solidFill>
                    <a:latin typeface="Hind" panose="02000000000000000000" pitchFamily="2" charset="77"/>
                    <a:cs typeface="Hind" panose="02000000000000000000" pitchFamily="2" charset="77"/>
                  </a:rPr>
                  <a:t>Gesundheitsrelevante Faktoren des BIG-Balance </a:t>
                </a:r>
                <a:r>
                  <a:rPr lang="de-DE" sz="1100" dirty="0" err="1">
                    <a:solidFill>
                      <a:schemeClr val="bg1"/>
                    </a:solidFill>
                    <a:latin typeface="Hind" panose="02000000000000000000" pitchFamily="2" charset="77"/>
                    <a:cs typeface="Hind" panose="02000000000000000000" pitchFamily="2" charset="77"/>
                  </a:rPr>
                  <a:t>CheckUp</a:t>
                </a:r>
                <a:r>
                  <a:rPr lang="de-DE" sz="1100" dirty="0">
                    <a:solidFill>
                      <a:schemeClr val="bg1"/>
                    </a:solidFill>
                    <a:latin typeface="Hind" panose="02000000000000000000" pitchFamily="2" charset="77"/>
                    <a:cs typeface="Hind" panose="02000000000000000000" pitchFamily="2" charset="77"/>
                  </a:rPr>
                  <a:t> werden nach Alter, Geschlecht und relevanten Unterscheidungskriterien vergleichend mit der Allgemeinbevölkerung und </a:t>
                </a:r>
                <a:r>
                  <a:rPr lang="de-DE" sz="1100" dirty="0" err="1">
                    <a:solidFill>
                      <a:schemeClr val="bg1"/>
                    </a:solidFill>
                    <a:latin typeface="Hind" panose="02000000000000000000" pitchFamily="2" charset="77"/>
                    <a:cs typeface="Hind" panose="02000000000000000000" pitchFamily="2" charset="77"/>
                  </a:rPr>
                  <a:t>vivamind</a:t>
                </a:r>
                <a:r>
                  <a:rPr lang="de-DE" sz="1100" dirty="0">
                    <a:solidFill>
                      <a:schemeClr val="bg1"/>
                    </a:solidFill>
                    <a:latin typeface="Hind" panose="02000000000000000000" pitchFamily="2" charset="77"/>
                    <a:cs typeface="Hind" panose="02000000000000000000" pitchFamily="2" charset="77"/>
                  </a:rPr>
                  <a:t>-Daten untersucht, um allgemeine Anhaltspunkte für strategische Prävention und für vertiefende Analysen in Einzelparametern zu identifizieren.  </a:t>
                </a:r>
                <a:endParaRPr kumimoji="0" lang="de-DE" sz="1100" b="0" i="0" u="none" strike="noStrike" kern="1200" cap="none" spc="0" normalizeH="0" baseline="0" dirty="0">
                  <a:ln>
                    <a:noFill/>
                  </a:ln>
                  <a:solidFill>
                    <a:schemeClr val="bg1"/>
                  </a:solidFill>
                  <a:effectLst/>
                  <a:uLnTx/>
                  <a:uFillTx/>
                  <a:latin typeface="Hind" panose="02000000000000000000" pitchFamily="2" charset="77"/>
                  <a:cs typeface="Hind" panose="02000000000000000000" pitchFamily="2" charset="77"/>
                </a:endParaRPr>
              </a:p>
            </p:txBody>
          </p:sp>
          <p:sp>
            <p:nvSpPr>
              <p:cNvPr id="161" name="TextBox 1549">
                <a:extLst>
                  <a:ext uri="{FF2B5EF4-FFF2-40B4-BE49-F238E27FC236}">
                    <a16:creationId xmlns:a16="http://schemas.microsoft.com/office/drawing/2014/main" id="{207F1832-6413-45B9-BC1B-39D0CEFE5356}"/>
                  </a:ext>
                </a:extLst>
              </p:cNvPr>
              <p:cNvSpPr txBox="1"/>
              <p:nvPr/>
            </p:nvSpPr>
            <p:spPr>
              <a:xfrm>
                <a:off x="350992" y="4701648"/>
                <a:ext cx="45021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bg1"/>
                    </a:solidFill>
                    <a:latin typeface="Hind" panose="02000000000000000000" pitchFamily="2" charset="77"/>
                    <a:cs typeface="Hind" panose="02000000000000000000" pitchFamily="2" charset="77"/>
                  </a:rPr>
                  <a:t>Beschreibende und vergleichende Analysen</a:t>
                </a:r>
                <a:endParaRPr kumimoji="0" lang="de-DE" sz="1200" b="1" i="0" u="none" strike="noStrike" kern="1200" cap="none" spc="0" normalizeH="0" baseline="0" dirty="0">
                  <a:ln>
                    <a:noFill/>
                  </a:ln>
                  <a:solidFill>
                    <a:schemeClr val="bg1"/>
                  </a:solidFill>
                  <a:effectLst/>
                  <a:uLnTx/>
                  <a:uFillTx/>
                  <a:latin typeface="Hind" panose="02000000000000000000" pitchFamily="2" charset="77"/>
                  <a:cs typeface="Hind" panose="02000000000000000000" pitchFamily="2" charset="77"/>
                </a:endParaRPr>
              </a:p>
            </p:txBody>
          </p:sp>
        </p:grpSp>
        <p:grpSp>
          <p:nvGrpSpPr>
            <p:cNvPr id="148" name="Group 1551">
              <a:extLst>
                <a:ext uri="{FF2B5EF4-FFF2-40B4-BE49-F238E27FC236}">
                  <a16:creationId xmlns:a16="http://schemas.microsoft.com/office/drawing/2014/main" id="{B252857C-E0F4-4538-AE2E-D78EA09EDC76}"/>
                </a:ext>
              </a:extLst>
            </p:cNvPr>
            <p:cNvGrpSpPr/>
            <p:nvPr/>
          </p:nvGrpSpPr>
          <p:grpSpPr>
            <a:xfrm>
              <a:off x="4575185" y="1503393"/>
              <a:ext cx="4546143" cy="1004131"/>
              <a:chOff x="350991" y="4701648"/>
              <a:chExt cx="4546143" cy="1004131"/>
            </a:xfrm>
          </p:grpSpPr>
          <p:sp>
            <p:nvSpPr>
              <p:cNvPr id="158" name="TextBox 1552">
                <a:extLst>
                  <a:ext uri="{FF2B5EF4-FFF2-40B4-BE49-F238E27FC236}">
                    <a16:creationId xmlns:a16="http://schemas.microsoft.com/office/drawing/2014/main" id="{FCCA4D09-1A79-4B9C-A1C1-F156D060AC45}"/>
                  </a:ext>
                </a:extLst>
              </p:cNvPr>
              <p:cNvSpPr txBox="1"/>
              <p:nvPr/>
            </p:nvSpPr>
            <p:spPr>
              <a:xfrm>
                <a:off x="350992" y="4936338"/>
                <a:ext cx="454614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solidFill>
                      <a:schemeClr val="bg1"/>
                    </a:solidFill>
                    <a:latin typeface="Hind" panose="02000000000000000000" pitchFamily="2" charset="77"/>
                    <a:cs typeface="Hind" panose="02000000000000000000" pitchFamily="2" charset="77"/>
                  </a:rPr>
                  <a:t>Regressionsanalysen lassen Rückschlüssen auf die Relevanz einzelner Faktoren und auf kombinierte Effekte zu: hierdurch lassen sich Abhängigkeiten zwischen psychischen Ressourcen, Lebensstilfaktoren und medizinischen Merkmalen in der Gesundheitsförderung finden,</a:t>
                </a:r>
                <a:endParaRPr kumimoji="0" lang="de-DE" sz="1100" b="0" i="0" u="none" strike="noStrike" kern="1200" cap="none" spc="0" normalizeH="0" baseline="0" dirty="0">
                  <a:ln>
                    <a:noFill/>
                  </a:ln>
                  <a:solidFill>
                    <a:schemeClr val="bg1"/>
                  </a:solidFill>
                  <a:effectLst/>
                  <a:uLnTx/>
                  <a:uFillTx/>
                  <a:latin typeface="Hind" panose="02000000000000000000" pitchFamily="2" charset="77"/>
                  <a:cs typeface="Hind" panose="02000000000000000000" pitchFamily="2" charset="77"/>
                </a:endParaRPr>
              </a:p>
            </p:txBody>
          </p:sp>
          <p:sp>
            <p:nvSpPr>
              <p:cNvPr id="159" name="TextBox 1553">
                <a:extLst>
                  <a:ext uri="{FF2B5EF4-FFF2-40B4-BE49-F238E27FC236}">
                    <a16:creationId xmlns:a16="http://schemas.microsoft.com/office/drawing/2014/main" id="{E6C5CE18-CE1B-4F9C-9A48-AA3095076586}"/>
                  </a:ext>
                </a:extLst>
              </p:cNvPr>
              <p:cNvSpPr txBox="1"/>
              <p:nvPr/>
            </p:nvSpPr>
            <p:spPr>
              <a:xfrm>
                <a:off x="350991" y="4701648"/>
                <a:ext cx="38368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dirty="0">
                    <a:ln>
                      <a:noFill/>
                    </a:ln>
                    <a:solidFill>
                      <a:schemeClr val="bg1"/>
                    </a:solidFill>
                    <a:effectLst/>
                    <a:uLnTx/>
                    <a:uFillTx/>
                    <a:latin typeface="Hind" panose="02000000000000000000" pitchFamily="2" charset="77"/>
                    <a:cs typeface="Hind" panose="02000000000000000000" pitchFamily="2" charset="77"/>
                  </a:rPr>
                  <a:t>Zusammenhangsanalysen und interaktive Effekte</a:t>
                </a:r>
              </a:p>
            </p:txBody>
          </p:sp>
        </p:grpSp>
        <p:grpSp>
          <p:nvGrpSpPr>
            <p:cNvPr id="149" name="Group 1554">
              <a:extLst>
                <a:ext uri="{FF2B5EF4-FFF2-40B4-BE49-F238E27FC236}">
                  <a16:creationId xmlns:a16="http://schemas.microsoft.com/office/drawing/2014/main" id="{947302D7-CFD9-4A7B-B1CC-11337F70D342}"/>
                </a:ext>
              </a:extLst>
            </p:cNvPr>
            <p:cNvGrpSpPr/>
            <p:nvPr/>
          </p:nvGrpSpPr>
          <p:grpSpPr>
            <a:xfrm>
              <a:off x="4505805" y="4645479"/>
              <a:ext cx="4807217" cy="992352"/>
              <a:chOff x="281611" y="4529985"/>
              <a:chExt cx="4807217" cy="992352"/>
            </a:xfrm>
          </p:grpSpPr>
          <p:sp>
            <p:nvSpPr>
              <p:cNvPr id="156" name="TextBox 1555">
                <a:extLst>
                  <a:ext uri="{FF2B5EF4-FFF2-40B4-BE49-F238E27FC236}">
                    <a16:creationId xmlns:a16="http://schemas.microsoft.com/office/drawing/2014/main" id="{72559987-A870-423C-9D70-12038241760C}"/>
                  </a:ext>
                </a:extLst>
              </p:cNvPr>
              <p:cNvSpPr txBox="1"/>
              <p:nvPr/>
            </p:nvSpPr>
            <p:spPr>
              <a:xfrm>
                <a:off x="281611" y="4752896"/>
                <a:ext cx="48072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dirty="0">
                    <a:ln>
                      <a:noFill/>
                    </a:ln>
                    <a:solidFill>
                      <a:schemeClr val="bg1"/>
                    </a:solidFill>
                    <a:effectLst/>
                    <a:uLnTx/>
                    <a:uFillTx/>
                    <a:latin typeface="Hind" panose="02000000000000000000" pitchFamily="2" charset="77"/>
                    <a:cs typeface="Hind" panose="02000000000000000000" pitchFamily="2" charset="77"/>
                  </a:rPr>
                  <a:t>Über die Vorhersage von individuellen Fehlzeiten nach der </a:t>
                </a:r>
                <a:r>
                  <a:rPr kumimoji="0" lang="de-DE" sz="1100" b="0" i="0" u="none" strike="noStrike" kern="1200" cap="none" spc="0" normalizeH="0" baseline="0" dirty="0" err="1">
                    <a:ln>
                      <a:noFill/>
                    </a:ln>
                    <a:solidFill>
                      <a:schemeClr val="bg1"/>
                    </a:solidFill>
                    <a:effectLst/>
                    <a:uLnTx/>
                    <a:uFillTx/>
                    <a:latin typeface="Hind" panose="02000000000000000000" pitchFamily="2" charset="77"/>
                    <a:cs typeface="Hind" panose="02000000000000000000" pitchFamily="2" charset="77"/>
                  </a:rPr>
                  <a:t>CheckUp</a:t>
                </a:r>
                <a:r>
                  <a:rPr kumimoji="0" lang="de-DE" sz="1100" b="0" i="0" u="none" strike="noStrike" kern="1200" cap="none" spc="0" normalizeH="0" baseline="0" dirty="0">
                    <a:ln>
                      <a:noFill/>
                    </a:ln>
                    <a:solidFill>
                      <a:schemeClr val="bg1"/>
                    </a:solidFill>
                    <a:effectLst/>
                    <a:uLnTx/>
                    <a:uFillTx/>
                    <a:latin typeface="Hind" panose="02000000000000000000" pitchFamily="2" charset="77"/>
                    <a:cs typeface="Hind" panose="02000000000000000000" pitchFamily="2" charset="77"/>
                  </a:rPr>
                  <a:t>-Teilnahme (BIG-Balance) lässt sich die Bedeutsamkeit spezifischer Ressourcen, Lebensstilfaktoren und medizinischen Merkmalen für Krankheitsentwicklung vergleichend prüfen.</a:t>
                </a:r>
              </a:p>
            </p:txBody>
          </p:sp>
          <p:sp>
            <p:nvSpPr>
              <p:cNvPr id="157" name="TextBox 1556">
                <a:extLst>
                  <a:ext uri="{FF2B5EF4-FFF2-40B4-BE49-F238E27FC236}">
                    <a16:creationId xmlns:a16="http://schemas.microsoft.com/office/drawing/2014/main" id="{3135563A-56B5-44FA-A651-90A95CEA303D}"/>
                  </a:ext>
                </a:extLst>
              </p:cNvPr>
              <p:cNvSpPr txBox="1"/>
              <p:nvPr/>
            </p:nvSpPr>
            <p:spPr>
              <a:xfrm>
                <a:off x="285675" y="4529985"/>
                <a:ext cx="33979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dirty="0">
                    <a:ln>
                      <a:noFill/>
                    </a:ln>
                    <a:solidFill>
                      <a:schemeClr val="bg1"/>
                    </a:solidFill>
                    <a:effectLst/>
                    <a:uLnTx/>
                    <a:uFillTx/>
                    <a:latin typeface="Hind" panose="02000000000000000000" pitchFamily="2" charset="77"/>
                    <a:cs typeface="Hind" panose="02000000000000000000" pitchFamily="2" charset="77"/>
                  </a:rPr>
                  <a:t>Fehlzeitenanalysen</a:t>
                </a:r>
              </a:p>
            </p:txBody>
          </p:sp>
        </p:grpSp>
        <p:grpSp>
          <p:nvGrpSpPr>
            <p:cNvPr id="150" name="Group 1557">
              <a:extLst>
                <a:ext uri="{FF2B5EF4-FFF2-40B4-BE49-F238E27FC236}">
                  <a16:creationId xmlns:a16="http://schemas.microsoft.com/office/drawing/2014/main" id="{FE85AA63-A7B3-4A87-B29F-2713F1EF4AF2}"/>
                </a:ext>
              </a:extLst>
            </p:cNvPr>
            <p:cNvGrpSpPr/>
            <p:nvPr/>
          </p:nvGrpSpPr>
          <p:grpSpPr>
            <a:xfrm>
              <a:off x="5167334" y="2999188"/>
              <a:ext cx="4323138" cy="1033170"/>
              <a:chOff x="253850" y="4527477"/>
              <a:chExt cx="4323138" cy="1033170"/>
            </a:xfrm>
          </p:grpSpPr>
          <p:sp>
            <p:nvSpPr>
              <p:cNvPr id="154" name="TextBox 1558">
                <a:extLst>
                  <a:ext uri="{FF2B5EF4-FFF2-40B4-BE49-F238E27FC236}">
                    <a16:creationId xmlns:a16="http://schemas.microsoft.com/office/drawing/2014/main" id="{2D4931AC-AFC6-4C2A-BA9E-FDD66EDFF538}"/>
                  </a:ext>
                </a:extLst>
              </p:cNvPr>
              <p:cNvSpPr txBox="1"/>
              <p:nvPr/>
            </p:nvSpPr>
            <p:spPr>
              <a:xfrm>
                <a:off x="253850" y="4791206"/>
                <a:ext cx="43231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dirty="0">
                    <a:ln>
                      <a:noFill/>
                    </a:ln>
                    <a:solidFill>
                      <a:schemeClr val="bg1"/>
                    </a:solidFill>
                    <a:effectLst/>
                    <a:uLnTx/>
                    <a:uFillTx/>
                    <a:latin typeface="Hind" panose="02000000000000000000" pitchFamily="2" charset="77"/>
                    <a:cs typeface="Hind" panose="02000000000000000000" pitchFamily="2" charset="77"/>
                  </a:rPr>
                  <a:t>Über systematische Vergleiche zwischen den Messzeit-punkten können Entwicklungen und Veränderungen identifiziert werden, die auf die Wirkung der </a:t>
                </a:r>
                <a:r>
                  <a:rPr kumimoji="0" lang="de-DE" sz="1100" b="0" i="0" u="none" strike="noStrike" kern="1200" cap="none" spc="0" normalizeH="0" baseline="0" dirty="0" err="1">
                    <a:ln>
                      <a:noFill/>
                    </a:ln>
                    <a:solidFill>
                      <a:schemeClr val="bg1"/>
                    </a:solidFill>
                    <a:effectLst/>
                    <a:uLnTx/>
                    <a:uFillTx/>
                    <a:latin typeface="Hind" panose="02000000000000000000" pitchFamily="2" charset="77"/>
                    <a:cs typeface="Hind" panose="02000000000000000000" pitchFamily="2" charset="77"/>
                  </a:rPr>
                  <a:t>CheckUp</a:t>
                </a:r>
                <a:r>
                  <a:rPr kumimoji="0" lang="de-DE" sz="1100" b="0" i="0" u="none" strike="noStrike" kern="1200" cap="none" spc="0" normalizeH="0" baseline="0" dirty="0">
                    <a:ln>
                      <a:noFill/>
                    </a:ln>
                    <a:solidFill>
                      <a:schemeClr val="bg1"/>
                    </a:solidFill>
                    <a:effectLst/>
                    <a:uLnTx/>
                    <a:uFillTx/>
                    <a:latin typeface="Hind" panose="02000000000000000000" pitchFamily="2" charset="77"/>
                    <a:cs typeface="Hind" panose="02000000000000000000" pitchFamily="2" charset="77"/>
                  </a:rPr>
                  <a:t>-Teilnahme und die Langzeitwirkung spezifischer Gesundheitsfaktoren schließen lassen.</a:t>
                </a:r>
              </a:p>
            </p:txBody>
          </p:sp>
          <p:sp>
            <p:nvSpPr>
              <p:cNvPr id="155" name="TextBox 1559">
                <a:extLst>
                  <a:ext uri="{FF2B5EF4-FFF2-40B4-BE49-F238E27FC236}">
                    <a16:creationId xmlns:a16="http://schemas.microsoft.com/office/drawing/2014/main" id="{E28BFB61-875C-49F2-A95A-97EC1067EF75}"/>
                  </a:ext>
                </a:extLst>
              </p:cNvPr>
              <p:cNvSpPr txBox="1"/>
              <p:nvPr/>
            </p:nvSpPr>
            <p:spPr>
              <a:xfrm>
                <a:off x="263905" y="4527477"/>
                <a:ext cx="33979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dirty="0">
                    <a:ln>
                      <a:noFill/>
                    </a:ln>
                    <a:solidFill>
                      <a:schemeClr val="bg1"/>
                    </a:solidFill>
                    <a:effectLst/>
                    <a:uLnTx/>
                    <a:uFillTx/>
                    <a:latin typeface="Hind" panose="02000000000000000000" pitchFamily="2" charset="77"/>
                    <a:cs typeface="Hind" panose="02000000000000000000" pitchFamily="2" charset="77"/>
                  </a:rPr>
                  <a:t>Längsschnittuntersuchungen</a:t>
                </a:r>
              </a:p>
            </p:txBody>
          </p:sp>
        </p:grpSp>
        <p:grpSp>
          <p:nvGrpSpPr>
            <p:cNvPr id="151" name="Group 1560">
              <a:extLst>
                <a:ext uri="{FF2B5EF4-FFF2-40B4-BE49-F238E27FC236}">
                  <a16:creationId xmlns:a16="http://schemas.microsoft.com/office/drawing/2014/main" id="{5BD71FF8-51C5-407D-9791-D3E56AE8672A}"/>
                </a:ext>
              </a:extLst>
            </p:cNvPr>
            <p:cNvGrpSpPr/>
            <p:nvPr/>
          </p:nvGrpSpPr>
          <p:grpSpPr>
            <a:xfrm>
              <a:off x="2784598" y="5831767"/>
              <a:ext cx="6336730" cy="845217"/>
              <a:chOff x="174020" y="4645864"/>
              <a:chExt cx="6336730" cy="845217"/>
            </a:xfrm>
          </p:grpSpPr>
          <p:sp>
            <p:nvSpPr>
              <p:cNvPr id="152" name="TextBox 1561">
                <a:extLst>
                  <a:ext uri="{FF2B5EF4-FFF2-40B4-BE49-F238E27FC236}">
                    <a16:creationId xmlns:a16="http://schemas.microsoft.com/office/drawing/2014/main" id="{D0E33631-9DB8-4037-AA4A-3CF47CEBC8F7}"/>
                  </a:ext>
                </a:extLst>
              </p:cNvPr>
              <p:cNvSpPr txBox="1"/>
              <p:nvPr/>
            </p:nvSpPr>
            <p:spPr>
              <a:xfrm>
                <a:off x="188272" y="4890917"/>
                <a:ext cx="6322478"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dirty="0">
                    <a:ln>
                      <a:noFill/>
                    </a:ln>
                    <a:solidFill>
                      <a:schemeClr val="bg1"/>
                    </a:solidFill>
                    <a:effectLst/>
                    <a:uLnTx/>
                    <a:uFillTx/>
                    <a:latin typeface="Hind" panose="02000000000000000000" pitchFamily="2" charset="77"/>
                    <a:cs typeface="Hind" panose="02000000000000000000" pitchFamily="2" charset="77"/>
                  </a:rPr>
                  <a:t>Für die Weiterentwicklung des Angebots der BIG durch </a:t>
                </a:r>
                <a:r>
                  <a:rPr kumimoji="0" lang="de-DE" sz="1100" b="0" i="0" u="none" strike="noStrike" kern="1200" cap="none" spc="0" normalizeH="0" baseline="0" dirty="0" err="1">
                    <a:ln>
                      <a:noFill/>
                    </a:ln>
                    <a:solidFill>
                      <a:schemeClr val="bg1"/>
                    </a:solidFill>
                    <a:effectLst/>
                    <a:uLnTx/>
                    <a:uFillTx/>
                    <a:latin typeface="Hind" panose="02000000000000000000" pitchFamily="2" charset="77"/>
                    <a:cs typeface="Hind" panose="02000000000000000000" pitchFamily="2" charset="77"/>
                  </a:rPr>
                  <a:t>vivamind</a:t>
                </a:r>
                <a:r>
                  <a:rPr kumimoji="0" lang="de-DE" sz="1100" b="0" i="0" u="none" strike="noStrike" kern="1200" cap="none" spc="0" normalizeH="0" baseline="0" dirty="0">
                    <a:ln>
                      <a:noFill/>
                    </a:ln>
                    <a:solidFill>
                      <a:schemeClr val="bg1"/>
                    </a:solidFill>
                    <a:effectLst/>
                    <a:uLnTx/>
                    <a:uFillTx/>
                    <a:latin typeface="Hind" panose="02000000000000000000" pitchFamily="2" charset="77"/>
                    <a:cs typeface="Hind" panose="02000000000000000000" pitchFamily="2" charset="77"/>
                  </a:rPr>
                  <a:t> werden basierend auf den vorliegenden  Ergebnissen fokussierte und aufeinander abgestimmte Vorschläge für Präventionsstrategien hergeleitet, die den aktuellen Forschungsstand berücksichtigen.</a:t>
                </a:r>
              </a:p>
            </p:txBody>
          </p:sp>
          <p:sp>
            <p:nvSpPr>
              <p:cNvPr id="153" name="TextBox 1562">
                <a:extLst>
                  <a:ext uri="{FF2B5EF4-FFF2-40B4-BE49-F238E27FC236}">
                    <a16:creationId xmlns:a16="http://schemas.microsoft.com/office/drawing/2014/main" id="{DCBA3E51-678E-49FE-A74B-BE41A07FC349}"/>
                  </a:ext>
                </a:extLst>
              </p:cNvPr>
              <p:cNvSpPr txBox="1"/>
              <p:nvPr/>
            </p:nvSpPr>
            <p:spPr>
              <a:xfrm>
                <a:off x="174020" y="4645864"/>
                <a:ext cx="54230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dirty="0">
                    <a:ln>
                      <a:noFill/>
                    </a:ln>
                    <a:solidFill>
                      <a:schemeClr val="bg1"/>
                    </a:solidFill>
                    <a:effectLst/>
                    <a:uLnTx/>
                    <a:uFillTx/>
                    <a:latin typeface="Hind" panose="02000000000000000000" pitchFamily="2" charset="77"/>
                    <a:cs typeface="Hind" panose="02000000000000000000" pitchFamily="2" charset="77"/>
                  </a:rPr>
                  <a:t>Ableitung von operativen und strategischen Handlungsempfehlungen</a:t>
                </a:r>
              </a:p>
            </p:txBody>
          </p:sp>
        </p:grpSp>
      </p:grpSp>
      <p:grpSp>
        <p:nvGrpSpPr>
          <p:cNvPr id="193" name="Group 1">
            <a:extLst>
              <a:ext uri="{FF2B5EF4-FFF2-40B4-BE49-F238E27FC236}">
                <a16:creationId xmlns:a16="http://schemas.microsoft.com/office/drawing/2014/main" id="{711FA5DA-25D0-4830-BD98-584AF9BE0132}"/>
              </a:ext>
            </a:extLst>
          </p:cNvPr>
          <p:cNvGrpSpPr/>
          <p:nvPr/>
        </p:nvGrpSpPr>
        <p:grpSpPr>
          <a:xfrm>
            <a:off x="4590174" y="3991227"/>
            <a:ext cx="1072003" cy="37406"/>
            <a:chOff x="10866255" y="8448874"/>
            <a:chExt cx="2279049" cy="73150"/>
          </a:xfrm>
        </p:grpSpPr>
        <p:sp>
          <p:nvSpPr>
            <p:cNvPr id="194" name="Rectangle 11">
              <a:extLst>
                <a:ext uri="{FF2B5EF4-FFF2-40B4-BE49-F238E27FC236}">
                  <a16:creationId xmlns:a16="http://schemas.microsoft.com/office/drawing/2014/main" id="{C625CF8F-EF33-4D7E-A837-C06DAD9EA8C4}"/>
                </a:ext>
              </a:extLst>
            </p:cNvPr>
            <p:cNvSpPr/>
            <p:nvPr/>
          </p:nvSpPr>
          <p:spPr>
            <a:xfrm flipV="1">
              <a:off x="10866255" y="8448874"/>
              <a:ext cx="407521" cy="73150"/>
            </a:xfrm>
            <a:prstGeom prst="rect">
              <a:avLst/>
            </a:prstGeom>
            <a:solidFill>
              <a:srgbClr val="FEA121"/>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Raleway Medium" pitchFamily="2" charset="0"/>
              </a:endParaRPr>
            </a:p>
          </p:txBody>
        </p:sp>
        <p:sp>
          <p:nvSpPr>
            <p:cNvPr id="195" name="Rectangle 12">
              <a:extLst>
                <a:ext uri="{FF2B5EF4-FFF2-40B4-BE49-F238E27FC236}">
                  <a16:creationId xmlns:a16="http://schemas.microsoft.com/office/drawing/2014/main" id="{84059B0F-4BBE-419A-990D-AB9A0F7E9E1D}"/>
                </a:ext>
              </a:extLst>
            </p:cNvPr>
            <p:cNvSpPr/>
            <p:nvPr/>
          </p:nvSpPr>
          <p:spPr>
            <a:xfrm flipV="1">
              <a:off x="11330497" y="8448874"/>
              <a:ext cx="407521" cy="73150"/>
            </a:xfrm>
            <a:prstGeom prst="rect">
              <a:avLst/>
            </a:prstGeom>
            <a:solidFill>
              <a:srgbClr val="BDCEE0"/>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Raleway Medium" pitchFamily="2" charset="0"/>
              </a:endParaRPr>
            </a:p>
          </p:txBody>
        </p:sp>
        <p:sp>
          <p:nvSpPr>
            <p:cNvPr id="196" name="Rectangle 13">
              <a:extLst>
                <a:ext uri="{FF2B5EF4-FFF2-40B4-BE49-F238E27FC236}">
                  <a16:creationId xmlns:a16="http://schemas.microsoft.com/office/drawing/2014/main" id="{6275A226-316D-4691-84BF-4AFC757C4318}"/>
                </a:ext>
              </a:extLst>
            </p:cNvPr>
            <p:cNvSpPr/>
            <p:nvPr/>
          </p:nvSpPr>
          <p:spPr>
            <a:xfrm flipV="1">
              <a:off x="11809200" y="8448874"/>
              <a:ext cx="407521" cy="73150"/>
            </a:xfrm>
            <a:prstGeom prst="rect">
              <a:avLst/>
            </a:prstGeom>
            <a:solidFill>
              <a:srgbClr val="FEA121"/>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Raleway Medium" pitchFamily="2" charset="0"/>
              </a:endParaRPr>
            </a:p>
          </p:txBody>
        </p:sp>
        <p:sp>
          <p:nvSpPr>
            <p:cNvPr id="197" name="Rectangle 14">
              <a:extLst>
                <a:ext uri="{FF2B5EF4-FFF2-40B4-BE49-F238E27FC236}">
                  <a16:creationId xmlns:a16="http://schemas.microsoft.com/office/drawing/2014/main" id="{D3AF7AAD-78F4-476A-8A93-4666116F1E59}"/>
                </a:ext>
              </a:extLst>
            </p:cNvPr>
            <p:cNvSpPr/>
            <p:nvPr/>
          </p:nvSpPr>
          <p:spPr>
            <a:xfrm flipV="1">
              <a:off x="12273541" y="8448874"/>
              <a:ext cx="407521" cy="73150"/>
            </a:xfrm>
            <a:prstGeom prst="rect">
              <a:avLst/>
            </a:prstGeom>
            <a:solidFill>
              <a:srgbClr val="BDCEE0"/>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Raleway Medium" pitchFamily="2" charset="0"/>
              </a:endParaRPr>
            </a:p>
          </p:txBody>
        </p:sp>
        <p:sp>
          <p:nvSpPr>
            <p:cNvPr id="198" name="Rectangle 15">
              <a:extLst>
                <a:ext uri="{FF2B5EF4-FFF2-40B4-BE49-F238E27FC236}">
                  <a16:creationId xmlns:a16="http://schemas.microsoft.com/office/drawing/2014/main" id="{412A6107-7870-4BD7-AD5D-3FA6C17341EC}"/>
                </a:ext>
              </a:extLst>
            </p:cNvPr>
            <p:cNvSpPr/>
            <p:nvPr/>
          </p:nvSpPr>
          <p:spPr>
            <a:xfrm flipV="1">
              <a:off x="12737783" y="8448874"/>
              <a:ext cx="407521" cy="73150"/>
            </a:xfrm>
            <a:prstGeom prst="rect">
              <a:avLst/>
            </a:prstGeom>
            <a:solidFill>
              <a:srgbClr val="FEA121"/>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Raleway Medium" pitchFamily="2" charset="0"/>
              </a:endParaRPr>
            </a:p>
          </p:txBody>
        </p:sp>
      </p:grpSp>
      <p:grpSp>
        <p:nvGrpSpPr>
          <p:cNvPr id="200" name="Google Shape;9205;p73">
            <a:extLst>
              <a:ext uri="{FF2B5EF4-FFF2-40B4-BE49-F238E27FC236}">
                <a16:creationId xmlns:a16="http://schemas.microsoft.com/office/drawing/2014/main" id="{B4A05702-6191-47BF-971F-3AF62CB908CE}"/>
              </a:ext>
            </a:extLst>
          </p:cNvPr>
          <p:cNvGrpSpPr/>
          <p:nvPr/>
        </p:nvGrpSpPr>
        <p:grpSpPr>
          <a:xfrm>
            <a:off x="6507550" y="4994752"/>
            <a:ext cx="377761" cy="374584"/>
            <a:chOff x="1413250" y="2680675"/>
            <a:chExt cx="297750" cy="297525"/>
          </a:xfrm>
          <a:solidFill>
            <a:schemeClr val="bg1"/>
          </a:solidFill>
        </p:grpSpPr>
        <p:sp>
          <p:nvSpPr>
            <p:cNvPr id="201" name="Google Shape;9206;p73">
              <a:extLst>
                <a:ext uri="{FF2B5EF4-FFF2-40B4-BE49-F238E27FC236}">
                  <a16:creationId xmlns:a16="http://schemas.microsoft.com/office/drawing/2014/main" id="{327808EE-8FCF-43AE-9AF8-B6C912ADD55A}"/>
                </a:ext>
              </a:extLst>
            </p:cNvPr>
            <p:cNvSpPr/>
            <p:nvPr/>
          </p:nvSpPr>
          <p:spPr>
            <a:xfrm>
              <a:off x="1413250" y="2680675"/>
              <a:ext cx="297750" cy="297525"/>
            </a:xfrm>
            <a:custGeom>
              <a:avLst/>
              <a:gdLst/>
              <a:ahLst/>
              <a:cxnLst/>
              <a:rect l="l" t="t" r="r" b="b"/>
              <a:pathLst>
                <a:path w="11910" h="11901" extrusionOk="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202" name="Google Shape;9207;p73">
              <a:extLst>
                <a:ext uri="{FF2B5EF4-FFF2-40B4-BE49-F238E27FC236}">
                  <a16:creationId xmlns:a16="http://schemas.microsoft.com/office/drawing/2014/main" id="{D020271E-5681-4E1D-901F-4BDB5D5745FD}"/>
                </a:ext>
              </a:extLst>
            </p:cNvPr>
            <p:cNvSpPr/>
            <p:nvPr/>
          </p:nvSpPr>
          <p:spPr>
            <a:xfrm>
              <a:off x="1465225" y="2805100"/>
              <a:ext cx="52800" cy="52025"/>
            </a:xfrm>
            <a:custGeom>
              <a:avLst/>
              <a:gdLst/>
              <a:ahLst/>
              <a:cxnLst/>
              <a:rect l="l" t="t" r="r" b="b"/>
              <a:pathLst>
                <a:path w="2112" h="2081" extrusionOk="0">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203" name="Google Shape;9208;p73">
              <a:extLst>
                <a:ext uri="{FF2B5EF4-FFF2-40B4-BE49-F238E27FC236}">
                  <a16:creationId xmlns:a16="http://schemas.microsoft.com/office/drawing/2014/main" id="{116694E0-7983-4AC9-A50F-AA708A6972D4}"/>
                </a:ext>
              </a:extLst>
            </p:cNvPr>
            <p:cNvSpPr/>
            <p:nvPr/>
          </p:nvSpPr>
          <p:spPr>
            <a:xfrm>
              <a:off x="1535325" y="2769675"/>
              <a:ext cx="52800" cy="87450"/>
            </a:xfrm>
            <a:custGeom>
              <a:avLst/>
              <a:gdLst/>
              <a:ahLst/>
              <a:cxnLst/>
              <a:rect l="l" t="t" r="r" b="b"/>
              <a:pathLst>
                <a:path w="2112" h="3498" extrusionOk="0">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204" name="Google Shape;9209;p73">
              <a:extLst>
                <a:ext uri="{FF2B5EF4-FFF2-40B4-BE49-F238E27FC236}">
                  <a16:creationId xmlns:a16="http://schemas.microsoft.com/office/drawing/2014/main" id="{0F9DBD20-6BC3-476B-AAD6-12CFCD1F99BB}"/>
                </a:ext>
              </a:extLst>
            </p:cNvPr>
            <p:cNvSpPr/>
            <p:nvPr/>
          </p:nvSpPr>
          <p:spPr>
            <a:xfrm>
              <a:off x="1604650" y="2733425"/>
              <a:ext cx="52775" cy="122900"/>
            </a:xfrm>
            <a:custGeom>
              <a:avLst/>
              <a:gdLst/>
              <a:ahLst/>
              <a:cxnLst/>
              <a:rect l="l" t="t" r="r" b="b"/>
              <a:pathLst>
                <a:path w="2111" h="4916" extrusionOk="0">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grpSp>
      <p:sp>
        <p:nvSpPr>
          <p:cNvPr id="205" name="Google Shape;9204;p73">
            <a:extLst>
              <a:ext uri="{FF2B5EF4-FFF2-40B4-BE49-F238E27FC236}">
                <a16:creationId xmlns:a16="http://schemas.microsoft.com/office/drawing/2014/main" id="{56829D22-B6AD-4628-BE45-B391B5BB9707}"/>
              </a:ext>
            </a:extLst>
          </p:cNvPr>
          <p:cNvSpPr/>
          <p:nvPr/>
        </p:nvSpPr>
        <p:spPr>
          <a:xfrm>
            <a:off x="4894982" y="5625757"/>
            <a:ext cx="339095" cy="370550"/>
          </a:xfrm>
          <a:custGeom>
            <a:avLst/>
            <a:gdLst/>
            <a:ahLst/>
            <a:cxnLst/>
            <a:rect l="l" t="t" r="r" b="b"/>
            <a:pathLst>
              <a:path w="11816" h="11721" extrusionOk="0">
                <a:moveTo>
                  <a:pt x="2395" y="631"/>
                </a:moveTo>
                <a:cubicBezTo>
                  <a:pt x="2584" y="631"/>
                  <a:pt x="2742" y="789"/>
                  <a:pt x="2742" y="978"/>
                </a:cubicBezTo>
                <a:cubicBezTo>
                  <a:pt x="2742" y="1167"/>
                  <a:pt x="2584" y="1324"/>
                  <a:pt x="2395" y="1324"/>
                </a:cubicBezTo>
                <a:lnTo>
                  <a:pt x="1009" y="1324"/>
                </a:lnTo>
                <a:cubicBezTo>
                  <a:pt x="820" y="1324"/>
                  <a:pt x="663" y="1167"/>
                  <a:pt x="663" y="978"/>
                </a:cubicBezTo>
                <a:cubicBezTo>
                  <a:pt x="663" y="789"/>
                  <a:pt x="820" y="631"/>
                  <a:pt x="1009" y="631"/>
                </a:cubicBezTo>
                <a:close/>
                <a:moveTo>
                  <a:pt x="6554" y="631"/>
                </a:moveTo>
                <a:cubicBezTo>
                  <a:pt x="6774" y="631"/>
                  <a:pt x="6932" y="789"/>
                  <a:pt x="6932" y="978"/>
                </a:cubicBezTo>
                <a:cubicBezTo>
                  <a:pt x="6932" y="1167"/>
                  <a:pt x="6774" y="1324"/>
                  <a:pt x="6554" y="1324"/>
                </a:cubicBezTo>
                <a:lnTo>
                  <a:pt x="5199" y="1324"/>
                </a:lnTo>
                <a:cubicBezTo>
                  <a:pt x="4979" y="1324"/>
                  <a:pt x="4821" y="1167"/>
                  <a:pt x="4821" y="978"/>
                </a:cubicBezTo>
                <a:cubicBezTo>
                  <a:pt x="4821" y="789"/>
                  <a:pt x="4979" y="631"/>
                  <a:pt x="5199" y="631"/>
                </a:cubicBezTo>
                <a:close/>
                <a:moveTo>
                  <a:pt x="10776" y="631"/>
                </a:moveTo>
                <a:cubicBezTo>
                  <a:pt x="10965" y="631"/>
                  <a:pt x="11122" y="789"/>
                  <a:pt x="11122" y="978"/>
                </a:cubicBezTo>
                <a:cubicBezTo>
                  <a:pt x="11122" y="1167"/>
                  <a:pt x="10965" y="1324"/>
                  <a:pt x="10776" y="1324"/>
                </a:cubicBezTo>
                <a:lnTo>
                  <a:pt x="9389" y="1324"/>
                </a:lnTo>
                <a:cubicBezTo>
                  <a:pt x="9200" y="1324"/>
                  <a:pt x="9043" y="1167"/>
                  <a:pt x="9043" y="978"/>
                </a:cubicBezTo>
                <a:cubicBezTo>
                  <a:pt x="9043" y="789"/>
                  <a:pt x="9200" y="631"/>
                  <a:pt x="9389" y="631"/>
                </a:cubicBezTo>
                <a:close/>
                <a:moveTo>
                  <a:pt x="7279" y="4790"/>
                </a:moveTo>
                <a:cubicBezTo>
                  <a:pt x="7468" y="4790"/>
                  <a:pt x="7625" y="4947"/>
                  <a:pt x="7625" y="5136"/>
                </a:cubicBezTo>
                <a:lnTo>
                  <a:pt x="7625" y="6554"/>
                </a:lnTo>
                <a:cubicBezTo>
                  <a:pt x="7625" y="6775"/>
                  <a:pt x="7468" y="6932"/>
                  <a:pt x="7279" y="6932"/>
                </a:cubicBezTo>
                <a:lnTo>
                  <a:pt x="4506" y="6932"/>
                </a:lnTo>
                <a:cubicBezTo>
                  <a:pt x="4317" y="6932"/>
                  <a:pt x="4160" y="6775"/>
                  <a:pt x="4160" y="6554"/>
                </a:cubicBezTo>
                <a:lnTo>
                  <a:pt x="4160" y="5136"/>
                </a:lnTo>
                <a:cubicBezTo>
                  <a:pt x="4160" y="4947"/>
                  <a:pt x="4317" y="4790"/>
                  <a:pt x="4506" y="4790"/>
                </a:cubicBezTo>
                <a:close/>
                <a:moveTo>
                  <a:pt x="2395" y="10398"/>
                </a:moveTo>
                <a:cubicBezTo>
                  <a:pt x="2584" y="10398"/>
                  <a:pt x="2742" y="10555"/>
                  <a:pt x="2742" y="10744"/>
                </a:cubicBezTo>
                <a:cubicBezTo>
                  <a:pt x="2742" y="10933"/>
                  <a:pt x="2584" y="11091"/>
                  <a:pt x="2395" y="11091"/>
                </a:cubicBezTo>
                <a:lnTo>
                  <a:pt x="1009" y="11091"/>
                </a:lnTo>
                <a:cubicBezTo>
                  <a:pt x="820" y="11091"/>
                  <a:pt x="663" y="10933"/>
                  <a:pt x="663" y="10744"/>
                </a:cubicBezTo>
                <a:cubicBezTo>
                  <a:pt x="663" y="10555"/>
                  <a:pt x="820" y="10398"/>
                  <a:pt x="1009" y="10398"/>
                </a:cubicBezTo>
                <a:close/>
                <a:moveTo>
                  <a:pt x="6585" y="10398"/>
                </a:moveTo>
                <a:cubicBezTo>
                  <a:pt x="6806" y="10398"/>
                  <a:pt x="6964" y="10555"/>
                  <a:pt x="6964" y="10744"/>
                </a:cubicBezTo>
                <a:cubicBezTo>
                  <a:pt x="6964" y="10933"/>
                  <a:pt x="6806" y="11091"/>
                  <a:pt x="6585" y="11091"/>
                </a:cubicBezTo>
                <a:lnTo>
                  <a:pt x="5231" y="11091"/>
                </a:lnTo>
                <a:cubicBezTo>
                  <a:pt x="5010" y="11091"/>
                  <a:pt x="4853" y="10933"/>
                  <a:pt x="4853" y="10744"/>
                </a:cubicBezTo>
                <a:cubicBezTo>
                  <a:pt x="4853" y="10555"/>
                  <a:pt x="5010" y="10398"/>
                  <a:pt x="5231" y="10398"/>
                </a:cubicBezTo>
                <a:close/>
                <a:moveTo>
                  <a:pt x="10776" y="10398"/>
                </a:moveTo>
                <a:cubicBezTo>
                  <a:pt x="10965" y="10398"/>
                  <a:pt x="11122" y="10555"/>
                  <a:pt x="11122" y="10744"/>
                </a:cubicBezTo>
                <a:cubicBezTo>
                  <a:pt x="11122" y="10933"/>
                  <a:pt x="10965" y="11091"/>
                  <a:pt x="10776" y="11091"/>
                </a:cubicBezTo>
                <a:lnTo>
                  <a:pt x="9389" y="11091"/>
                </a:lnTo>
                <a:cubicBezTo>
                  <a:pt x="9200" y="11091"/>
                  <a:pt x="9043" y="10933"/>
                  <a:pt x="9043" y="10744"/>
                </a:cubicBezTo>
                <a:cubicBezTo>
                  <a:pt x="9043" y="10555"/>
                  <a:pt x="9200" y="10398"/>
                  <a:pt x="9389" y="10398"/>
                </a:cubicBezTo>
                <a:close/>
                <a:moveTo>
                  <a:pt x="1009" y="1"/>
                </a:moveTo>
                <a:cubicBezTo>
                  <a:pt x="410" y="1"/>
                  <a:pt x="1" y="474"/>
                  <a:pt x="1" y="1009"/>
                </a:cubicBezTo>
                <a:cubicBezTo>
                  <a:pt x="1" y="1608"/>
                  <a:pt x="473" y="2049"/>
                  <a:pt x="1009" y="2049"/>
                </a:cubicBezTo>
                <a:lnTo>
                  <a:pt x="1356" y="2049"/>
                </a:lnTo>
                <a:lnTo>
                  <a:pt x="1356" y="2395"/>
                </a:lnTo>
                <a:cubicBezTo>
                  <a:pt x="1356" y="2994"/>
                  <a:pt x="1828" y="3403"/>
                  <a:pt x="2395" y="3403"/>
                </a:cubicBezTo>
                <a:lnTo>
                  <a:pt x="5546" y="3403"/>
                </a:lnTo>
                <a:lnTo>
                  <a:pt x="5546" y="4128"/>
                </a:lnTo>
                <a:lnTo>
                  <a:pt x="4506" y="4128"/>
                </a:lnTo>
                <a:cubicBezTo>
                  <a:pt x="3939" y="4128"/>
                  <a:pt x="3466" y="4601"/>
                  <a:pt x="3466" y="5136"/>
                </a:cubicBezTo>
                <a:lnTo>
                  <a:pt x="3466" y="6554"/>
                </a:lnTo>
                <a:cubicBezTo>
                  <a:pt x="3466" y="7153"/>
                  <a:pt x="3939" y="7594"/>
                  <a:pt x="4506" y="7594"/>
                </a:cubicBezTo>
                <a:lnTo>
                  <a:pt x="5546" y="7594"/>
                </a:lnTo>
                <a:lnTo>
                  <a:pt x="5546" y="8287"/>
                </a:lnTo>
                <a:lnTo>
                  <a:pt x="2395" y="8287"/>
                </a:lnTo>
                <a:cubicBezTo>
                  <a:pt x="1797" y="8287"/>
                  <a:pt x="1356" y="8759"/>
                  <a:pt x="1356" y="9326"/>
                </a:cubicBezTo>
                <a:lnTo>
                  <a:pt x="1356" y="9673"/>
                </a:lnTo>
                <a:lnTo>
                  <a:pt x="1009" y="9673"/>
                </a:lnTo>
                <a:cubicBezTo>
                  <a:pt x="410" y="9673"/>
                  <a:pt x="1" y="10146"/>
                  <a:pt x="1" y="10713"/>
                </a:cubicBezTo>
                <a:cubicBezTo>
                  <a:pt x="1" y="11280"/>
                  <a:pt x="473" y="11721"/>
                  <a:pt x="1009" y="11721"/>
                </a:cubicBezTo>
                <a:lnTo>
                  <a:pt x="2395" y="11721"/>
                </a:lnTo>
                <a:cubicBezTo>
                  <a:pt x="2994" y="11721"/>
                  <a:pt x="3403" y="11248"/>
                  <a:pt x="3403" y="10713"/>
                </a:cubicBezTo>
                <a:cubicBezTo>
                  <a:pt x="3403" y="10114"/>
                  <a:pt x="2931" y="9673"/>
                  <a:pt x="2395" y="9673"/>
                </a:cubicBezTo>
                <a:lnTo>
                  <a:pt x="2049" y="9673"/>
                </a:lnTo>
                <a:lnTo>
                  <a:pt x="2049" y="9326"/>
                </a:lnTo>
                <a:cubicBezTo>
                  <a:pt x="2049" y="9137"/>
                  <a:pt x="2206" y="8980"/>
                  <a:pt x="2395" y="8980"/>
                </a:cubicBezTo>
                <a:lnTo>
                  <a:pt x="5546" y="8980"/>
                </a:lnTo>
                <a:lnTo>
                  <a:pt x="5546" y="9673"/>
                </a:lnTo>
                <a:lnTo>
                  <a:pt x="5199" y="9673"/>
                </a:lnTo>
                <a:cubicBezTo>
                  <a:pt x="4601" y="9673"/>
                  <a:pt x="4160" y="10146"/>
                  <a:pt x="4160" y="10713"/>
                </a:cubicBezTo>
                <a:cubicBezTo>
                  <a:pt x="4160" y="11280"/>
                  <a:pt x="4632" y="11721"/>
                  <a:pt x="5199" y="11721"/>
                </a:cubicBezTo>
                <a:lnTo>
                  <a:pt x="6554" y="11721"/>
                </a:lnTo>
                <a:cubicBezTo>
                  <a:pt x="7153" y="11721"/>
                  <a:pt x="7594" y="11248"/>
                  <a:pt x="7594" y="10713"/>
                </a:cubicBezTo>
                <a:cubicBezTo>
                  <a:pt x="7594" y="10114"/>
                  <a:pt x="7121" y="9673"/>
                  <a:pt x="6554" y="9673"/>
                </a:cubicBezTo>
                <a:lnTo>
                  <a:pt x="6207" y="9673"/>
                </a:lnTo>
                <a:lnTo>
                  <a:pt x="6207" y="8980"/>
                </a:lnTo>
                <a:lnTo>
                  <a:pt x="9358" y="8980"/>
                </a:lnTo>
                <a:cubicBezTo>
                  <a:pt x="9547" y="8980"/>
                  <a:pt x="9704" y="9137"/>
                  <a:pt x="9704" y="9326"/>
                </a:cubicBezTo>
                <a:lnTo>
                  <a:pt x="9704" y="9673"/>
                </a:lnTo>
                <a:lnTo>
                  <a:pt x="9358" y="9673"/>
                </a:lnTo>
                <a:cubicBezTo>
                  <a:pt x="8759" y="9673"/>
                  <a:pt x="8350" y="10146"/>
                  <a:pt x="8350" y="10713"/>
                </a:cubicBezTo>
                <a:cubicBezTo>
                  <a:pt x="8350" y="11280"/>
                  <a:pt x="8791" y="11721"/>
                  <a:pt x="9358" y="11721"/>
                </a:cubicBezTo>
                <a:lnTo>
                  <a:pt x="10744" y="11721"/>
                </a:lnTo>
                <a:cubicBezTo>
                  <a:pt x="11311" y="11721"/>
                  <a:pt x="11752" y="11248"/>
                  <a:pt x="11752" y="10713"/>
                </a:cubicBezTo>
                <a:cubicBezTo>
                  <a:pt x="11752" y="10114"/>
                  <a:pt x="11280" y="9673"/>
                  <a:pt x="10744" y="9673"/>
                </a:cubicBezTo>
                <a:lnTo>
                  <a:pt x="10366" y="9673"/>
                </a:lnTo>
                <a:lnTo>
                  <a:pt x="10366" y="9326"/>
                </a:lnTo>
                <a:cubicBezTo>
                  <a:pt x="10366" y="8728"/>
                  <a:pt x="9925" y="8287"/>
                  <a:pt x="9358" y="8287"/>
                </a:cubicBezTo>
                <a:lnTo>
                  <a:pt x="6207" y="8287"/>
                </a:lnTo>
                <a:lnTo>
                  <a:pt x="6207" y="7594"/>
                </a:lnTo>
                <a:lnTo>
                  <a:pt x="7216" y="7594"/>
                </a:lnTo>
                <a:cubicBezTo>
                  <a:pt x="7814" y="7594"/>
                  <a:pt x="8287" y="7121"/>
                  <a:pt x="8287" y="6554"/>
                </a:cubicBezTo>
                <a:lnTo>
                  <a:pt x="8287" y="5136"/>
                </a:lnTo>
                <a:cubicBezTo>
                  <a:pt x="8287" y="4569"/>
                  <a:pt x="7814" y="4128"/>
                  <a:pt x="7216" y="4128"/>
                </a:cubicBezTo>
                <a:lnTo>
                  <a:pt x="6207" y="4128"/>
                </a:lnTo>
                <a:lnTo>
                  <a:pt x="6207" y="3403"/>
                </a:lnTo>
                <a:lnTo>
                  <a:pt x="9389" y="3403"/>
                </a:lnTo>
                <a:cubicBezTo>
                  <a:pt x="9988" y="3403"/>
                  <a:pt x="10429" y="2931"/>
                  <a:pt x="10429" y="2395"/>
                </a:cubicBezTo>
                <a:lnTo>
                  <a:pt x="10429" y="2049"/>
                </a:lnTo>
                <a:lnTo>
                  <a:pt x="10776" y="2049"/>
                </a:lnTo>
                <a:cubicBezTo>
                  <a:pt x="11374" y="2049"/>
                  <a:pt x="11815" y="1576"/>
                  <a:pt x="11815" y="1009"/>
                </a:cubicBezTo>
                <a:cubicBezTo>
                  <a:pt x="11815" y="411"/>
                  <a:pt x="11343" y="1"/>
                  <a:pt x="10776" y="1"/>
                </a:cubicBezTo>
                <a:lnTo>
                  <a:pt x="9389" y="1"/>
                </a:lnTo>
                <a:cubicBezTo>
                  <a:pt x="8822" y="1"/>
                  <a:pt x="8381" y="474"/>
                  <a:pt x="8381" y="1009"/>
                </a:cubicBezTo>
                <a:cubicBezTo>
                  <a:pt x="8381" y="1608"/>
                  <a:pt x="8854" y="2049"/>
                  <a:pt x="9389" y="2049"/>
                </a:cubicBezTo>
                <a:lnTo>
                  <a:pt x="9767" y="2049"/>
                </a:lnTo>
                <a:lnTo>
                  <a:pt x="9767" y="2395"/>
                </a:lnTo>
                <a:cubicBezTo>
                  <a:pt x="9767" y="2584"/>
                  <a:pt x="9610" y="2742"/>
                  <a:pt x="9389" y="2742"/>
                </a:cubicBezTo>
                <a:lnTo>
                  <a:pt x="6239" y="2742"/>
                </a:lnTo>
                <a:lnTo>
                  <a:pt x="6239" y="2049"/>
                </a:lnTo>
                <a:lnTo>
                  <a:pt x="6617" y="2049"/>
                </a:lnTo>
                <a:cubicBezTo>
                  <a:pt x="7184" y="2049"/>
                  <a:pt x="7625" y="1576"/>
                  <a:pt x="7625" y="1009"/>
                </a:cubicBezTo>
                <a:cubicBezTo>
                  <a:pt x="7625" y="411"/>
                  <a:pt x="7153" y="1"/>
                  <a:pt x="6617" y="1"/>
                </a:cubicBezTo>
                <a:lnTo>
                  <a:pt x="5231" y="1"/>
                </a:lnTo>
                <a:cubicBezTo>
                  <a:pt x="4632" y="1"/>
                  <a:pt x="4191" y="474"/>
                  <a:pt x="4191" y="1009"/>
                </a:cubicBezTo>
                <a:cubicBezTo>
                  <a:pt x="4191" y="1608"/>
                  <a:pt x="4664" y="2049"/>
                  <a:pt x="5231" y="2049"/>
                </a:cubicBezTo>
                <a:lnTo>
                  <a:pt x="5577" y="2049"/>
                </a:lnTo>
                <a:lnTo>
                  <a:pt x="5577" y="2742"/>
                </a:lnTo>
                <a:lnTo>
                  <a:pt x="2427" y="2742"/>
                </a:lnTo>
                <a:cubicBezTo>
                  <a:pt x="2238" y="2742"/>
                  <a:pt x="2080" y="2584"/>
                  <a:pt x="2080" y="2395"/>
                </a:cubicBezTo>
                <a:lnTo>
                  <a:pt x="2080" y="2049"/>
                </a:lnTo>
                <a:lnTo>
                  <a:pt x="2427" y="2049"/>
                </a:lnTo>
                <a:cubicBezTo>
                  <a:pt x="3025" y="2049"/>
                  <a:pt x="3466" y="1576"/>
                  <a:pt x="3466" y="1009"/>
                </a:cubicBezTo>
                <a:cubicBezTo>
                  <a:pt x="3466" y="411"/>
                  <a:pt x="2994" y="1"/>
                  <a:pt x="242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lumMod val="75000"/>
                  <a:lumOff val="25000"/>
                </a:prstClr>
              </a:solidFill>
              <a:effectLst/>
              <a:uLnTx/>
              <a:uFillTx/>
              <a:latin typeface="Segoe"/>
              <a:cs typeface="Arial"/>
            </a:endParaRPr>
          </a:p>
        </p:txBody>
      </p:sp>
      <p:grpSp>
        <p:nvGrpSpPr>
          <p:cNvPr id="206" name="Google Shape;9227;p73">
            <a:extLst>
              <a:ext uri="{FF2B5EF4-FFF2-40B4-BE49-F238E27FC236}">
                <a16:creationId xmlns:a16="http://schemas.microsoft.com/office/drawing/2014/main" id="{3717D58C-6B88-4DC3-A6B4-811DDBE9760B}"/>
              </a:ext>
            </a:extLst>
          </p:cNvPr>
          <p:cNvGrpSpPr/>
          <p:nvPr/>
        </p:nvGrpSpPr>
        <p:grpSpPr>
          <a:xfrm>
            <a:off x="7119219" y="3323134"/>
            <a:ext cx="531735" cy="535976"/>
            <a:chOff x="1777925" y="1953700"/>
            <a:chExt cx="294600" cy="296950"/>
          </a:xfrm>
          <a:solidFill>
            <a:schemeClr val="bg1"/>
          </a:solidFill>
        </p:grpSpPr>
        <p:sp>
          <p:nvSpPr>
            <p:cNvPr id="207" name="Google Shape;9228;p73">
              <a:extLst>
                <a:ext uri="{FF2B5EF4-FFF2-40B4-BE49-F238E27FC236}">
                  <a16:creationId xmlns:a16="http://schemas.microsoft.com/office/drawing/2014/main" id="{4965DD31-0594-4D52-8BAC-5B474DC36788}"/>
                </a:ext>
              </a:extLst>
            </p:cNvPr>
            <p:cNvSpPr/>
            <p:nvPr/>
          </p:nvSpPr>
          <p:spPr>
            <a:xfrm>
              <a:off x="1794450" y="2052125"/>
              <a:ext cx="278075" cy="198525"/>
            </a:xfrm>
            <a:custGeom>
              <a:avLst/>
              <a:gdLst/>
              <a:ahLst/>
              <a:cxnLst/>
              <a:rect l="l" t="t" r="r" b="b"/>
              <a:pathLst>
                <a:path w="11123" h="7941" extrusionOk="0">
                  <a:moveTo>
                    <a:pt x="10545" y="1"/>
                  </a:moveTo>
                  <a:cubicBezTo>
                    <a:pt x="10499" y="1"/>
                    <a:pt x="10449" y="11"/>
                    <a:pt x="10397" y="33"/>
                  </a:cubicBezTo>
                  <a:cubicBezTo>
                    <a:pt x="10208" y="64"/>
                    <a:pt x="10145" y="253"/>
                    <a:pt x="10177" y="474"/>
                  </a:cubicBezTo>
                  <a:cubicBezTo>
                    <a:pt x="10334" y="1009"/>
                    <a:pt x="10460" y="1514"/>
                    <a:pt x="10460" y="1986"/>
                  </a:cubicBezTo>
                  <a:cubicBezTo>
                    <a:pt x="10460" y="4885"/>
                    <a:pt x="8129" y="7247"/>
                    <a:pt x="5199" y="7247"/>
                  </a:cubicBezTo>
                  <a:cubicBezTo>
                    <a:pt x="3561" y="7247"/>
                    <a:pt x="2017" y="6460"/>
                    <a:pt x="1040" y="5137"/>
                  </a:cubicBezTo>
                  <a:lnTo>
                    <a:pt x="1734" y="5137"/>
                  </a:lnTo>
                  <a:cubicBezTo>
                    <a:pt x="1954" y="5137"/>
                    <a:pt x="2112" y="4979"/>
                    <a:pt x="2112" y="4790"/>
                  </a:cubicBezTo>
                  <a:cubicBezTo>
                    <a:pt x="2112" y="4601"/>
                    <a:pt x="1954" y="4444"/>
                    <a:pt x="1734" y="4444"/>
                  </a:cubicBezTo>
                  <a:lnTo>
                    <a:pt x="379" y="4444"/>
                  </a:lnTo>
                  <a:cubicBezTo>
                    <a:pt x="158" y="4444"/>
                    <a:pt x="1" y="4601"/>
                    <a:pt x="1" y="4790"/>
                  </a:cubicBezTo>
                  <a:lnTo>
                    <a:pt x="1" y="6176"/>
                  </a:lnTo>
                  <a:cubicBezTo>
                    <a:pt x="1" y="6365"/>
                    <a:pt x="158" y="6523"/>
                    <a:pt x="379" y="6523"/>
                  </a:cubicBezTo>
                  <a:cubicBezTo>
                    <a:pt x="568" y="6523"/>
                    <a:pt x="725" y="6365"/>
                    <a:pt x="725" y="6176"/>
                  </a:cubicBezTo>
                  <a:lnTo>
                    <a:pt x="725" y="5830"/>
                  </a:lnTo>
                  <a:cubicBezTo>
                    <a:pt x="1860" y="7184"/>
                    <a:pt x="3529" y="7941"/>
                    <a:pt x="5199" y="7941"/>
                  </a:cubicBezTo>
                  <a:cubicBezTo>
                    <a:pt x="8476" y="7941"/>
                    <a:pt x="11122" y="5294"/>
                    <a:pt x="11122" y="2049"/>
                  </a:cubicBezTo>
                  <a:cubicBezTo>
                    <a:pt x="11122" y="1482"/>
                    <a:pt x="11028" y="883"/>
                    <a:pt x="10839" y="253"/>
                  </a:cubicBezTo>
                  <a:cubicBezTo>
                    <a:pt x="10814" y="109"/>
                    <a:pt x="10698" y="1"/>
                    <a:pt x="1054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208" name="Google Shape;9229;p73">
              <a:extLst>
                <a:ext uri="{FF2B5EF4-FFF2-40B4-BE49-F238E27FC236}">
                  <a16:creationId xmlns:a16="http://schemas.microsoft.com/office/drawing/2014/main" id="{941894AB-6D64-42D1-9B22-32ADDBFB50A6}"/>
                </a:ext>
              </a:extLst>
            </p:cNvPr>
            <p:cNvSpPr/>
            <p:nvPr/>
          </p:nvSpPr>
          <p:spPr>
            <a:xfrm>
              <a:off x="1777925" y="1953700"/>
              <a:ext cx="278050" cy="198675"/>
            </a:xfrm>
            <a:custGeom>
              <a:avLst/>
              <a:gdLst/>
              <a:ahLst/>
              <a:cxnLst/>
              <a:rect l="l" t="t" r="r" b="b"/>
              <a:pathLst>
                <a:path w="11122" h="7945" extrusionOk="0">
                  <a:moveTo>
                    <a:pt x="5892" y="0"/>
                  </a:moveTo>
                  <a:cubicBezTo>
                    <a:pt x="2647" y="0"/>
                    <a:pt x="0" y="2615"/>
                    <a:pt x="0" y="5892"/>
                  </a:cubicBezTo>
                  <a:cubicBezTo>
                    <a:pt x="0" y="6459"/>
                    <a:pt x="63" y="7026"/>
                    <a:pt x="284" y="7656"/>
                  </a:cubicBezTo>
                  <a:cubicBezTo>
                    <a:pt x="310" y="7869"/>
                    <a:pt x="450" y="7947"/>
                    <a:pt x="606" y="7947"/>
                  </a:cubicBezTo>
                  <a:cubicBezTo>
                    <a:pt x="635" y="7947"/>
                    <a:pt x="664" y="7944"/>
                    <a:pt x="693" y="7939"/>
                  </a:cubicBezTo>
                  <a:cubicBezTo>
                    <a:pt x="914" y="7908"/>
                    <a:pt x="977" y="7719"/>
                    <a:pt x="945" y="7498"/>
                  </a:cubicBezTo>
                  <a:cubicBezTo>
                    <a:pt x="788" y="6963"/>
                    <a:pt x="662" y="6459"/>
                    <a:pt x="662" y="5923"/>
                  </a:cubicBezTo>
                  <a:cubicBezTo>
                    <a:pt x="662" y="3056"/>
                    <a:pt x="2993" y="693"/>
                    <a:pt x="5923" y="693"/>
                  </a:cubicBezTo>
                  <a:cubicBezTo>
                    <a:pt x="7561" y="693"/>
                    <a:pt x="9105" y="1481"/>
                    <a:pt x="10082" y="2773"/>
                  </a:cubicBezTo>
                  <a:lnTo>
                    <a:pt x="9389" y="2773"/>
                  </a:lnTo>
                  <a:cubicBezTo>
                    <a:pt x="9168" y="2773"/>
                    <a:pt x="9011" y="2930"/>
                    <a:pt x="9011" y="3151"/>
                  </a:cubicBezTo>
                  <a:cubicBezTo>
                    <a:pt x="9011" y="3340"/>
                    <a:pt x="9168" y="3497"/>
                    <a:pt x="9389" y="3497"/>
                  </a:cubicBezTo>
                  <a:lnTo>
                    <a:pt x="10743" y="3497"/>
                  </a:lnTo>
                  <a:cubicBezTo>
                    <a:pt x="10964" y="3497"/>
                    <a:pt x="11121" y="3340"/>
                    <a:pt x="11121" y="3151"/>
                  </a:cubicBezTo>
                  <a:lnTo>
                    <a:pt x="11121" y="1765"/>
                  </a:lnTo>
                  <a:cubicBezTo>
                    <a:pt x="11121" y="1575"/>
                    <a:pt x="10964" y="1418"/>
                    <a:pt x="10743" y="1418"/>
                  </a:cubicBezTo>
                  <a:cubicBezTo>
                    <a:pt x="10554" y="1418"/>
                    <a:pt x="10397" y="1575"/>
                    <a:pt x="10397" y="1765"/>
                  </a:cubicBezTo>
                  <a:lnTo>
                    <a:pt x="10397" y="2111"/>
                  </a:lnTo>
                  <a:cubicBezTo>
                    <a:pt x="9263" y="725"/>
                    <a:pt x="7593" y="0"/>
                    <a:pt x="589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209" name="Google Shape;9230;p73">
              <a:extLst>
                <a:ext uri="{FF2B5EF4-FFF2-40B4-BE49-F238E27FC236}">
                  <a16:creationId xmlns:a16="http://schemas.microsoft.com/office/drawing/2014/main" id="{9771F16E-1EFC-4695-A5E6-A2D42191E429}"/>
                </a:ext>
              </a:extLst>
            </p:cNvPr>
            <p:cNvSpPr/>
            <p:nvPr/>
          </p:nvSpPr>
          <p:spPr>
            <a:xfrm>
              <a:off x="1829125" y="2006475"/>
              <a:ext cx="191400" cy="191400"/>
            </a:xfrm>
            <a:custGeom>
              <a:avLst/>
              <a:gdLst/>
              <a:ahLst/>
              <a:cxnLst/>
              <a:rect l="l" t="t" r="r" b="b"/>
              <a:pathLst>
                <a:path w="7656" h="7656" extrusionOk="0">
                  <a:moveTo>
                    <a:pt x="4190" y="693"/>
                  </a:moveTo>
                  <a:cubicBezTo>
                    <a:pt x="4757" y="788"/>
                    <a:pt x="5324" y="1008"/>
                    <a:pt x="5797" y="1386"/>
                  </a:cubicBezTo>
                  <a:lnTo>
                    <a:pt x="5545" y="1607"/>
                  </a:lnTo>
                  <a:cubicBezTo>
                    <a:pt x="5450" y="1733"/>
                    <a:pt x="5450" y="1953"/>
                    <a:pt x="5545" y="2079"/>
                  </a:cubicBezTo>
                  <a:cubicBezTo>
                    <a:pt x="5608" y="2142"/>
                    <a:pt x="5702" y="2174"/>
                    <a:pt x="5793" y="2174"/>
                  </a:cubicBezTo>
                  <a:cubicBezTo>
                    <a:pt x="5884" y="2174"/>
                    <a:pt x="5970" y="2142"/>
                    <a:pt x="6017" y="2079"/>
                  </a:cubicBezTo>
                  <a:lnTo>
                    <a:pt x="6270" y="1859"/>
                  </a:lnTo>
                  <a:cubicBezTo>
                    <a:pt x="6616" y="2268"/>
                    <a:pt x="6868" y="2835"/>
                    <a:pt x="6931" y="3466"/>
                  </a:cubicBezTo>
                  <a:lnTo>
                    <a:pt x="6616" y="3466"/>
                  </a:lnTo>
                  <a:cubicBezTo>
                    <a:pt x="6427" y="3466"/>
                    <a:pt x="6270" y="3623"/>
                    <a:pt x="6270" y="3812"/>
                  </a:cubicBezTo>
                  <a:cubicBezTo>
                    <a:pt x="6270" y="4001"/>
                    <a:pt x="6427" y="4159"/>
                    <a:pt x="6616" y="4159"/>
                  </a:cubicBezTo>
                  <a:lnTo>
                    <a:pt x="6931" y="4159"/>
                  </a:lnTo>
                  <a:cubicBezTo>
                    <a:pt x="6868" y="4757"/>
                    <a:pt x="6616" y="5324"/>
                    <a:pt x="6270" y="5797"/>
                  </a:cubicBezTo>
                  <a:lnTo>
                    <a:pt x="6017" y="5545"/>
                  </a:lnTo>
                  <a:cubicBezTo>
                    <a:pt x="5970" y="5482"/>
                    <a:pt x="5884" y="5450"/>
                    <a:pt x="5793" y="5450"/>
                  </a:cubicBezTo>
                  <a:cubicBezTo>
                    <a:pt x="5702" y="5450"/>
                    <a:pt x="5608" y="5482"/>
                    <a:pt x="5545" y="5545"/>
                  </a:cubicBezTo>
                  <a:cubicBezTo>
                    <a:pt x="5450" y="5671"/>
                    <a:pt x="5450" y="5923"/>
                    <a:pt x="5545" y="6017"/>
                  </a:cubicBezTo>
                  <a:lnTo>
                    <a:pt x="5797" y="6270"/>
                  </a:lnTo>
                  <a:cubicBezTo>
                    <a:pt x="5356" y="6616"/>
                    <a:pt x="4820" y="6837"/>
                    <a:pt x="4190" y="6931"/>
                  </a:cubicBezTo>
                  <a:lnTo>
                    <a:pt x="4190" y="6616"/>
                  </a:lnTo>
                  <a:cubicBezTo>
                    <a:pt x="4190" y="6427"/>
                    <a:pt x="4033" y="6270"/>
                    <a:pt x="3812" y="6270"/>
                  </a:cubicBezTo>
                  <a:cubicBezTo>
                    <a:pt x="3623" y="6270"/>
                    <a:pt x="3466" y="6427"/>
                    <a:pt x="3466" y="6616"/>
                  </a:cubicBezTo>
                  <a:lnTo>
                    <a:pt x="3466" y="6931"/>
                  </a:lnTo>
                  <a:cubicBezTo>
                    <a:pt x="2867" y="6837"/>
                    <a:pt x="2331" y="6616"/>
                    <a:pt x="1859" y="6270"/>
                  </a:cubicBezTo>
                  <a:lnTo>
                    <a:pt x="2079" y="6017"/>
                  </a:lnTo>
                  <a:cubicBezTo>
                    <a:pt x="2205" y="5891"/>
                    <a:pt x="2205" y="5671"/>
                    <a:pt x="2079" y="5545"/>
                  </a:cubicBezTo>
                  <a:cubicBezTo>
                    <a:pt x="2032" y="5482"/>
                    <a:pt x="1945" y="5450"/>
                    <a:pt x="1855" y="5450"/>
                  </a:cubicBezTo>
                  <a:cubicBezTo>
                    <a:pt x="1764" y="5450"/>
                    <a:pt x="1670" y="5482"/>
                    <a:pt x="1607" y="5545"/>
                  </a:cubicBezTo>
                  <a:lnTo>
                    <a:pt x="1386" y="5797"/>
                  </a:lnTo>
                  <a:cubicBezTo>
                    <a:pt x="1040" y="5356"/>
                    <a:pt x="788" y="4789"/>
                    <a:pt x="725" y="4159"/>
                  </a:cubicBezTo>
                  <a:lnTo>
                    <a:pt x="1040" y="4159"/>
                  </a:lnTo>
                  <a:cubicBezTo>
                    <a:pt x="1229" y="4159"/>
                    <a:pt x="1386" y="4001"/>
                    <a:pt x="1386" y="3812"/>
                  </a:cubicBezTo>
                  <a:cubicBezTo>
                    <a:pt x="1386" y="3623"/>
                    <a:pt x="1229" y="3466"/>
                    <a:pt x="1040" y="3466"/>
                  </a:cubicBezTo>
                  <a:lnTo>
                    <a:pt x="725" y="3466"/>
                  </a:lnTo>
                  <a:cubicBezTo>
                    <a:pt x="788" y="2867"/>
                    <a:pt x="1040" y="2331"/>
                    <a:pt x="1386" y="1859"/>
                  </a:cubicBezTo>
                  <a:lnTo>
                    <a:pt x="1607" y="2079"/>
                  </a:lnTo>
                  <a:cubicBezTo>
                    <a:pt x="1701" y="2174"/>
                    <a:pt x="1764" y="2205"/>
                    <a:pt x="1859" y="2205"/>
                  </a:cubicBezTo>
                  <a:cubicBezTo>
                    <a:pt x="1922" y="2205"/>
                    <a:pt x="2048" y="2174"/>
                    <a:pt x="2079" y="2079"/>
                  </a:cubicBezTo>
                  <a:cubicBezTo>
                    <a:pt x="2205" y="1953"/>
                    <a:pt x="2205" y="1733"/>
                    <a:pt x="2079" y="1607"/>
                  </a:cubicBezTo>
                  <a:lnTo>
                    <a:pt x="1859" y="1386"/>
                  </a:lnTo>
                  <a:cubicBezTo>
                    <a:pt x="2300" y="1008"/>
                    <a:pt x="2835" y="788"/>
                    <a:pt x="3466" y="693"/>
                  </a:cubicBezTo>
                  <a:lnTo>
                    <a:pt x="3466" y="1008"/>
                  </a:lnTo>
                  <a:cubicBezTo>
                    <a:pt x="3466" y="1229"/>
                    <a:pt x="3623" y="1386"/>
                    <a:pt x="3812" y="1386"/>
                  </a:cubicBezTo>
                  <a:cubicBezTo>
                    <a:pt x="4033" y="1386"/>
                    <a:pt x="4190" y="1229"/>
                    <a:pt x="4190" y="1008"/>
                  </a:cubicBezTo>
                  <a:lnTo>
                    <a:pt x="4190" y="693"/>
                  </a:lnTo>
                  <a:close/>
                  <a:moveTo>
                    <a:pt x="3812" y="0"/>
                  </a:moveTo>
                  <a:cubicBezTo>
                    <a:pt x="1733" y="0"/>
                    <a:pt x="0" y="1701"/>
                    <a:pt x="0" y="3812"/>
                  </a:cubicBezTo>
                  <a:cubicBezTo>
                    <a:pt x="0" y="5923"/>
                    <a:pt x="1701" y="7656"/>
                    <a:pt x="3812" y="7656"/>
                  </a:cubicBezTo>
                  <a:cubicBezTo>
                    <a:pt x="5923" y="7656"/>
                    <a:pt x="7656" y="5954"/>
                    <a:pt x="7656" y="3812"/>
                  </a:cubicBezTo>
                  <a:cubicBezTo>
                    <a:pt x="7656" y="1733"/>
                    <a:pt x="5954" y="0"/>
                    <a:pt x="381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210" name="Google Shape;9231;p73">
              <a:extLst>
                <a:ext uri="{FF2B5EF4-FFF2-40B4-BE49-F238E27FC236}">
                  <a16:creationId xmlns:a16="http://schemas.microsoft.com/office/drawing/2014/main" id="{CA78094B-1981-44CD-A07F-83F6947AAA8C}"/>
                </a:ext>
              </a:extLst>
            </p:cNvPr>
            <p:cNvSpPr/>
            <p:nvPr/>
          </p:nvSpPr>
          <p:spPr>
            <a:xfrm>
              <a:off x="1915750" y="2058450"/>
              <a:ext cx="35475" cy="52800"/>
            </a:xfrm>
            <a:custGeom>
              <a:avLst/>
              <a:gdLst/>
              <a:ahLst/>
              <a:cxnLst/>
              <a:rect l="l" t="t" r="r" b="b"/>
              <a:pathLst>
                <a:path w="1419" h="2112" extrusionOk="0">
                  <a:moveTo>
                    <a:pt x="347" y="0"/>
                  </a:moveTo>
                  <a:cubicBezTo>
                    <a:pt x="158" y="0"/>
                    <a:pt x="1" y="158"/>
                    <a:pt x="1" y="378"/>
                  </a:cubicBezTo>
                  <a:lnTo>
                    <a:pt x="1" y="1733"/>
                  </a:lnTo>
                  <a:cubicBezTo>
                    <a:pt x="1" y="1954"/>
                    <a:pt x="158" y="2111"/>
                    <a:pt x="347" y="2111"/>
                  </a:cubicBezTo>
                  <a:lnTo>
                    <a:pt x="1072" y="2111"/>
                  </a:lnTo>
                  <a:cubicBezTo>
                    <a:pt x="1261" y="2111"/>
                    <a:pt x="1418" y="1954"/>
                    <a:pt x="1418" y="1733"/>
                  </a:cubicBezTo>
                  <a:cubicBezTo>
                    <a:pt x="1418" y="1544"/>
                    <a:pt x="1261" y="1387"/>
                    <a:pt x="1072" y="1387"/>
                  </a:cubicBezTo>
                  <a:lnTo>
                    <a:pt x="725" y="1387"/>
                  </a:lnTo>
                  <a:lnTo>
                    <a:pt x="725" y="378"/>
                  </a:lnTo>
                  <a:cubicBezTo>
                    <a:pt x="725" y="158"/>
                    <a:pt x="568" y="0"/>
                    <a:pt x="34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grpSp>
      <p:sp>
        <p:nvSpPr>
          <p:cNvPr id="212" name="Google Shape;9211;p73">
            <a:extLst>
              <a:ext uri="{FF2B5EF4-FFF2-40B4-BE49-F238E27FC236}">
                <a16:creationId xmlns:a16="http://schemas.microsoft.com/office/drawing/2014/main" id="{648BEE35-2004-43C1-A5A3-84C8C554790B}"/>
              </a:ext>
            </a:extLst>
          </p:cNvPr>
          <p:cNvSpPr/>
          <p:nvPr/>
        </p:nvSpPr>
        <p:spPr>
          <a:xfrm>
            <a:off x="6557051" y="1759668"/>
            <a:ext cx="414913" cy="408717"/>
          </a:xfrm>
          <a:custGeom>
            <a:avLst/>
            <a:gdLst/>
            <a:ahLst/>
            <a:cxnLst/>
            <a:rect l="l" t="t" r="r" b="b"/>
            <a:pathLst>
              <a:path w="12414" h="11799" extrusionOk="0">
                <a:moveTo>
                  <a:pt x="8979" y="2127"/>
                </a:moveTo>
                <a:cubicBezTo>
                  <a:pt x="9247" y="2127"/>
                  <a:pt x="9515" y="2229"/>
                  <a:pt x="9704" y="2434"/>
                </a:cubicBezTo>
                <a:cubicBezTo>
                  <a:pt x="10113" y="2812"/>
                  <a:pt x="10113" y="3473"/>
                  <a:pt x="9704" y="3883"/>
                </a:cubicBezTo>
                <a:lnTo>
                  <a:pt x="8885" y="4702"/>
                </a:lnTo>
                <a:cubicBezTo>
                  <a:pt x="8790" y="4765"/>
                  <a:pt x="8696" y="4860"/>
                  <a:pt x="8601" y="4891"/>
                </a:cubicBezTo>
                <a:cubicBezTo>
                  <a:pt x="8790" y="4513"/>
                  <a:pt x="8727" y="4041"/>
                  <a:pt x="8412" y="3726"/>
                </a:cubicBezTo>
                <a:cubicBezTo>
                  <a:pt x="8206" y="3520"/>
                  <a:pt x="7933" y="3408"/>
                  <a:pt x="7654" y="3408"/>
                </a:cubicBezTo>
                <a:cubicBezTo>
                  <a:pt x="7507" y="3408"/>
                  <a:pt x="7357" y="3439"/>
                  <a:pt x="7215" y="3505"/>
                </a:cubicBezTo>
                <a:cubicBezTo>
                  <a:pt x="7278" y="3410"/>
                  <a:pt x="7341" y="3316"/>
                  <a:pt x="7436" y="3253"/>
                </a:cubicBezTo>
                <a:lnTo>
                  <a:pt x="8255" y="2434"/>
                </a:lnTo>
                <a:cubicBezTo>
                  <a:pt x="8444" y="2229"/>
                  <a:pt x="8711" y="2127"/>
                  <a:pt x="8979" y="2127"/>
                </a:cubicBezTo>
                <a:close/>
                <a:moveTo>
                  <a:pt x="9027" y="685"/>
                </a:moveTo>
                <a:cubicBezTo>
                  <a:pt x="9649" y="685"/>
                  <a:pt x="10271" y="922"/>
                  <a:pt x="10744" y="1394"/>
                </a:cubicBezTo>
                <a:cubicBezTo>
                  <a:pt x="11689" y="2339"/>
                  <a:pt x="11689" y="3883"/>
                  <a:pt x="10744" y="4828"/>
                </a:cubicBezTo>
                <a:lnTo>
                  <a:pt x="9893" y="5647"/>
                </a:lnTo>
                <a:cubicBezTo>
                  <a:pt x="9431" y="6109"/>
                  <a:pt x="8816" y="6356"/>
                  <a:pt x="8187" y="6356"/>
                </a:cubicBezTo>
                <a:cubicBezTo>
                  <a:pt x="7914" y="6356"/>
                  <a:pt x="7639" y="6310"/>
                  <a:pt x="7373" y="6214"/>
                </a:cubicBezTo>
                <a:lnTo>
                  <a:pt x="7940" y="5647"/>
                </a:lnTo>
                <a:cubicBezTo>
                  <a:pt x="8008" y="5655"/>
                  <a:pt x="8077" y="5659"/>
                  <a:pt x="8146" y="5659"/>
                </a:cubicBezTo>
                <a:cubicBezTo>
                  <a:pt x="8617" y="5659"/>
                  <a:pt x="9087" y="5477"/>
                  <a:pt x="9389" y="5175"/>
                </a:cubicBezTo>
                <a:lnTo>
                  <a:pt x="10208" y="4356"/>
                </a:lnTo>
                <a:cubicBezTo>
                  <a:pt x="10901" y="3694"/>
                  <a:pt x="10901" y="2591"/>
                  <a:pt x="10208" y="1898"/>
                </a:cubicBezTo>
                <a:cubicBezTo>
                  <a:pt x="9877" y="1567"/>
                  <a:pt x="9436" y="1402"/>
                  <a:pt x="8995" y="1402"/>
                </a:cubicBezTo>
                <a:cubicBezTo>
                  <a:pt x="8554" y="1402"/>
                  <a:pt x="8113" y="1567"/>
                  <a:pt x="7782" y="1898"/>
                </a:cubicBezTo>
                <a:lnTo>
                  <a:pt x="6931" y="2749"/>
                </a:lnTo>
                <a:cubicBezTo>
                  <a:pt x="6553" y="3127"/>
                  <a:pt x="6396" y="3694"/>
                  <a:pt x="6490" y="4198"/>
                </a:cubicBezTo>
                <a:lnTo>
                  <a:pt x="5923" y="4734"/>
                </a:lnTo>
                <a:cubicBezTo>
                  <a:pt x="5608" y="3883"/>
                  <a:pt x="5797" y="2906"/>
                  <a:pt x="6490" y="2213"/>
                </a:cubicBezTo>
                <a:lnTo>
                  <a:pt x="7309" y="1394"/>
                </a:lnTo>
                <a:cubicBezTo>
                  <a:pt x="7782" y="922"/>
                  <a:pt x="8404" y="685"/>
                  <a:pt x="9027" y="685"/>
                </a:cubicBezTo>
                <a:close/>
                <a:moveTo>
                  <a:pt x="7703" y="4104"/>
                </a:moveTo>
                <a:cubicBezTo>
                  <a:pt x="7790" y="4104"/>
                  <a:pt x="7877" y="4135"/>
                  <a:pt x="7940" y="4198"/>
                </a:cubicBezTo>
                <a:cubicBezTo>
                  <a:pt x="8066" y="4324"/>
                  <a:pt x="8066" y="4545"/>
                  <a:pt x="7940" y="4671"/>
                </a:cubicBezTo>
                <a:lnTo>
                  <a:pt x="4978" y="7632"/>
                </a:lnTo>
                <a:cubicBezTo>
                  <a:pt x="4915" y="7679"/>
                  <a:pt x="4828" y="7703"/>
                  <a:pt x="4742" y="7703"/>
                </a:cubicBezTo>
                <a:cubicBezTo>
                  <a:pt x="4655" y="7703"/>
                  <a:pt x="4569" y="7679"/>
                  <a:pt x="4506" y="7632"/>
                </a:cubicBezTo>
                <a:cubicBezTo>
                  <a:pt x="4380" y="7506"/>
                  <a:pt x="4380" y="7254"/>
                  <a:pt x="4506" y="7160"/>
                </a:cubicBezTo>
                <a:lnTo>
                  <a:pt x="7467" y="4198"/>
                </a:lnTo>
                <a:cubicBezTo>
                  <a:pt x="7530" y="4135"/>
                  <a:pt x="7617" y="4104"/>
                  <a:pt x="7703" y="4104"/>
                </a:cubicBezTo>
                <a:close/>
                <a:moveTo>
                  <a:pt x="3781" y="6939"/>
                </a:moveTo>
                <a:lnTo>
                  <a:pt x="3781" y="6939"/>
                </a:lnTo>
                <a:cubicBezTo>
                  <a:pt x="3592" y="7349"/>
                  <a:pt x="3686" y="7821"/>
                  <a:pt x="4001" y="8136"/>
                </a:cubicBezTo>
                <a:cubicBezTo>
                  <a:pt x="4198" y="8333"/>
                  <a:pt x="4457" y="8432"/>
                  <a:pt x="4715" y="8432"/>
                </a:cubicBezTo>
                <a:cubicBezTo>
                  <a:pt x="4870" y="8432"/>
                  <a:pt x="5025" y="8396"/>
                  <a:pt x="5167" y="8325"/>
                </a:cubicBezTo>
                <a:lnTo>
                  <a:pt x="5167" y="8325"/>
                </a:lnTo>
                <a:cubicBezTo>
                  <a:pt x="5136" y="8451"/>
                  <a:pt x="5041" y="8514"/>
                  <a:pt x="4978" y="8609"/>
                </a:cubicBezTo>
                <a:lnTo>
                  <a:pt x="4159" y="9428"/>
                </a:lnTo>
                <a:cubicBezTo>
                  <a:pt x="3954" y="9633"/>
                  <a:pt x="3686" y="9735"/>
                  <a:pt x="3419" y="9735"/>
                </a:cubicBezTo>
                <a:cubicBezTo>
                  <a:pt x="3151" y="9735"/>
                  <a:pt x="2883" y="9633"/>
                  <a:pt x="2678" y="9428"/>
                </a:cubicBezTo>
                <a:cubicBezTo>
                  <a:pt x="2300" y="9050"/>
                  <a:pt x="2300" y="8357"/>
                  <a:pt x="2678" y="7979"/>
                </a:cubicBezTo>
                <a:lnTo>
                  <a:pt x="3529" y="7160"/>
                </a:lnTo>
                <a:cubicBezTo>
                  <a:pt x="3592" y="7065"/>
                  <a:pt x="3718" y="7002"/>
                  <a:pt x="3781" y="6939"/>
                </a:cubicBezTo>
                <a:close/>
                <a:moveTo>
                  <a:pt x="4212" y="5467"/>
                </a:moveTo>
                <a:cubicBezTo>
                  <a:pt x="4492" y="5467"/>
                  <a:pt x="4773" y="5516"/>
                  <a:pt x="5041" y="5616"/>
                </a:cubicBezTo>
                <a:lnTo>
                  <a:pt x="4506" y="6151"/>
                </a:lnTo>
                <a:cubicBezTo>
                  <a:pt x="4437" y="6143"/>
                  <a:pt x="4368" y="6139"/>
                  <a:pt x="4299" y="6139"/>
                </a:cubicBezTo>
                <a:cubicBezTo>
                  <a:pt x="3828" y="6139"/>
                  <a:pt x="3358" y="6322"/>
                  <a:pt x="3056" y="6624"/>
                </a:cubicBezTo>
                <a:lnTo>
                  <a:pt x="2206" y="7475"/>
                </a:lnTo>
                <a:cubicBezTo>
                  <a:pt x="1544" y="8136"/>
                  <a:pt x="1544" y="9239"/>
                  <a:pt x="2206" y="9900"/>
                </a:cubicBezTo>
                <a:cubicBezTo>
                  <a:pt x="2552" y="10231"/>
                  <a:pt x="3001" y="10397"/>
                  <a:pt x="3446" y="10397"/>
                </a:cubicBezTo>
                <a:cubicBezTo>
                  <a:pt x="3891" y="10397"/>
                  <a:pt x="4332" y="10231"/>
                  <a:pt x="4663" y="9900"/>
                </a:cubicBezTo>
                <a:lnTo>
                  <a:pt x="5482" y="9081"/>
                </a:lnTo>
                <a:cubicBezTo>
                  <a:pt x="5892" y="8672"/>
                  <a:pt x="6049" y="8136"/>
                  <a:pt x="5955" y="7632"/>
                </a:cubicBezTo>
                <a:lnTo>
                  <a:pt x="6522" y="7065"/>
                </a:lnTo>
                <a:lnTo>
                  <a:pt x="6522" y="7065"/>
                </a:lnTo>
                <a:cubicBezTo>
                  <a:pt x="6837" y="7947"/>
                  <a:pt x="6648" y="8924"/>
                  <a:pt x="5955" y="9585"/>
                </a:cubicBezTo>
                <a:lnTo>
                  <a:pt x="5136" y="10405"/>
                </a:lnTo>
                <a:cubicBezTo>
                  <a:pt x="4663" y="10877"/>
                  <a:pt x="4041" y="11113"/>
                  <a:pt x="3419" y="11113"/>
                </a:cubicBezTo>
                <a:cubicBezTo>
                  <a:pt x="2796" y="11113"/>
                  <a:pt x="2174" y="10877"/>
                  <a:pt x="1702" y="10405"/>
                </a:cubicBezTo>
                <a:cubicBezTo>
                  <a:pt x="756" y="9459"/>
                  <a:pt x="756" y="7916"/>
                  <a:pt x="1702" y="7002"/>
                </a:cubicBezTo>
                <a:lnTo>
                  <a:pt x="2552" y="6151"/>
                </a:lnTo>
                <a:cubicBezTo>
                  <a:pt x="3005" y="5699"/>
                  <a:pt x="3605" y="5467"/>
                  <a:pt x="4212" y="5467"/>
                </a:cubicBezTo>
                <a:close/>
                <a:moveTo>
                  <a:pt x="8999" y="0"/>
                </a:moveTo>
                <a:cubicBezTo>
                  <a:pt x="8200" y="0"/>
                  <a:pt x="7404" y="307"/>
                  <a:pt x="6805" y="922"/>
                </a:cubicBezTo>
                <a:lnTo>
                  <a:pt x="5955" y="1741"/>
                </a:lnTo>
                <a:cubicBezTo>
                  <a:pt x="5136" y="2560"/>
                  <a:pt x="4852" y="3789"/>
                  <a:pt x="5230" y="4891"/>
                </a:cubicBezTo>
                <a:cubicBezTo>
                  <a:pt x="4920" y="4794"/>
                  <a:pt x="4601" y="4746"/>
                  <a:pt x="4283" y="4746"/>
                </a:cubicBezTo>
                <a:cubicBezTo>
                  <a:pt x="3469" y="4746"/>
                  <a:pt x="2669" y="5058"/>
                  <a:pt x="2080" y="5647"/>
                </a:cubicBezTo>
                <a:lnTo>
                  <a:pt x="1229" y="6466"/>
                </a:lnTo>
                <a:cubicBezTo>
                  <a:pt x="0" y="7695"/>
                  <a:pt x="0" y="9680"/>
                  <a:pt x="1229" y="10877"/>
                </a:cubicBezTo>
                <a:cubicBezTo>
                  <a:pt x="1843" y="11491"/>
                  <a:pt x="2647" y="11799"/>
                  <a:pt x="3446" y="11799"/>
                </a:cubicBezTo>
                <a:cubicBezTo>
                  <a:pt x="4246" y="11799"/>
                  <a:pt x="5041" y="11491"/>
                  <a:pt x="5640" y="10877"/>
                </a:cubicBezTo>
                <a:lnTo>
                  <a:pt x="6490" y="10058"/>
                </a:lnTo>
                <a:cubicBezTo>
                  <a:pt x="7309" y="9239"/>
                  <a:pt x="7593" y="8010"/>
                  <a:pt x="7215" y="6908"/>
                </a:cubicBezTo>
                <a:lnTo>
                  <a:pt x="7215" y="6908"/>
                </a:lnTo>
                <a:cubicBezTo>
                  <a:pt x="7525" y="7005"/>
                  <a:pt x="7844" y="7053"/>
                  <a:pt x="8162" y="7053"/>
                </a:cubicBezTo>
                <a:cubicBezTo>
                  <a:pt x="8976" y="7053"/>
                  <a:pt x="9776" y="6740"/>
                  <a:pt x="10365" y="6151"/>
                </a:cubicBezTo>
                <a:lnTo>
                  <a:pt x="11216" y="5332"/>
                </a:lnTo>
                <a:cubicBezTo>
                  <a:pt x="12413" y="4104"/>
                  <a:pt x="12413" y="2150"/>
                  <a:pt x="11216" y="922"/>
                </a:cubicBezTo>
                <a:cubicBezTo>
                  <a:pt x="10602" y="307"/>
                  <a:pt x="9798" y="0"/>
                  <a:pt x="8999"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prstClr val="black">
                  <a:lumMod val="75000"/>
                  <a:lumOff val="25000"/>
                </a:prstClr>
              </a:solidFill>
              <a:effectLst/>
              <a:uLnTx/>
              <a:uFillTx/>
              <a:latin typeface="Segoe"/>
              <a:cs typeface="Arial"/>
            </a:endParaRPr>
          </a:p>
        </p:txBody>
      </p:sp>
      <p:sp>
        <p:nvSpPr>
          <p:cNvPr id="213" name="Shape 3619">
            <a:extLst>
              <a:ext uri="{FF2B5EF4-FFF2-40B4-BE49-F238E27FC236}">
                <a16:creationId xmlns:a16="http://schemas.microsoft.com/office/drawing/2014/main" id="{746AD637-0EA1-4DBE-9AE7-2D513FF9E531}"/>
              </a:ext>
            </a:extLst>
          </p:cNvPr>
          <p:cNvSpPr/>
          <p:nvPr/>
        </p:nvSpPr>
        <p:spPr>
          <a:xfrm>
            <a:off x="5038679" y="1116784"/>
            <a:ext cx="280580" cy="229565"/>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167017D8-D8FA-460C-5DAB-8CC45F8BB7CB}"/>
              </a:ext>
            </a:extLst>
          </p:cNvPr>
          <p:cNvSpPr txBox="1"/>
          <p:nvPr/>
        </p:nvSpPr>
        <p:spPr>
          <a:xfrm>
            <a:off x="336399" y="2770892"/>
            <a:ext cx="3251432" cy="923330"/>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Evidenz-basiertes BGM zur nachhaltigen Gesundheits-förderung </a:t>
            </a:r>
            <a:endParaRPr lang="en-GB" sz="1800" b="1" dirty="0">
              <a:solidFill>
                <a:srgbClr val="FEA12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1170749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EFED3AE2-9C0C-5FE6-34E6-F16E95F52819}"/>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hteck 3">
            <a:extLst>
              <a:ext uri="{FF2B5EF4-FFF2-40B4-BE49-F238E27FC236}">
                <a16:creationId xmlns:a16="http://schemas.microsoft.com/office/drawing/2014/main" id="{AB31FF34-0D06-D201-8BFF-CDD8C7E347A3}"/>
              </a:ext>
            </a:extLst>
          </p:cNvPr>
          <p:cNvSpPr/>
          <p:nvPr/>
        </p:nvSpPr>
        <p:spPr>
          <a:xfrm>
            <a:off x="437081" y="1030748"/>
            <a:ext cx="3852531" cy="2190408"/>
          </a:xfrm>
          <a:prstGeom prst="rect">
            <a:avLst/>
          </a:prstGeom>
        </p:spPr>
        <p:txBody>
          <a:bodyPr wrap="square">
            <a:spAutoFit/>
          </a:bodyPr>
          <a:lstStyle/>
          <a:p>
            <a:pPr>
              <a:lnSpc>
                <a:spcPct val="150000"/>
              </a:lnSpc>
            </a:pPr>
            <a:r>
              <a:rPr lang="de-DE" sz="2500" b="1" dirty="0">
                <a:solidFill>
                  <a:schemeClr val="bg1"/>
                </a:solidFill>
                <a:latin typeface="Hind" panose="02000000000000000000" pitchFamily="2" charset="77"/>
                <a:cs typeface="Hind" panose="02000000000000000000" pitchFamily="2" charset="77"/>
              </a:rPr>
              <a:t>Fehlzeitenanalyse: </a:t>
            </a:r>
          </a:p>
          <a:p>
            <a:pPr>
              <a:lnSpc>
                <a:spcPct val="150000"/>
              </a:lnSpc>
            </a:pPr>
            <a:r>
              <a:rPr lang="de-DE" sz="2500" b="1" dirty="0">
                <a:solidFill>
                  <a:srgbClr val="FEA121"/>
                </a:solidFill>
                <a:latin typeface="Hind" panose="02000000000000000000" pitchFamily="2" charset="77"/>
                <a:cs typeface="Hind" panose="02000000000000000000" pitchFamily="2" charset="77"/>
              </a:rPr>
              <a:t>BIG direkt gesund </a:t>
            </a:r>
          </a:p>
          <a:p>
            <a:pPr>
              <a:lnSpc>
                <a:spcPct val="150000"/>
              </a:lnSpc>
            </a:pPr>
            <a:r>
              <a:rPr lang="de-DE" sz="2500" b="1" dirty="0">
                <a:solidFill>
                  <a:srgbClr val="FEA121"/>
                </a:solidFill>
                <a:latin typeface="Hind" panose="02000000000000000000" pitchFamily="2" charset="77"/>
                <a:cs typeface="Hind" panose="02000000000000000000" pitchFamily="2" charset="77"/>
              </a:rPr>
              <a:t>x </a:t>
            </a:r>
            <a:r>
              <a:rPr lang="de-DE" sz="2500" b="1" dirty="0" err="1">
                <a:solidFill>
                  <a:srgbClr val="FEA121"/>
                </a:solidFill>
                <a:latin typeface="Hind" panose="02000000000000000000" pitchFamily="2" charset="77"/>
                <a:cs typeface="Hind" panose="02000000000000000000" pitchFamily="2" charset="77"/>
              </a:rPr>
              <a:t>vivamind</a:t>
            </a:r>
            <a:r>
              <a:rPr lang="de-DE" sz="2500" b="1" dirty="0">
                <a:solidFill>
                  <a:srgbClr val="FEA121"/>
                </a:solidFill>
                <a:latin typeface="Hind" panose="02000000000000000000" pitchFamily="2" charset="77"/>
                <a:cs typeface="Hind" panose="02000000000000000000" pitchFamily="2" charset="77"/>
              </a:rPr>
              <a:t> GmbH-Studie</a:t>
            </a:r>
          </a:p>
          <a:p>
            <a:pPr>
              <a:lnSpc>
                <a:spcPct val="150000"/>
              </a:lnSpc>
            </a:pPr>
            <a:endParaRPr lang="en-GB" b="1" dirty="0">
              <a:latin typeface="Raleway Medium" pitchFamily="2" charset="0"/>
            </a:endParaRPr>
          </a:p>
        </p:txBody>
      </p:sp>
      <p:sp>
        <p:nvSpPr>
          <p:cNvPr id="6" name="Rechteck: abgerundete Ecken 4">
            <a:extLst>
              <a:ext uri="{FF2B5EF4-FFF2-40B4-BE49-F238E27FC236}">
                <a16:creationId xmlns:a16="http://schemas.microsoft.com/office/drawing/2014/main" id="{C248BF2D-A5CC-91FE-9B70-C456DCE872F6}"/>
              </a:ext>
            </a:extLst>
          </p:cNvPr>
          <p:cNvSpPr>
            <a:spLocks/>
          </p:cNvSpPr>
          <p:nvPr/>
        </p:nvSpPr>
        <p:spPr>
          <a:xfrm>
            <a:off x="567517" y="4437775"/>
            <a:ext cx="3550675" cy="2071325"/>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a:lnSpc>
                <a:spcPct val="150000"/>
              </a:lnSpc>
            </a:pPr>
            <a:r>
              <a:rPr lang="de-DE" sz="1600" b="1" noProof="0" dirty="0">
                <a:solidFill>
                  <a:srgbClr val="004785"/>
                </a:solidFill>
                <a:latin typeface="Hind" panose="02000000000000000000" pitchFamily="2" charset="77"/>
                <a:ea typeface="Garet Bold"/>
                <a:cs typeface="Hind" panose="02000000000000000000" pitchFamily="2" charset="77"/>
                <a:sym typeface="Garet Bold"/>
              </a:rPr>
              <a:t>Studiendesign &amp; Auswertung</a:t>
            </a:r>
            <a:endParaRPr lang="de-DE" sz="1600" b="1" noProof="0" dirty="0">
              <a:solidFill>
                <a:srgbClr val="004785"/>
              </a:solidFill>
              <a:latin typeface="Hind" panose="02000000000000000000" pitchFamily="2" charset="77"/>
              <a:cs typeface="Hind" panose="02000000000000000000" pitchFamily="2" charset="77"/>
            </a:endParaRPr>
          </a:p>
          <a:p>
            <a:pPr marL="285750" indent="-285750">
              <a:lnSpc>
                <a:spcPct val="150000"/>
              </a:lnSpc>
              <a:buFont typeface="Arial" panose="020B0604020202020204" pitchFamily="34" charset="0"/>
              <a:buChar char="•"/>
            </a:pPr>
            <a:r>
              <a:rPr lang="de-DE" sz="1200" b="1" noProof="0" dirty="0">
                <a:solidFill>
                  <a:schemeClr val="tx1"/>
                </a:solidFill>
                <a:latin typeface="Hind" panose="02000000000000000000" pitchFamily="2" charset="77"/>
                <a:cs typeface="Hind" panose="02000000000000000000" pitchFamily="2" charset="77"/>
              </a:rPr>
              <a:t>Regression:</a:t>
            </a:r>
            <a:r>
              <a:rPr lang="de-DE" sz="1200" noProof="0" dirty="0">
                <a:solidFill>
                  <a:schemeClr val="tx1"/>
                </a:solidFill>
                <a:latin typeface="Hind" panose="02000000000000000000" pitchFamily="2" charset="77"/>
                <a:cs typeface="Hind" panose="02000000000000000000" pitchFamily="2" charset="77"/>
              </a:rPr>
              <a:t> Vorhersage der Fehlzeiten nach dem </a:t>
            </a:r>
            <a:r>
              <a:rPr lang="de-DE" sz="1200" noProof="0" dirty="0" err="1">
                <a:solidFill>
                  <a:schemeClr val="tx1"/>
                </a:solidFill>
                <a:latin typeface="Hind" panose="02000000000000000000" pitchFamily="2" charset="77"/>
                <a:cs typeface="Hind" panose="02000000000000000000" pitchFamily="2" charset="77"/>
              </a:rPr>
              <a:t>CheckUp</a:t>
            </a:r>
            <a:r>
              <a:rPr lang="de-DE" sz="1200" noProof="0" dirty="0">
                <a:solidFill>
                  <a:schemeClr val="tx1"/>
                </a:solidFill>
                <a:latin typeface="Hind" panose="02000000000000000000" pitchFamily="2" charset="77"/>
                <a:cs typeface="Hind" panose="02000000000000000000" pitchFamily="2" charset="77"/>
              </a:rPr>
              <a:t> durch BIG-Balance Daten</a:t>
            </a:r>
          </a:p>
          <a:p>
            <a:pPr marL="285750" indent="-285750">
              <a:lnSpc>
                <a:spcPct val="150000"/>
              </a:lnSpc>
              <a:buFont typeface="Arial" panose="020B0604020202020204" pitchFamily="34" charset="0"/>
              <a:buChar char="•"/>
            </a:pPr>
            <a:r>
              <a:rPr lang="de-DE" sz="1200" b="1" noProof="0" dirty="0">
                <a:solidFill>
                  <a:schemeClr val="tx1"/>
                </a:solidFill>
                <a:latin typeface="Hind" panose="02000000000000000000" pitchFamily="2" charset="77"/>
                <a:cs typeface="Hind" panose="02000000000000000000" pitchFamily="2" charset="77"/>
              </a:rPr>
              <a:t>Korrelation: </a:t>
            </a:r>
            <a:r>
              <a:rPr lang="de-DE" sz="1200" noProof="0" dirty="0">
                <a:solidFill>
                  <a:schemeClr val="tx1"/>
                </a:solidFill>
                <a:latin typeface="Hind" panose="02000000000000000000" pitchFamily="2" charset="77"/>
                <a:cs typeface="Hind" panose="02000000000000000000" pitchFamily="2" charset="77"/>
              </a:rPr>
              <a:t>Zusammenhang zwischen Gesundheit und Fehlzeiten</a:t>
            </a:r>
          </a:p>
        </p:txBody>
      </p:sp>
      <p:sp>
        <p:nvSpPr>
          <p:cNvPr id="11" name="Rechteck: abgerundete Ecken 4">
            <a:extLst>
              <a:ext uri="{FF2B5EF4-FFF2-40B4-BE49-F238E27FC236}">
                <a16:creationId xmlns:a16="http://schemas.microsoft.com/office/drawing/2014/main" id="{ACB6D7B0-90C2-1547-6713-40369268E400}"/>
              </a:ext>
            </a:extLst>
          </p:cNvPr>
          <p:cNvSpPr>
            <a:spLocks/>
          </p:cNvSpPr>
          <p:nvPr/>
        </p:nvSpPr>
        <p:spPr>
          <a:xfrm>
            <a:off x="4460086" y="1030748"/>
            <a:ext cx="8334376" cy="5478352"/>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a:lnSpc>
                <a:spcPct val="150000"/>
              </a:lnSpc>
            </a:pPr>
            <a:r>
              <a:rPr lang="de-DE" b="1" noProof="0" dirty="0">
                <a:solidFill>
                  <a:srgbClr val="004785"/>
                </a:solidFill>
                <a:latin typeface="Hind" panose="02000000000000000000" pitchFamily="2" charset="77"/>
                <a:cs typeface="Hind" panose="02000000000000000000" pitchFamily="2" charset="77"/>
              </a:rPr>
              <a:t>Präventionsrelevante Ursachen von Fehlzeiten: </a:t>
            </a:r>
            <a:endParaRPr lang="de-DE" noProof="0" dirty="0">
              <a:solidFill>
                <a:srgbClr val="004785"/>
              </a:solidFill>
              <a:latin typeface="Hind" panose="02000000000000000000" pitchFamily="2" charset="77"/>
              <a:cs typeface="Hind" panose="02000000000000000000" pitchFamily="2" charset="77"/>
            </a:endParaRPr>
          </a:p>
          <a:p>
            <a:pPr marL="285750" indent="-285750">
              <a:lnSpc>
                <a:spcPct val="150000"/>
              </a:lnSpc>
              <a:buFont typeface="Arial" panose="020B0604020202020204" pitchFamily="34" charset="0"/>
              <a:buChar char="•"/>
            </a:pPr>
            <a:r>
              <a:rPr lang="de-DE" sz="1400" noProof="0" dirty="0">
                <a:solidFill>
                  <a:schemeClr val="tx1"/>
                </a:solidFill>
                <a:latin typeface="Hind" panose="02000000000000000000" pitchFamily="2" charset="77"/>
                <a:cs typeface="Hind" panose="02000000000000000000" pitchFamily="2" charset="77"/>
              </a:rPr>
              <a:t>Üblicherweise erfassen Institutionen und andere Krankenkassen hauptsächlich </a:t>
            </a:r>
          </a:p>
          <a:p>
            <a:pPr marL="285750" indent="-285750">
              <a:lnSpc>
                <a:spcPct val="150000"/>
              </a:lnSpc>
              <a:buFont typeface="Arial" panose="020B0604020202020204" pitchFamily="34" charset="0"/>
              <a:buChar char="•"/>
            </a:pPr>
            <a:r>
              <a:rPr lang="de-DE" sz="1400" noProof="0" dirty="0">
                <a:solidFill>
                  <a:schemeClr val="tx1"/>
                </a:solidFill>
                <a:latin typeface="Hind" panose="02000000000000000000" pitchFamily="2" charset="77"/>
                <a:cs typeface="Hind" panose="02000000000000000000" pitchFamily="2" charset="77"/>
              </a:rPr>
              <a:t>Fehlzeiten</a:t>
            </a:r>
            <a:r>
              <a:rPr lang="de-DE" sz="1400" dirty="0">
                <a:solidFill>
                  <a:schemeClr val="tx1"/>
                </a:solidFill>
                <a:latin typeface="Hind" panose="02000000000000000000" pitchFamily="2" charset="77"/>
                <a:cs typeface="Hind" panose="02000000000000000000" pitchFamily="2" charset="77"/>
              </a:rPr>
              <a:t> ohne Lebensstilfaktoren oder andere</a:t>
            </a:r>
            <a:r>
              <a:rPr lang="de-DE" sz="1400" noProof="0" dirty="0">
                <a:solidFill>
                  <a:schemeClr val="tx1"/>
                </a:solidFill>
                <a:latin typeface="Hind" panose="02000000000000000000" pitchFamily="2" charset="77"/>
                <a:cs typeface="Hind" panose="02000000000000000000" pitchFamily="2" charset="77"/>
              </a:rPr>
              <a:t> präventionsrelevante Rahmen-</a:t>
            </a:r>
          </a:p>
          <a:p>
            <a:pPr marL="285750" indent="-285750">
              <a:lnSpc>
                <a:spcPct val="150000"/>
              </a:lnSpc>
              <a:buFont typeface="Arial" panose="020B0604020202020204" pitchFamily="34" charset="0"/>
              <a:buChar char="•"/>
            </a:pPr>
            <a:r>
              <a:rPr lang="de-DE" sz="1400" noProof="0" dirty="0" err="1">
                <a:solidFill>
                  <a:schemeClr val="tx1"/>
                </a:solidFill>
                <a:latin typeface="Hind" panose="02000000000000000000" pitchFamily="2" charset="77"/>
                <a:cs typeface="Hind" panose="02000000000000000000" pitchFamily="2" charset="77"/>
              </a:rPr>
              <a:t>bedingungen</a:t>
            </a:r>
            <a:r>
              <a:rPr lang="de-DE" sz="1400" noProof="0" dirty="0">
                <a:solidFill>
                  <a:schemeClr val="tx1"/>
                </a:solidFill>
                <a:latin typeface="Hind" panose="02000000000000000000" pitchFamily="2" charset="77"/>
                <a:cs typeface="Hind" panose="02000000000000000000" pitchFamily="2" charset="77"/>
              </a:rPr>
              <a:t> zu beleuchten.</a:t>
            </a:r>
          </a:p>
          <a:p>
            <a:pPr marL="285750" indent="-285750">
              <a:lnSpc>
                <a:spcPct val="150000"/>
              </a:lnSpc>
              <a:buFont typeface="Arial" panose="020B0604020202020204" pitchFamily="34" charset="0"/>
              <a:buChar char="•"/>
            </a:pPr>
            <a:r>
              <a:rPr lang="de-DE" sz="1400" noProof="0" dirty="0">
                <a:solidFill>
                  <a:schemeClr val="tx1"/>
                </a:solidFill>
                <a:latin typeface="Hind" panose="02000000000000000000" pitchFamily="2" charset="77"/>
                <a:cs typeface="Hind" panose="02000000000000000000" pitchFamily="2" charset="77"/>
              </a:rPr>
              <a:t>Mit unserer </a:t>
            </a:r>
            <a:r>
              <a:rPr lang="de-DE" sz="1400" b="1" dirty="0">
                <a:solidFill>
                  <a:schemeClr val="tx1"/>
                </a:solidFill>
                <a:latin typeface="Hind" panose="02000000000000000000" pitchFamily="2" charset="77"/>
                <a:cs typeface="Hind" panose="02000000000000000000" pitchFamily="2" charset="77"/>
              </a:rPr>
              <a:t>ganzheitlichen</a:t>
            </a:r>
            <a:r>
              <a:rPr lang="de-DE" sz="1400" dirty="0">
                <a:solidFill>
                  <a:schemeClr val="tx1"/>
                </a:solidFill>
                <a:latin typeface="Hind" panose="02000000000000000000" pitchFamily="2" charset="77"/>
                <a:cs typeface="Hind" panose="02000000000000000000" pitchFamily="2" charset="77"/>
              </a:rPr>
              <a:t> </a:t>
            </a:r>
            <a:r>
              <a:rPr lang="de-DE" sz="1400" noProof="0" dirty="0">
                <a:solidFill>
                  <a:schemeClr val="tx1"/>
                </a:solidFill>
                <a:latin typeface="Hind" panose="02000000000000000000" pitchFamily="2" charset="77"/>
                <a:cs typeface="Hind" panose="02000000000000000000" pitchFamily="2" charset="77"/>
              </a:rPr>
              <a:t>Datengrundlage (Medizin, Psychologie und Lifestyle) </a:t>
            </a:r>
            <a:br>
              <a:rPr lang="de-DE" sz="1400" noProof="0" dirty="0">
                <a:solidFill>
                  <a:schemeClr val="tx1"/>
                </a:solidFill>
                <a:latin typeface="Hind" panose="02000000000000000000" pitchFamily="2" charset="77"/>
                <a:cs typeface="Hind" panose="02000000000000000000" pitchFamily="2" charset="77"/>
              </a:rPr>
            </a:br>
            <a:r>
              <a:rPr lang="de-DE" sz="1400" noProof="0" dirty="0">
                <a:solidFill>
                  <a:schemeClr val="tx1"/>
                </a:solidFill>
                <a:latin typeface="Hind" panose="02000000000000000000" pitchFamily="2" charset="77"/>
                <a:cs typeface="Hind" panose="02000000000000000000" pitchFamily="2" charset="77"/>
              </a:rPr>
              <a:t>sind wir in der Lage, </a:t>
            </a:r>
            <a:r>
              <a:rPr lang="de-DE" sz="1400" b="1" noProof="0" dirty="0">
                <a:solidFill>
                  <a:schemeClr val="tx1"/>
                </a:solidFill>
                <a:latin typeface="Hind" panose="02000000000000000000" pitchFamily="2" charset="77"/>
                <a:cs typeface="Hind" panose="02000000000000000000" pitchFamily="2" charset="77"/>
              </a:rPr>
              <a:t>alltägliche </a:t>
            </a:r>
            <a:r>
              <a:rPr lang="de-DE" sz="1400" noProof="0" dirty="0">
                <a:solidFill>
                  <a:schemeClr val="tx1"/>
                </a:solidFill>
                <a:latin typeface="Hind" panose="02000000000000000000" pitchFamily="2" charset="77"/>
                <a:cs typeface="Hind" panose="02000000000000000000" pitchFamily="2" charset="77"/>
              </a:rPr>
              <a:t>und </a:t>
            </a:r>
            <a:r>
              <a:rPr lang="de-DE" sz="1400" b="1" noProof="0" dirty="0">
                <a:solidFill>
                  <a:schemeClr val="tx1"/>
                </a:solidFill>
                <a:latin typeface="Hind" panose="02000000000000000000" pitchFamily="2" charset="77"/>
                <a:cs typeface="Hind" panose="02000000000000000000" pitchFamily="2" charset="77"/>
              </a:rPr>
              <a:t>gewohnheitsmäßige Einflussfaktoren</a:t>
            </a:r>
            <a:r>
              <a:rPr lang="de-DE" sz="1400" noProof="0" dirty="0">
                <a:solidFill>
                  <a:schemeClr val="tx1"/>
                </a:solidFill>
                <a:latin typeface="Hind" panose="02000000000000000000" pitchFamily="2" charset="77"/>
                <a:cs typeface="Hind" panose="02000000000000000000" pitchFamily="2" charset="77"/>
              </a:rPr>
              <a:t> zu </a:t>
            </a:r>
            <a:br>
              <a:rPr lang="de-DE" sz="1400" noProof="0" dirty="0">
                <a:solidFill>
                  <a:schemeClr val="tx1"/>
                </a:solidFill>
                <a:latin typeface="Hind" panose="02000000000000000000" pitchFamily="2" charset="77"/>
                <a:cs typeface="Hind" panose="02000000000000000000" pitchFamily="2" charset="77"/>
              </a:rPr>
            </a:br>
            <a:r>
              <a:rPr lang="de-DE" sz="1400" noProof="0" dirty="0">
                <a:solidFill>
                  <a:schemeClr val="tx1"/>
                </a:solidFill>
                <a:latin typeface="Hind" panose="02000000000000000000" pitchFamily="2" charset="77"/>
                <a:cs typeface="Hind" panose="02000000000000000000" pitchFamily="2" charset="77"/>
              </a:rPr>
              <a:t>identifizieren.</a:t>
            </a:r>
          </a:p>
          <a:p>
            <a:pPr marL="285750" indent="-285750">
              <a:lnSpc>
                <a:spcPct val="150000"/>
              </a:lnSpc>
              <a:buFont typeface="Arial" panose="020B0604020202020204" pitchFamily="34" charset="0"/>
              <a:buChar char="•"/>
            </a:pPr>
            <a:r>
              <a:rPr lang="de-DE" sz="1400" noProof="0" dirty="0">
                <a:solidFill>
                  <a:schemeClr val="tx1"/>
                </a:solidFill>
                <a:latin typeface="Hind" panose="02000000000000000000" pitchFamily="2" charset="77"/>
                <a:cs typeface="Hind" panose="02000000000000000000" pitchFamily="2" charset="77"/>
              </a:rPr>
              <a:t>Unsere Ergebnisse stützen sich auf </a:t>
            </a:r>
            <a:r>
              <a:rPr lang="de-DE" sz="1400" b="1" noProof="0" dirty="0">
                <a:solidFill>
                  <a:schemeClr val="tx1"/>
                </a:solidFill>
                <a:latin typeface="Hind" panose="02000000000000000000" pitchFamily="2" charset="77"/>
                <a:cs typeface="Hind" panose="02000000000000000000" pitchFamily="2" charset="77"/>
              </a:rPr>
              <a:t>Zusammenhangsanalysen </a:t>
            </a:r>
            <a:r>
              <a:rPr lang="de-DE" sz="1400" noProof="0" dirty="0">
                <a:solidFill>
                  <a:schemeClr val="tx1"/>
                </a:solidFill>
                <a:latin typeface="Hind" panose="02000000000000000000" pitchFamily="2" charset="77"/>
                <a:cs typeface="Hind" panose="02000000000000000000" pitchFamily="2" charset="77"/>
              </a:rPr>
              <a:t>– ein Ansatz, der </a:t>
            </a:r>
            <a:br>
              <a:rPr lang="de-DE" sz="1400" noProof="0" dirty="0">
                <a:solidFill>
                  <a:schemeClr val="tx1"/>
                </a:solidFill>
                <a:latin typeface="Hind" panose="02000000000000000000" pitchFamily="2" charset="77"/>
                <a:cs typeface="Hind" panose="02000000000000000000" pitchFamily="2" charset="77"/>
              </a:rPr>
            </a:br>
            <a:r>
              <a:rPr lang="de-DE" sz="1400" noProof="0" dirty="0">
                <a:solidFill>
                  <a:schemeClr val="tx1"/>
                </a:solidFill>
                <a:latin typeface="Hind" panose="02000000000000000000" pitchFamily="2" charset="77"/>
                <a:cs typeface="Hind" panose="02000000000000000000" pitchFamily="2" charset="77"/>
              </a:rPr>
              <a:t>sich von anderen Studien unterscheidet.</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Der Vorhersage der Fehlzeiten liefert </a:t>
            </a:r>
            <a:r>
              <a:rPr lang="de-DE" sz="1400" b="1" dirty="0">
                <a:solidFill>
                  <a:schemeClr val="tx1"/>
                </a:solidFill>
                <a:latin typeface="Hind" panose="02000000000000000000" pitchFamily="2" charset="77"/>
                <a:cs typeface="Hind" panose="02000000000000000000" pitchFamily="2" charset="77"/>
              </a:rPr>
              <a:t>präventionsrelevante Ergebnisse </a:t>
            </a:r>
            <a:r>
              <a:rPr lang="de-DE" sz="1400" dirty="0">
                <a:solidFill>
                  <a:schemeClr val="tx1"/>
                </a:solidFill>
                <a:latin typeface="Hind" panose="02000000000000000000" pitchFamily="2" charset="77"/>
                <a:cs typeface="Hind" panose="02000000000000000000" pitchFamily="2" charset="77"/>
              </a:rPr>
              <a:t>über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die statistische Bedeutsamkeit der im </a:t>
            </a:r>
            <a:r>
              <a:rPr lang="de-DE" sz="1400" dirty="0" err="1">
                <a:solidFill>
                  <a:schemeClr val="tx1"/>
                </a:solidFill>
                <a:latin typeface="Hind" panose="02000000000000000000" pitchFamily="2" charset="77"/>
                <a:cs typeface="Hind" panose="02000000000000000000" pitchFamily="2" charset="77"/>
              </a:rPr>
              <a:t>CheckUp</a:t>
            </a:r>
            <a:r>
              <a:rPr lang="de-DE" sz="1400" dirty="0">
                <a:solidFill>
                  <a:schemeClr val="tx1"/>
                </a:solidFill>
                <a:latin typeface="Hind" panose="02000000000000000000" pitchFamily="2" charset="77"/>
                <a:cs typeface="Hind" panose="02000000000000000000" pitchFamily="2" charset="77"/>
              </a:rPr>
              <a:t> untersuchten Parameter und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über das Ausmaß der durchschnittlichen Fehltage pro Person bei mangelnder Gesundheitsförderung: </a:t>
            </a:r>
            <a:r>
              <a:rPr lang="de-DE" sz="1400" b="1" dirty="0">
                <a:solidFill>
                  <a:schemeClr val="tx1"/>
                </a:solidFill>
                <a:latin typeface="Hind" panose="02000000000000000000" pitchFamily="2" charset="77"/>
                <a:cs typeface="Hind" panose="02000000000000000000" pitchFamily="2" charset="77"/>
              </a:rPr>
              <a:t>Quantifizierbare Erkenntnisse </a:t>
            </a:r>
            <a:r>
              <a:rPr lang="de-DE" sz="1400" dirty="0">
                <a:solidFill>
                  <a:schemeClr val="tx1"/>
                </a:solidFill>
                <a:latin typeface="Hind" panose="02000000000000000000" pitchFamily="2" charset="77"/>
                <a:cs typeface="Hind" panose="02000000000000000000" pitchFamily="2" charset="77"/>
              </a:rPr>
              <a:t>sind bisher hierzu kaum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erbracht worden, da der Fokus auf bereits eingetretene Krankheiten lag und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weniger auf Lebensstil oder psychische Ressourcen.</a:t>
            </a:r>
            <a:endParaRPr lang="de-DE" sz="1400" b="1" noProof="0" dirty="0">
              <a:solidFill>
                <a:schemeClr val="tx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2141778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74DC8-B2BE-5855-8179-A6A42BCDDCBB}"/>
            </a:ext>
          </a:extLst>
        </p:cNvPr>
        <p:cNvGrpSpPr/>
        <p:nvPr/>
      </p:nvGrpSpPr>
      <p:grpSpPr>
        <a:xfrm>
          <a:off x="0" y="0"/>
          <a:ext cx="0" cy="0"/>
          <a:chOff x="0" y="0"/>
          <a:chExt cx="0" cy="0"/>
        </a:xfrm>
      </p:grpSpPr>
      <p:sp>
        <p:nvSpPr>
          <p:cNvPr id="4" name="Rechteck 3">
            <a:extLst>
              <a:ext uri="{FF2B5EF4-FFF2-40B4-BE49-F238E27FC236}">
                <a16:creationId xmlns:a16="http://schemas.microsoft.com/office/drawing/2014/main" id="{3B1595CB-BBC9-2652-E20A-E23AB369DA96}"/>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hteck 2">
            <a:extLst>
              <a:ext uri="{FF2B5EF4-FFF2-40B4-BE49-F238E27FC236}">
                <a16:creationId xmlns:a16="http://schemas.microsoft.com/office/drawing/2014/main" id="{90CAA9F7-301B-6F31-7DA3-3C94DD78BD92}"/>
              </a:ext>
            </a:extLst>
          </p:cNvPr>
          <p:cNvSpPr/>
          <p:nvPr/>
        </p:nvSpPr>
        <p:spPr>
          <a:xfrm>
            <a:off x="0" y="0"/>
            <a:ext cx="3945835" cy="6858000"/>
          </a:xfrm>
          <a:prstGeom prst="rect">
            <a:avLst/>
          </a:prstGeom>
          <a:blipFill dpi="0" rotWithShape="1">
            <a:blip r:embed="rId3">
              <a:lum bright="70000" contrast="-70000"/>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llipse 25">
            <a:extLst>
              <a:ext uri="{FF2B5EF4-FFF2-40B4-BE49-F238E27FC236}">
                <a16:creationId xmlns:a16="http://schemas.microsoft.com/office/drawing/2014/main" id="{BC5DF701-B37B-B9EE-834A-A508231545BA}"/>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aleway Medium" pitchFamily="2" charset="0"/>
            </a:endParaRPr>
          </a:p>
        </p:txBody>
      </p:sp>
      <p:sp>
        <p:nvSpPr>
          <p:cNvPr id="28" name="Ellipse 27">
            <a:extLst>
              <a:ext uri="{FF2B5EF4-FFF2-40B4-BE49-F238E27FC236}">
                <a16:creationId xmlns:a16="http://schemas.microsoft.com/office/drawing/2014/main" id="{A2DFA84E-401C-4BFC-BA5F-D2074FACCDB4}"/>
              </a:ext>
            </a:extLst>
          </p:cNvPr>
          <p:cNvSpPr/>
          <p:nvPr/>
        </p:nvSpPr>
        <p:spPr>
          <a:xfrm>
            <a:off x="155838" y="392681"/>
            <a:ext cx="1102472" cy="10503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hteck 15">
            <a:extLst>
              <a:ext uri="{FF2B5EF4-FFF2-40B4-BE49-F238E27FC236}">
                <a16:creationId xmlns:a16="http://schemas.microsoft.com/office/drawing/2014/main" id="{D0DCE9F1-301A-59A8-3DB6-6541B6A5599D}"/>
              </a:ext>
            </a:extLst>
          </p:cNvPr>
          <p:cNvSpPr/>
          <p:nvPr/>
        </p:nvSpPr>
        <p:spPr>
          <a:xfrm>
            <a:off x="4497766" y="647108"/>
            <a:ext cx="8045320" cy="473206"/>
          </a:xfrm>
          <a:prstGeom prst="rect">
            <a:avLst/>
          </a:prstGeom>
        </p:spPr>
        <p:txBody>
          <a:bodyPr wrap="square">
            <a:spAutoFit/>
          </a:bodyPr>
          <a:lstStyle/>
          <a:p>
            <a:pPr>
              <a:lnSpc>
                <a:spcPct val="150000"/>
              </a:lnSpc>
            </a:pPr>
            <a:r>
              <a:rPr lang="de-DE" b="1" dirty="0">
                <a:solidFill>
                  <a:schemeClr val="bg1"/>
                </a:solidFill>
                <a:latin typeface="Hind" panose="02000000000000000000" pitchFamily="2" charset="77"/>
                <a:cs typeface="Hind" panose="02000000000000000000" pitchFamily="2" charset="77"/>
              </a:rPr>
              <a:t>Zusammensetzung der </a:t>
            </a:r>
            <a:r>
              <a:rPr lang="de-DE" b="1" dirty="0" err="1">
                <a:solidFill>
                  <a:schemeClr val="bg1"/>
                </a:solidFill>
                <a:latin typeface="Hind" panose="02000000000000000000" pitchFamily="2" charset="77"/>
                <a:cs typeface="Hind" panose="02000000000000000000" pitchFamily="2" charset="77"/>
              </a:rPr>
              <a:t>Teilnehmer:innen</a:t>
            </a:r>
            <a:r>
              <a:rPr lang="de-DE" b="1" dirty="0">
                <a:solidFill>
                  <a:schemeClr val="bg1"/>
                </a:solidFill>
                <a:latin typeface="Hind" panose="02000000000000000000" pitchFamily="2" charset="77"/>
                <a:cs typeface="Hind" panose="02000000000000000000" pitchFamily="2" charset="77"/>
              </a:rPr>
              <a:t> für die Fehlzeitenanalyse</a:t>
            </a:r>
            <a:endParaRPr lang="en-GB" b="1" dirty="0">
              <a:solidFill>
                <a:schemeClr val="bg1"/>
              </a:solidFill>
              <a:latin typeface="Hind" panose="02000000000000000000" pitchFamily="2" charset="77"/>
              <a:cs typeface="Hind" panose="02000000000000000000" pitchFamily="2" charset="77"/>
            </a:endParaRPr>
          </a:p>
        </p:txBody>
      </p:sp>
      <p:sp>
        <p:nvSpPr>
          <p:cNvPr id="20" name="Fußzeilenplatzhalter 1">
            <a:extLst>
              <a:ext uri="{FF2B5EF4-FFF2-40B4-BE49-F238E27FC236}">
                <a16:creationId xmlns:a16="http://schemas.microsoft.com/office/drawing/2014/main" id="{2A852DB5-A8E2-97DE-4EF3-3FFF9796D01E}"/>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latin typeface="Raleway Medium" pitchFamily="2" charset="0"/>
              </a:rPr>
              <a:t>Copyright </a:t>
            </a:r>
            <a:r>
              <a:rPr lang="de-DE" sz="900" dirty="0" err="1">
                <a:latin typeface="Raleway Medium" pitchFamily="2" charset="0"/>
              </a:rPr>
              <a:t>vivamind</a:t>
            </a:r>
            <a:endParaRPr lang="de-DE" sz="900" dirty="0">
              <a:latin typeface="Raleway Medium" pitchFamily="2" charset="0"/>
            </a:endParaRPr>
          </a:p>
        </p:txBody>
      </p:sp>
      <p:sp>
        <p:nvSpPr>
          <p:cNvPr id="7" name="Rechteck 6">
            <a:extLst>
              <a:ext uri="{FF2B5EF4-FFF2-40B4-BE49-F238E27FC236}">
                <a16:creationId xmlns:a16="http://schemas.microsoft.com/office/drawing/2014/main" id="{3652C7B0-D0E8-8C30-E63E-881FF2583108}"/>
              </a:ext>
            </a:extLst>
          </p:cNvPr>
          <p:cNvSpPr/>
          <p:nvPr/>
        </p:nvSpPr>
        <p:spPr>
          <a:xfrm>
            <a:off x="437081" y="1030748"/>
            <a:ext cx="2507825" cy="954107"/>
          </a:xfrm>
          <a:prstGeom prst="rect">
            <a:avLst/>
          </a:prstGeom>
        </p:spPr>
        <p:txBody>
          <a:bodyPr wrap="square">
            <a:spAutoFit/>
          </a:bodyPr>
          <a:lstStyle/>
          <a:p>
            <a:r>
              <a:rPr lang="de-DE" sz="2800" b="1" dirty="0">
                <a:solidFill>
                  <a:srgbClr val="004785"/>
                </a:solidFill>
                <a:latin typeface="Hind" panose="02000000000000000000" pitchFamily="2" charset="77"/>
                <a:cs typeface="Hind" panose="02000000000000000000" pitchFamily="2" charset="77"/>
              </a:rPr>
              <a:t>Stichproben-beschreibung</a:t>
            </a:r>
            <a:endParaRPr lang="en-GB" sz="2800" b="1" dirty="0">
              <a:solidFill>
                <a:srgbClr val="004785"/>
              </a:solidFill>
              <a:latin typeface="Hind" panose="02000000000000000000" pitchFamily="2" charset="77"/>
              <a:cs typeface="Hind" panose="02000000000000000000" pitchFamily="2" charset="77"/>
            </a:endParaRPr>
          </a:p>
        </p:txBody>
      </p:sp>
      <p:sp>
        <p:nvSpPr>
          <p:cNvPr id="2" name="Rechteck: abgerundete Ecken 4">
            <a:extLst>
              <a:ext uri="{FF2B5EF4-FFF2-40B4-BE49-F238E27FC236}">
                <a16:creationId xmlns:a16="http://schemas.microsoft.com/office/drawing/2014/main" id="{6DFD3DFC-0122-C31B-2B6A-A1BC4B596D4D}"/>
              </a:ext>
            </a:extLst>
          </p:cNvPr>
          <p:cNvSpPr>
            <a:spLocks/>
          </p:cNvSpPr>
          <p:nvPr/>
        </p:nvSpPr>
        <p:spPr>
          <a:xfrm>
            <a:off x="4569694" y="1485446"/>
            <a:ext cx="8334376" cy="2278488"/>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a:lnSpc>
                <a:spcPct val="150000"/>
              </a:lnSpc>
            </a:pPr>
            <a:r>
              <a:rPr lang="de-DE" sz="1200" b="1" dirty="0">
                <a:solidFill>
                  <a:schemeClr val="tx1"/>
                </a:solidFill>
                <a:latin typeface="Hind" panose="02000000000000000000" pitchFamily="2" charset="77"/>
                <a:cs typeface="Hind" panose="02000000000000000000" pitchFamily="2" charset="77"/>
              </a:rPr>
              <a:t>Zusammenfassung der Stichprobe</a:t>
            </a:r>
            <a:endParaRPr lang="en-GB" sz="1200" b="1" dirty="0">
              <a:solidFill>
                <a:schemeClr val="tx1"/>
              </a:solidFill>
              <a:latin typeface="Hind" panose="02000000000000000000" pitchFamily="2" charset="77"/>
              <a:cs typeface="Hind" panose="02000000000000000000" pitchFamily="2" charset="77"/>
            </a:endParaRP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Zeitraum: 06/2022 – 02/2025</a:t>
            </a: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N= 396</a:t>
            </a:r>
          </a:p>
          <a:p>
            <a:pPr marL="285750" indent="-285750">
              <a:lnSpc>
                <a:spcPct val="150000"/>
              </a:lnSpc>
              <a:buFont typeface="Arial" panose="020B0604020202020204" pitchFamily="34" charset="0"/>
              <a:buChar char="•"/>
            </a:pPr>
            <a:r>
              <a:rPr lang="de-DE" sz="1200" dirty="0" err="1">
                <a:solidFill>
                  <a:schemeClr val="tx1"/>
                </a:solidFill>
                <a:latin typeface="Hind" panose="02000000000000000000" pitchFamily="2" charset="77"/>
                <a:cs typeface="Hind" panose="02000000000000000000" pitchFamily="2" charset="77"/>
              </a:rPr>
              <a:t>BIGbalance</a:t>
            </a:r>
            <a:r>
              <a:rPr lang="de-DE" sz="1200" dirty="0">
                <a:solidFill>
                  <a:schemeClr val="tx1"/>
                </a:solidFill>
                <a:latin typeface="Hind" panose="02000000000000000000" pitchFamily="2" charset="77"/>
                <a:cs typeface="Hind" panose="02000000000000000000" pitchFamily="2" charset="77"/>
              </a:rPr>
              <a:t>-</a:t>
            </a:r>
            <a:r>
              <a:rPr lang="de-DE" sz="1200" dirty="0" err="1">
                <a:solidFill>
                  <a:schemeClr val="tx1"/>
                </a:solidFill>
                <a:latin typeface="Hind" panose="02000000000000000000" pitchFamily="2" charset="77"/>
                <a:cs typeface="Hind" panose="02000000000000000000" pitchFamily="2" charset="77"/>
              </a:rPr>
              <a:t>CheckUp</a:t>
            </a:r>
            <a:r>
              <a:rPr lang="de-DE" sz="1200" dirty="0">
                <a:solidFill>
                  <a:schemeClr val="tx1"/>
                </a:solidFill>
                <a:latin typeface="Hind" panose="02000000000000000000" pitchFamily="2" charset="77"/>
                <a:cs typeface="Hind" panose="02000000000000000000" pitchFamily="2" charset="77"/>
              </a:rPr>
              <a:t>-Profile von </a:t>
            </a:r>
            <a:r>
              <a:rPr lang="de-DE" sz="1200" dirty="0" err="1">
                <a:solidFill>
                  <a:schemeClr val="tx1"/>
                </a:solidFill>
                <a:latin typeface="Hind" panose="02000000000000000000" pitchFamily="2" charset="77"/>
                <a:cs typeface="Hind" panose="02000000000000000000" pitchFamily="2" charset="77"/>
              </a:rPr>
              <a:t>vivamind</a:t>
            </a:r>
            <a:endParaRPr lang="de-DE" sz="1200" dirty="0">
              <a:solidFill>
                <a:schemeClr val="tx1"/>
              </a:solidFill>
              <a:latin typeface="Hind" panose="02000000000000000000" pitchFamily="2" charset="77"/>
              <a:cs typeface="Hind" panose="02000000000000000000" pitchFamily="2" charset="77"/>
            </a:endParaRP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81,3% weiblich; 18,7% männlich</a:t>
            </a: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Altersdurchschnitt liegt bei ca. 51,9 Jahren (Min.=19; Max.=82)</a:t>
            </a:r>
          </a:p>
          <a:p>
            <a:pPr marL="285750" indent="-285750">
              <a:lnSpc>
                <a:spcPct val="150000"/>
              </a:lnSpc>
              <a:buFont typeface="Arial" panose="020B0604020202020204" pitchFamily="34" charset="0"/>
              <a:buChar char="•"/>
            </a:pPr>
            <a:r>
              <a:rPr lang="de-DE" sz="1200" dirty="0">
                <a:solidFill>
                  <a:schemeClr val="tx1"/>
                </a:solidFill>
                <a:latin typeface="Hind" panose="02000000000000000000" pitchFamily="2" charset="77"/>
                <a:cs typeface="Hind" panose="02000000000000000000" pitchFamily="2" charset="77"/>
              </a:rPr>
              <a:t>Fehlzeiten wurden hauptsächlich bei berufstätigen Versicherten analysiert. </a:t>
            </a:r>
          </a:p>
        </p:txBody>
      </p:sp>
      <p:sp>
        <p:nvSpPr>
          <p:cNvPr id="5" name="Rechteck: abgerundete Ecken 4">
            <a:extLst>
              <a:ext uri="{FF2B5EF4-FFF2-40B4-BE49-F238E27FC236}">
                <a16:creationId xmlns:a16="http://schemas.microsoft.com/office/drawing/2014/main" id="{2B87CFEE-2CC2-DD85-0CC6-BD77B054D1E5}"/>
              </a:ext>
            </a:extLst>
          </p:cNvPr>
          <p:cNvSpPr>
            <a:spLocks/>
          </p:cNvSpPr>
          <p:nvPr/>
        </p:nvSpPr>
        <p:spPr>
          <a:xfrm>
            <a:off x="4569694" y="4129066"/>
            <a:ext cx="7188468" cy="1021545"/>
          </a:xfrm>
          <a:prstGeom prst="roundRect">
            <a:avLst>
              <a:gd name="adj" fmla="val 11036"/>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r>
              <a:rPr lang="de-DE" sz="1200" b="1" dirty="0">
                <a:solidFill>
                  <a:schemeClr val="bg1"/>
                </a:solidFill>
                <a:latin typeface="Hind" panose="02000000000000000000" pitchFamily="2" charset="77"/>
                <a:cs typeface="Hind" panose="02000000000000000000" pitchFamily="2" charset="77"/>
              </a:rPr>
              <a:t>Hinweis</a:t>
            </a:r>
            <a:r>
              <a:rPr lang="de-DE" sz="1200" dirty="0">
                <a:solidFill>
                  <a:schemeClr val="bg1"/>
                </a:solidFill>
                <a:latin typeface="Hind" panose="02000000000000000000" pitchFamily="2" charset="77"/>
                <a:cs typeface="Hind" panose="02000000000000000000" pitchFamily="2" charset="77"/>
              </a:rPr>
              <a:t>: Die Zeiträume für die Fehlzeitenanalyse beschränken sich auf die Zeit nach der ersten </a:t>
            </a:r>
            <a:r>
              <a:rPr lang="de-DE" sz="1200" dirty="0" err="1">
                <a:solidFill>
                  <a:schemeClr val="bg1"/>
                </a:solidFill>
                <a:latin typeface="Hind" panose="02000000000000000000" pitchFamily="2" charset="77"/>
                <a:cs typeface="Hind" panose="02000000000000000000" pitchFamily="2" charset="77"/>
              </a:rPr>
              <a:t>CheckUp</a:t>
            </a:r>
            <a:r>
              <a:rPr lang="de-DE" sz="1200" dirty="0">
                <a:solidFill>
                  <a:schemeClr val="bg1"/>
                </a:solidFill>
                <a:latin typeface="Hind" panose="02000000000000000000" pitchFamily="2" charset="77"/>
                <a:cs typeface="Hind" panose="02000000000000000000" pitchFamily="2" charset="77"/>
              </a:rPr>
              <a:t>-Analyse. Je nach Zeitpunkt des </a:t>
            </a:r>
            <a:r>
              <a:rPr lang="de-DE" sz="1200" dirty="0" err="1">
                <a:solidFill>
                  <a:schemeClr val="bg1"/>
                </a:solidFill>
                <a:latin typeface="Hind" panose="02000000000000000000" pitchFamily="2" charset="77"/>
                <a:cs typeface="Hind" panose="02000000000000000000" pitchFamily="2" charset="77"/>
              </a:rPr>
              <a:t>CheckUps</a:t>
            </a:r>
            <a:r>
              <a:rPr lang="de-DE" sz="1200" dirty="0">
                <a:solidFill>
                  <a:schemeClr val="bg1"/>
                </a:solidFill>
                <a:latin typeface="Hind" panose="02000000000000000000" pitchFamily="2" charset="77"/>
                <a:cs typeface="Hind" panose="02000000000000000000" pitchFamily="2" charset="77"/>
              </a:rPr>
              <a:t> variiert der Zeitraum der Fehlzeitendokumentation, sodass die nachfolgende Zusammenhangsanalyse unterschiedliche Zeitintervalle pro Person umfasst (in der Regel ein bis zwei Jahre).</a:t>
            </a:r>
          </a:p>
        </p:txBody>
      </p:sp>
    </p:spTree>
    <p:extLst>
      <p:ext uri="{BB962C8B-B14F-4D97-AF65-F5344CB8AC3E}">
        <p14:creationId xmlns:p14="http://schemas.microsoft.com/office/powerpoint/2010/main" val="4166360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3EE6D9E-0A5D-5D2A-D0C0-DC2522CAF29F}"/>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hteck: abgerundete Ecken 4">
            <a:extLst>
              <a:ext uri="{FF2B5EF4-FFF2-40B4-BE49-F238E27FC236}">
                <a16:creationId xmlns:a16="http://schemas.microsoft.com/office/drawing/2014/main" id="{2F7A30E2-2663-47E3-8512-BB1858B7E00B}"/>
              </a:ext>
            </a:extLst>
          </p:cNvPr>
          <p:cNvSpPr>
            <a:spLocks/>
          </p:cNvSpPr>
          <p:nvPr/>
        </p:nvSpPr>
        <p:spPr>
          <a:xfrm>
            <a:off x="-228600" y="1382658"/>
            <a:ext cx="12586447" cy="5034725"/>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a:lnSpc>
                <a:spcPct val="150000"/>
              </a:lnSpc>
            </a:pPr>
            <a:endParaRPr lang="de-DE" sz="1400" b="1" noProof="0" dirty="0">
              <a:solidFill>
                <a:schemeClr val="tx1"/>
              </a:solidFill>
              <a:latin typeface="Hind" panose="02000000000000000000" pitchFamily="2" charset="77"/>
              <a:cs typeface="Hind" panose="02000000000000000000" pitchFamily="2" charset="77"/>
            </a:endParaRPr>
          </a:p>
          <a:p>
            <a:pPr>
              <a:lnSpc>
                <a:spcPct val="150000"/>
              </a:lnSpc>
            </a:pPr>
            <a:endParaRPr lang="de-DE" sz="1400" b="1" dirty="0">
              <a:solidFill>
                <a:schemeClr val="tx1"/>
              </a:solidFill>
              <a:latin typeface="Hind" panose="02000000000000000000" pitchFamily="2" charset="77"/>
              <a:cs typeface="Hind" panose="02000000000000000000" pitchFamily="2" charset="77"/>
            </a:endParaRPr>
          </a:p>
          <a:p>
            <a:pPr>
              <a:lnSpc>
                <a:spcPct val="150000"/>
              </a:lnSpc>
            </a:pPr>
            <a:endParaRPr lang="de-DE" sz="1400" b="1" noProof="0" dirty="0">
              <a:solidFill>
                <a:schemeClr val="tx1"/>
              </a:solidFill>
              <a:latin typeface="Hind" panose="02000000000000000000" pitchFamily="2" charset="77"/>
              <a:cs typeface="Hind" panose="02000000000000000000" pitchFamily="2" charset="77"/>
            </a:endParaRPr>
          </a:p>
          <a:p>
            <a:pPr>
              <a:lnSpc>
                <a:spcPct val="150000"/>
              </a:lnSpc>
            </a:pPr>
            <a:endParaRPr lang="de-DE" sz="1400" b="1" dirty="0">
              <a:solidFill>
                <a:schemeClr val="tx1"/>
              </a:solidFill>
              <a:latin typeface="Hind" panose="02000000000000000000" pitchFamily="2" charset="77"/>
              <a:cs typeface="Hind" panose="02000000000000000000" pitchFamily="2" charset="77"/>
            </a:endParaRPr>
          </a:p>
          <a:p>
            <a:pPr>
              <a:lnSpc>
                <a:spcPct val="150000"/>
              </a:lnSpc>
            </a:pPr>
            <a:endParaRPr lang="de-DE" sz="1400" b="1" noProof="0" dirty="0">
              <a:solidFill>
                <a:schemeClr val="tx1"/>
              </a:solidFill>
              <a:latin typeface="Hind" panose="02000000000000000000" pitchFamily="2" charset="77"/>
              <a:cs typeface="Hind" panose="02000000000000000000" pitchFamily="2" charset="77"/>
            </a:endParaRPr>
          </a:p>
          <a:p>
            <a:pPr>
              <a:lnSpc>
                <a:spcPct val="150000"/>
              </a:lnSpc>
            </a:pPr>
            <a:endParaRPr lang="de-DE" sz="1400" b="1" dirty="0">
              <a:solidFill>
                <a:schemeClr val="tx1"/>
              </a:solidFill>
              <a:latin typeface="Hind" panose="02000000000000000000" pitchFamily="2" charset="77"/>
              <a:cs typeface="Hind" panose="02000000000000000000" pitchFamily="2" charset="77"/>
            </a:endParaRPr>
          </a:p>
          <a:p>
            <a:pPr>
              <a:lnSpc>
                <a:spcPct val="150000"/>
              </a:lnSpc>
            </a:pPr>
            <a:endParaRPr lang="de-DE" sz="1400" b="1" noProof="0" dirty="0">
              <a:solidFill>
                <a:schemeClr val="tx1"/>
              </a:solidFill>
              <a:latin typeface="Hind" panose="02000000000000000000" pitchFamily="2" charset="77"/>
              <a:cs typeface="Hind" panose="02000000000000000000" pitchFamily="2" charset="77"/>
            </a:endParaRPr>
          </a:p>
          <a:p>
            <a:pPr>
              <a:lnSpc>
                <a:spcPct val="150000"/>
              </a:lnSpc>
            </a:pPr>
            <a:endParaRPr lang="de-DE" sz="1400" b="1" dirty="0">
              <a:solidFill>
                <a:schemeClr val="tx1"/>
              </a:solidFill>
              <a:latin typeface="Hind" panose="02000000000000000000" pitchFamily="2" charset="77"/>
              <a:cs typeface="Hind" panose="02000000000000000000" pitchFamily="2" charset="77"/>
            </a:endParaRPr>
          </a:p>
          <a:p>
            <a:pPr>
              <a:lnSpc>
                <a:spcPct val="150000"/>
              </a:lnSpc>
            </a:pPr>
            <a:endParaRPr lang="de-DE" sz="1400" b="1" noProof="0" dirty="0">
              <a:solidFill>
                <a:schemeClr val="tx1"/>
              </a:solidFill>
              <a:latin typeface="Hind" panose="02000000000000000000" pitchFamily="2" charset="77"/>
              <a:cs typeface="Hind" panose="02000000000000000000" pitchFamily="2" charset="77"/>
            </a:endParaRPr>
          </a:p>
          <a:p>
            <a:pPr>
              <a:lnSpc>
                <a:spcPct val="150000"/>
              </a:lnSpc>
            </a:pPr>
            <a:endParaRPr lang="de-DE" sz="1400" b="1" dirty="0">
              <a:solidFill>
                <a:schemeClr val="tx1"/>
              </a:solidFill>
              <a:latin typeface="Hind" panose="02000000000000000000" pitchFamily="2" charset="77"/>
              <a:cs typeface="Hind" panose="02000000000000000000" pitchFamily="2" charset="77"/>
            </a:endParaRPr>
          </a:p>
          <a:p>
            <a:pPr>
              <a:lnSpc>
                <a:spcPct val="150000"/>
              </a:lnSpc>
            </a:pPr>
            <a:endParaRPr lang="de-DE" sz="1400" b="1" noProof="0" dirty="0">
              <a:solidFill>
                <a:schemeClr val="tx1"/>
              </a:solidFill>
              <a:latin typeface="Hind" panose="02000000000000000000" pitchFamily="2" charset="77"/>
              <a:cs typeface="Hind" panose="02000000000000000000" pitchFamily="2" charset="77"/>
            </a:endParaRPr>
          </a:p>
          <a:p>
            <a:pPr>
              <a:lnSpc>
                <a:spcPct val="150000"/>
              </a:lnSpc>
            </a:pPr>
            <a:endParaRPr lang="de-DE" sz="1400" b="1" dirty="0">
              <a:solidFill>
                <a:schemeClr val="tx1"/>
              </a:solidFill>
              <a:latin typeface="Hind" panose="02000000000000000000" pitchFamily="2" charset="77"/>
              <a:cs typeface="Hind" panose="02000000000000000000" pitchFamily="2" charset="77"/>
            </a:endParaRPr>
          </a:p>
          <a:p>
            <a:pPr>
              <a:lnSpc>
                <a:spcPct val="150000"/>
              </a:lnSpc>
            </a:pPr>
            <a:endParaRPr lang="de-DE" sz="1400" b="1" noProof="0" dirty="0">
              <a:solidFill>
                <a:schemeClr val="tx1"/>
              </a:solidFill>
              <a:latin typeface="Hind" panose="02000000000000000000" pitchFamily="2" charset="77"/>
              <a:cs typeface="Hind" panose="02000000000000000000" pitchFamily="2" charset="77"/>
            </a:endParaRPr>
          </a:p>
          <a:p>
            <a:pPr>
              <a:lnSpc>
                <a:spcPct val="150000"/>
              </a:lnSpc>
            </a:pPr>
            <a:endParaRPr lang="de-DE" sz="1400" b="1" noProof="0" dirty="0">
              <a:solidFill>
                <a:schemeClr val="tx1"/>
              </a:solidFill>
              <a:latin typeface="Hind" panose="02000000000000000000" pitchFamily="2" charset="77"/>
              <a:cs typeface="Hind" panose="02000000000000000000" pitchFamily="2" charset="77"/>
            </a:endParaRPr>
          </a:p>
        </p:txBody>
      </p:sp>
      <p:sp>
        <p:nvSpPr>
          <p:cNvPr id="226" name="Rechteck 225">
            <a:extLst>
              <a:ext uri="{FF2B5EF4-FFF2-40B4-BE49-F238E27FC236}">
                <a16:creationId xmlns:a16="http://schemas.microsoft.com/office/drawing/2014/main" id="{DD024380-3CAD-46F4-F518-3EADAB33D490}"/>
              </a:ext>
            </a:extLst>
          </p:cNvPr>
          <p:cNvSpPr/>
          <p:nvPr/>
        </p:nvSpPr>
        <p:spPr>
          <a:xfrm>
            <a:off x="1040663" y="1841631"/>
            <a:ext cx="10094334" cy="4408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noProof="0" dirty="0">
                <a:latin typeface="Raleway Light" panose="020B0403030101060003" pitchFamily="34" charset="77"/>
              </a:rPr>
              <a:t>v</a:t>
            </a:r>
          </a:p>
        </p:txBody>
      </p:sp>
      <p:sp>
        <p:nvSpPr>
          <p:cNvPr id="161" name="Freeform 4">
            <a:extLst>
              <a:ext uri="{FF2B5EF4-FFF2-40B4-BE49-F238E27FC236}">
                <a16:creationId xmlns:a16="http://schemas.microsoft.com/office/drawing/2014/main" id="{FD2B6E63-D77A-02AE-9F56-743B9578B1B1}"/>
              </a:ext>
            </a:extLst>
          </p:cNvPr>
          <p:cNvSpPr/>
          <p:nvPr/>
        </p:nvSpPr>
        <p:spPr>
          <a:xfrm>
            <a:off x="2404299" y="4653136"/>
            <a:ext cx="744069" cy="1359038"/>
          </a:xfrm>
          <a:custGeom>
            <a:avLst/>
            <a:gdLst/>
            <a:ahLst/>
            <a:cxnLst/>
            <a:rect l="l" t="t" r="r" b="b"/>
            <a:pathLst>
              <a:path w="1116104" h="2038557">
                <a:moveTo>
                  <a:pt x="0" y="0"/>
                </a:moveTo>
                <a:lnTo>
                  <a:pt x="1116104" y="0"/>
                </a:lnTo>
                <a:lnTo>
                  <a:pt x="1116104" y="2038557"/>
                </a:lnTo>
                <a:lnTo>
                  <a:pt x="0" y="2038557"/>
                </a:lnTo>
                <a:lnTo>
                  <a:pt x="0" y="0"/>
                </a:lnTo>
                <a:close/>
              </a:path>
            </a:pathLst>
          </a:custGeom>
          <a:blipFill>
            <a:blip r:embed="rId3">
              <a:alphaModFix amt="50000"/>
              <a:extLst>
                <a:ext uri="{96DAC541-7B7A-43D3-8B79-37D633B846F1}">
                  <asvg:svgBlip xmlns:asvg="http://schemas.microsoft.com/office/drawing/2016/SVG/main" r:embed="rId4"/>
                </a:ext>
              </a:extLst>
            </a:blip>
            <a:stretch>
              <a:fillRect r="-82649"/>
            </a:stretch>
          </a:blipFill>
          <a:ln cap="sq">
            <a:noFill/>
            <a:prstDash val="solid"/>
            <a:miter/>
          </a:ln>
        </p:spPr>
        <p:txBody>
          <a:bodyPr/>
          <a:lstStyle/>
          <a:p>
            <a:endParaRPr lang="de-DE">
              <a:latin typeface="Raleway Light" panose="020B0403030101060003" pitchFamily="34" charset="77"/>
            </a:endParaRPr>
          </a:p>
        </p:txBody>
      </p:sp>
      <p:sp>
        <p:nvSpPr>
          <p:cNvPr id="163" name="Freeform 6">
            <a:extLst>
              <a:ext uri="{FF2B5EF4-FFF2-40B4-BE49-F238E27FC236}">
                <a16:creationId xmlns:a16="http://schemas.microsoft.com/office/drawing/2014/main" id="{6138EF51-7F4F-ABF0-DA7B-919CB8BFDBAB}"/>
              </a:ext>
            </a:extLst>
          </p:cNvPr>
          <p:cNvSpPr/>
          <p:nvPr/>
        </p:nvSpPr>
        <p:spPr>
          <a:xfrm rot="5400000">
            <a:off x="2462500" y="4811184"/>
            <a:ext cx="1359038" cy="1042943"/>
          </a:xfrm>
          <a:custGeom>
            <a:avLst/>
            <a:gdLst/>
            <a:ahLst/>
            <a:cxnLst/>
            <a:rect l="l" t="t" r="r" b="b"/>
            <a:pathLst>
              <a:path w="597607" h="458611">
                <a:moveTo>
                  <a:pt x="199310" y="439542"/>
                </a:moveTo>
                <a:cubicBezTo>
                  <a:pt x="229948" y="451056"/>
                  <a:pt x="264779" y="458611"/>
                  <a:pt x="298964" y="458611"/>
                </a:cubicBezTo>
                <a:cubicBezTo>
                  <a:pt x="333151" y="458611"/>
                  <a:pt x="366047" y="452134"/>
                  <a:pt x="396362" y="440620"/>
                </a:cubicBezTo>
                <a:cubicBezTo>
                  <a:pt x="397008" y="440261"/>
                  <a:pt x="397652" y="440261"/>
                  <a:pt x="398297" y="439901"/>
                </a:cubicBezTo>
                <a:cubicBezTo>
                  <a:pt x="512142" y="393846"/>
                  <a:pt x="595995" y="272232"/>
                  <a:pt x="597607" y="137977"/>
                </a:cubicBezTo>
                <a:lnTo>
                  <a:pt x="597607" y="0"/>
                </a:lnTo>
                <a:lnTo>
                  <a:pt x="0" y="0"/>
                </a:lnTo>
                <a:lnTo>
                  <a:pt x="0" y="137874"/>
                </a:lnTo>
                <a:cubicBezTo>
                  <a:pt x="1613" y="272951"/>
                  <a:pt x="84175" y="394566"/>
                  <a:pt x="199310" y="439542"/>
                </a:cubicBezTo>
                <a:close/>
              </a:path>
            </a:pathLst>
          </a:custGeom>
          <a:solidFill>
            <a:schemeClr val="bg1">
              <a:lumMod val="65000"/>
            </a:schemeClr>
          </a:solidFill>
        </p:spPr>
        <p:txBody>
          <a:bodyPr/>
          <a:lstStyle/>
          <a:p>
            <a:endParaRPr lang="de-DE">
              <a:latin typeface="Raleway Light" panose="020B0403030101060003" pitchFamily="34" charset="77"/>
            </a:endParaRPr>
          </a:p>
        </p:txBody>
      </p:sp>
      <p:sp>
        <p:nvSpPr>
          <p:cNvPr id="165" name="Freeform 8">
            <a:extLst>
              <a:ext uri="{FF2B5EF4-FFF2-40B4-BE49-F238E27FC236}">
                <a16:creationId xmlns:a16="http://schemas.microsoft.com/office/drawing/2014/main" id="{B2F920D9-032D-4F44-0145-049E00F7597D}"/>
              </a:ext>
            </a:extLst>
          </p:cNvPr>
          <p:cNvSpPr/>
          <p:nvPr/>
        </p:nvSpPr>
        <p:spPr>
          <a:xfrm>
            <a:off x="7097181" y="4653136"/>
            <a:ext cx="712902" cy="1359038"/>
          </a:xfrm>
          <a:custGeom>
            <a:avLst/>
            <a:gdLst/>
            <a:ahLst/>
            <a:cxnLst/>
            <a:rect l="l" t="t" r="r" b="b"/>
            <a:pathLst>
              <a:path w="1069353" h="2038557">
                <a:moveTo>
                  <a:pt x="0" y="0"/>
                </a:moveTo>
                <a:lnTo>
                  <a:pt x="1069353" y="0"/>
                </a:lnTo>
                <a:lnTo>
                  <a:pt x="1069353" y="2038557"/>
                </a:lnTo>
                <a:lnTo>
                  <a:pt x="0" y="2038557"/>
                </a:lnTo>
                <a:lnTo>
                  <a:pt x="0" y="0"/>
                </a:lnTo>
                <a:close/>
              </a:path>
            </a:pathLst>
          </a:custGeom>
          <a:blipFill>
            <a:blip r:embed="rId3">
              <a:alphaModFix amt="50000"/>
              <a:extLst>
                <a:ext uri="{96DAC541-7B7A-43D3-8B79-37D633B846F1}">
                  <asvg:svgBlip xmlns:asvg="http://schemas.microsoft.com/office/drawing/2016/SVG/main" r:embed="rId5"/>
                </a:ext>
              </a:extLst>
            </a:blip>
            <a:stretch>
              <a:fillRect r="-90634"/>
            </a:stretch>
          </a:blipFill>
          <a:ln cap="sq">
            <a:noFill/>
            <a:prstDash val="solid"/>
            <a:miter/>
          </a:ln>
        </p:spPr>
        <p:txBody>
          <a:bodyPr/>
          <a:lstStyle/>
          <a:p>
            <a:endParaRPr lang="de-DE">
              <a:latin typeface="Raleway Light" panose="020B0403030101060003" pitchFamily="34" charset="77"/>
            </a:endParaRPr>
          </a:p>
        </p:txBody>
      </p:sp>
      <p:grpSp>
        <p:nvGrpSpPr>
          <p:cNvPr id="166" name="Group 9">
            <a:extLst>
              <a:ext uri="{FF2B5EF4-FFF2-40B4-BE49-F238E27FC236}">
                <a16:creationId xmlns:a16="http://schemas.microsoft.com/office/drawing/2014/main" id="{A8796239-C4F3-6D52-5FC0-729D42E3E6C4}"/>
              </a:ext>
            </a:extLst>
          </p:cNvPr>
          <p:cNvGrpSpPr/>
          <p:nvPr/>
        </p:nvGrpSpPr>
        <p:grpSpPr>
          <a:xfrm rot="5400000">
            <a:off x="7160525" y="4811184"/>
            <a:ext cx="1359038" cy="1042943"/>
            <a:chOff x="0" y="0"/>
            <a:chExt cx="597607" cy="458611"/>
          </a:xfrm>
          <a:solidFill>
            <a:srgbClr val="99CC33"/>
          </a:solidFill>
        </p:grpSpPr>
        <p:sp>
          <p:nvSpPr>
            <p:cNvPr id="167" name="Freeform 10">
              <a:extLst>
                <a:ext uri="{FF2B5EF4-FFF2-40B4-BE49-F238E27FC236}">
                  <a16:creationId xmlns:a16="http://schemas.microsoft.com/office/drawing/2014/main" id="{6215EFFC-D0D7-AA4D-A563-B019BDB32ECD}"/>
                </a:ext>
              </a:extLst>
            </p:cNvPr>
            <p:cNvSpPr/>
            <p:nvPr/>
          </p:nvSpPr>
          <p:spPr>
            <a:xfrm>
              <a:off x="0" y="0"/>
              <a:ext cx="597607" cy="458611"/>
            </a:xfrm>
            <a:custGeom>
              <a:avLst/>
              <a:gdLst/>
              <a:ahLst/>
              <a:cxnLst/>
              <a:rect l="l" t="t" r="r" b="b"/>
              <a:pathLst>
                <a:path w="597607" h="458611">
                  <a:moveTo>
                    <a:pt x="199310" y="439542"/>
                  </a:moveTo>
                  <a:cubicBezTo>
                    <a:pt x="229948" y="451056"/>
                    <a:pt x="264779" y="458611"/>
                    <a:pt x="298964" y="458611"/>
                  </a:cubicBezTo>
                  <a:cubicBezTo>
                    <a:pt x="333151" y="458611"/>
                    <a:pt x="366047" y="452134"/>
                    <a:pt x="396362" y="440620"/>
                  </a:cubicBezTo>
                  <a:cubicBezTo>
                    <a:pt x="397008" y="440261"/>
                    <a:pt x="397652" y="440261"/>
                    <a:pt x="398297" y="439901"/>
                  </a:cubicBezTo>
                  <a:cubicBezTo>
                    <a:pt x="512142" y="393846"/>
                    <a:pt x="595995" y="272232"/>
                    <a:pt x="597607" y="137977"/>
                  </a:cubicBezTo>
                  <a:lnTo>
                    <a:pt x="597607" y="0"/>
                  </a:lnTo>
                  <a:lnTo>
                    <a:pt x="0" y="0"/>
                  </a:lnTo>
                  <a:lnTo>
                    <a:pt x="0" y="137874"/>
                  </a:lnTo>
                  <a:cubicBezTo>
                    <a:pt x="1613" y="272951"/>
                    <a:pt x="84175" y="394566"/>
                    <a:pt x="199310" y="439542"/>
                  </a:cubicBezTo>
                  <a:close/>
                </a:path>
              </a:pathLst>
            </a:custGeom>
            <a:grpFill/>
          </p:spPr>
          <p:txBody>
            <a:bodyPr/>
            <a:lstStyle/>
            <a:p>
              <a:endParaRPr lang="de-DE" dirty="0">
                <a:latin typeface="Raleway Light" panose="020B0403030101060003" pitchFamily="34" charset="77"/>
              </a:endParaRPr>
            </a:p>
          </p:txBody>
        </p:sp>
        <p:sp>
          <p:nvSpPr>
            <p:cNvPr id="168" name="TextBox 11">
              <a:extLst>
                <a:ext uri="{FF2B5EF4-FFF2-40B4-BE49-F238E27FC236}">
                  <a16:creationId xmlns:a16="http://schemas.microsoft.com/office/drawing/2014/main" id="{8E998AA3-2654-F8A9-202D-023CE9775A98}"/>
                </a:ext>
              </a:extLst>
            </p:cNvPr>
            <p:cNvSpPr txBox="1"/>
            <p:nvPr/>
          </p:nvSpPr>
          <p:spPr>
            <a:xfrm>
              <a:off x="0" y="-47625"/>
              <a:ext cx="597607" cy="379236"/>
            </a:xfrm>
            <a:prstGeom prst="rect">
              <a:avLst/>
            </a:prstGeom>
            <a:noFill/>
          </p:spPr>
          <p:txBody>
            <a:bodyPr lIns="33867" tIns="33867" rIns="33867" bIns="33867" rtlCol="0" anchor="ctr"/>
            <a:lstStyle/>
            <a:p>
              <a:pPr algn="ctr">
                <a:lnSpc>
                  <a:spcPts val="1842"/>
                </a:lnSpc>
              </a:pPr>
              <a:endParaRPr lang="de-DE" sz="1200" noProof="0" dirty="0">
                <a:latin typeface="Raleway Light" panose="020B0403030101060003" pitchFamily="34" charset="77"/>
              </a:endParaRPr>
            </a:p>
          </p:txBody>
        </p:sp>
      </p:grpSp>
      <p:sp>
        <p:nvSpPr>
          <p:cNvPr id="169" name="Freeform 12">
            <a:extLst>
              <a:ext uri="{FF2B5EF4-FFF2-40B4-BE49-F238E27FC236}">
                <a16:creationId xmlns:a16="http://schemas.microsoft.com/office/drawing/2014/main" id="{5B52FBA4-3E7E-11BF-E162-68DB3D2385BB}"/>
              </a:ext>
            </a:extLst>
          </p:cNvPr>
          <p:cNvSpPr/>
          <p:nvPr/>
        </p:nvSpPr>
        <p:spPr>
          <a:xfrm>
            <a:off x="4752189" y="4653136"/>
            <a:ext cx="670460" cy="1359038"/>
          </a:xfrm>
          <a:custGeom>
            <a:avLst/>
            <a:gdLst/>
            <a:ahLst/>
            <a:cxnLst/>
            <a:rect l="l" t="t" r="r" b="b"/>
            <a:pathLst>
              <a:path w="1005690" h="2038557">
                <a:moveTo>
                  <a:pt x="0" y="0"/>
                </a:moveTo>
                <a:lnTo>
                  <a:pt x="1005689" y="0"/>
                </a:lnTo>
                <a:lnTo>
                  <a:pt x="1005689" y="2038557"/>
                </a:lnTo>
                <a:lnTo>
                  <a:pt x="0" y="2038557"/>
                </a:lnTo>
                <a:lnTo>
                  <a:pt x="0" y="0"/>
                </a:lnTo>
                <a:close/>
              </a:path>
            </a:pathLst>
          </a:custGeom>
          <a:blipFill>
            <a:blip r:embed="rId3">
              <a:alphaModFix amt="50000"/>
              <a:extLst>
                <a:ext uri="{96DAC541-7B7A-43D3-8B79-37D633B846F1}">
                  <asvg:svgBlip xmlns:asvg="http://schemas.microsoft.com/office/drawing/2016/SVG/main" r:embed="rId6"/>
                </a:ext>
              </a:extLst>
            </a:blip>
            <a:stretch>
              <a:fillRect r="-102702"/>
            </a:stretch>
          </a:blipFill>
          <a:ln cap="sq">
            <a:noFill/>
            <a:prstDash val="solid"/>
            <a:miter/>
          </a:ln>
        </p:spPr>
        <p:txBody>
          <a:bodyPr/>
          <a:lstStyle/>
          <a:p>
            <a:endParaRPr lang="de-DE">
              <a:latin typeface="Raleway Light" panose="020B0403030101060003" pitchFamily="34" charset="77"/>
            </a:endParaRPr>
          </a:p>
        </p:txBody>
      </p:sp>
      <p:grpSp>
        <p:nvGrpSpPr>
          <p:cNvPr id="170" name="Group 13">
            <a:extLst>
              <a:ext uri="{FF2B5EF4-FFF2-40B4-BE49-F238E27FC236}">
                <a16:creationId xmlns:a16="http://schemas.microsoft.com/office/drawing/2014/main" id="{481AEDA2-D4FE-CE4A-E0AE-E346B433C62D}"/>
              </a:ext>
            </a:extLst>
          </p:cNvPr>
          <p:cNvGrpSpPr/>
          <p:nvPr/>
        </p:nvGrpSpPr>
        <p:grpSpPr>
          <a:xfrm rot="5400000">
            <a:off x="4816690" y="4811184"/>
            <a:ext cx="1359038" cy="1042943"/>
            <a:chOff x="0" y="0"/>
            <a:chExt cx="597607" cy="458611"/>
          </a:xfrm>
          <a:solidFill>
            <a:schemeClr val="bg1">
              <a:lumMod val="65000"/>
            </a:schemeClr>
          </a:solidFill>
        </p:grpSpPr>
        <p:sp>
          <p:nvSpPr>
            <p:cNvPr id="171" name="Freeform 14">
              <a:extLst>
                <a:ext uri="{FF2B5EF4-FFF2-40B4-BE49-F238E27FC236}">
                  <a16:creationId xmlns:a16="http://schemas.microsoft.com/office/drawing/2014/main" id="{C7666814-7CC2-C795-2B7E-FF07B0D7EC48}"/>
                </a:ext>
              </a:extLst>
            </p:cNvPr>
            <p:cNvSpPr/>
            <p:nvPr/>
          </p:nvSpPr>
          <p:spPr>
            <a:xfrm>
              <a:off x="0" y="0"/>
              <a:ext cx="597607" cy="458611"/>
            </a:xfrm>
            <a:custGeom>
              <a:avLst/>
              <a:gdLst/>
              <a:ahLst/>
              <a:cxnLst/>
              <a:rect l="l" t="t" r="r" b="b"/>
              <a:pathLst>
                <a:path w="597607" h="458611">
                  <a:moveTo>
                    <a:pt x="199310" y="439542"/>
                  </a:moveTo>
                  <a:cubicBezTo>
                    <a:pt x="229948" y="451056"/>
                    <a:pt x="264779" y="458611"/>
                    <a:pt x="298964" y="458611"/>
                  </a:cubicBezTo>
                  <a:cubicBezTo>
                    <a:pt x="333151" y="458611"/>
                    <a:pt x="366047" y="452134"/>
                    <a:pt x="396362" y="440620"/>
                  </a:cubicBezTo>
                  <a:cubicBezTo>
                    <a:pt x="397008" y="440261"/>
                    <a:pt x="397652" y="440261"/>
                    <a:pt x="398297" y="439901"/>
                  </a:cubicBezTo>
                  <a:cubicBezTo>
                    <a:pt x="512142" y="393846"/>
                    <a:pt x="595995" y="272232"/>
                    <a:pt x="597607" y="137977"/>
                  </a:cubicBezTo>
                  <a:lnTo>
                    <a:pt x="597607" y="0"/>
                  </a:lnTo>
                  <a:lnTo>
                    <a:pt x="0" y="0"/>
                  </a:lnTo>
                  <a:lnTo>
                    <a:pt x="0" y="137874"/>
                  </a:lnTo>
                  <a:cubicBezTo>
                    <a:pt x="1613" y="272951"/>
                    <a:pt x="84175" y="394566"/>
                    <a:pt x="199310" y="439542"/>
                  </a:cubicBezTo>
                  <a:close/>
                </a:path>
              </a:pathLst>
            </a:custGeom>
            <a:grpFill/>
          </p:spPr>
          <p:txBody>
            <a:bodyPr/>
            <a:lstStyle/>
            <a:p>
              <a:endParaRPr lang="de-DE">
                <a:latin typeface="Raleway Light" panose="020B0403030101060003" pitchFamily="34" charset="77"/>
              </a:endParaRPr>
            </a:p>
          </p:txBody>
        </p:sp>
        <p:sp>
          <p:nvSpPr>
            <p:cNvPr id="172" name="TextBox 15">
              <a:extLst>
                <a:ext uri="{FF2B5EF4-FFF2-40B4-BE49-F238E27FC236}">
                  <a16:creationId xmlns:a16="http://schemas.microsoft.com/office/drawing/2014/main" id="{4F4EF38E-AADD-9340-8EB4-8B2161C7B21D}"/>
                </a:ext>
              </a:extLst>
            </p:cNvPr>
            <p:cNvSpPr txBox="1"/>
            <p:nvPr/>
          </p:nvSpPr>
          <p:spPr>
            <a:xfrm>
              <a:off x="0" y="-47625"/>
              <a:ext cx="597607" cy="379236"/>
            </a:xfrm>
            <a:prstGeom prst="rect">
              <a:avLst/>
            </a:prstGeom>
            <a:noFill/>
          </p:spPr>
          <p:txBody>
            <a:bodyPr lIns="33867" tIns="33867" rIns="33867" bIns="33867" rtlCol="0" anchor="ctr"/>
            <a:lstStyle/>
            <a:p>
              <a:pPr algn="ctr">
                <a:lnSpc>
                  <a:spcPts val="1842"/>
                </a:lnSpc>
              </a:pPr>
              <a:endParaRPr lang="de-DE" sz="1200" noProof="0" dirty="0">
                <a:latin typeface="Raleway Light" panose="020B0403030101060003" pitchFamily="34" charset="77"/>
              </a:endParaRPr>
            </a:p>
          </p:txBody>
        </p:sp>
      </p:grpSp>
      <p:sp>
        <p:nvSpPr>
          <p:cNvPr id="173" name="Freeform 16">
            <a:extLst>
              <a:ext uri="{FF2B5EF4-FFF2-40B4-BE49-F238E27FC236}">
                <a16:creationId xmlns:a16="http://schemas.microsoft.com/office/drawing/2014/main" id="{BF1DC649-1ECE-9E14-1199-9D2699836766}"/>
              </a:ext>
            </a:extLst>
          </p:cNvPr>
          <p:cNvSpPr/>
          <p:nvPr/>
        </p:nvSpPr>
        <p:spPr>
          <a:xfrm>
            <a:off x="9447365" y="4661362"/>
            <a:ext cx="662581" cy="1359038"/>
          </a:xfrm>
          <a:custGeom>
            <a:avLst/>
            <a:gdLst/>
            <a:ahLst/>
            <a:cxnLst/>
            <a:rect l="l" t="t" r="r" b="b"/>
            <a:pathLst>
              <a:path w="993872" h="2038557">
                <a:moveTo>
                  <a:pt x="0" y="0"/>
                </a:moveTo>
                <a:lnTo>
                  <a:pt x="993872" y="0"/>
                </a:lnTo>
                <a:lnTo>
                  <a:pt x="993872" y="2038557"/>
                </a:lnTo>
                <a:lnTo>
                  <a:pt x="0" y="2038557"/>
                </a:lnTo>
                <a:lnTo>
                  <a:pt x="0" y="0"/>
                </a:lnTo>
                <a:close/>
              </a:path>
            </a:pathLst>
          </a:custGeom>
          <a:blipFill>
            <a:blip r:embed="rId3">
              <a:alphaModFix amt="50000"/>
              <a:extLst>
                <a:ext uri="{96DAC541-7B7A-43D3-8B79-37D633B846F1}">
                  <asvg:svgBlip xmlns:asvg="http://schemas.microsoft.com/office/drawing/2016/SVG/main" r:embed="rId7"/>
                </a:ext>
              </a:extLst>
            </a:blip>
            <a:stretch>
              <a:fillRect r="-105112"/>
            </a:stretch>
          </a:blipFill>
          <a:ln cap="sq">
            <a:noFill/>
            <a:prstDash val="solid"/>
            <a:miter/>
          </a:ln>
        </p:spPr>
        <p:txBody>
          <a:bodyPr/>
          <a:lstStyle/>
          <a:p>
            <a:endParaRPr lang="de-DE">
              <a:latin typeface="Raleway Light" panose="020B0403030101060003" pitchFamily="34" charset="77"/>
            </a:endParaRPr>
          </a:p>
        </p:txBody>
      </p:sp>
      <p:grpSp>
        <p:nvGrpSpPr>
          <p:cNvPr id="174" name="Group 17">
            <a:extLst>
              <a:ext uri="{FF2B5EF4-FFF2-40B4-BE49-F238E27FC236}">
                <a16:creationId xmlns:a16="http://schemas.microsoft.com/office/drawing/2014/main" id="{8A1EEB42-A886-CBF2-44F9-446A19052CAD}"/>
              </a:ext>
            </a:extLst>
          </p:cNvPr>
          <p:cNvGrpSpPr/>
          <p:nvPr/>
        </p:nvGrpSpPr>
        <p:grpSpPr>
          <a:xfrm rot="5400000">
            <a:off x="9527415" y="4811184"/>
            <a:ext cx="1359038" cy="1042943"/>
            <a:chOff x="0" y="0"/>
            <a:chExt cx="597607" cy="458611"/>
          </a:xfrm>
          <a:solidFill>
            <a:srgbClr val="99CC33"/>
          </a:solidFill>
        </p:grpSpPr>
        <p:sp>
          <p:nvSpPr>
            <p:cNvPr id="175" name="Freeform 18">
              <a:extLst>
                <a:ext uri="{FF2B5EF4-FFF2-40B4-BE49-F238E27FC236}">
                  <a16:creationId xmlns:a16="http://schemas.microsoft.com/office/drawing/2014/main" id="{330CC037-82C1-FEA5-76B2-78DA4F822F9D}"/>
                </a:ext>
              </a:extLst>
            </p:cNvPr>
            <p:cNvSpPr/>
            <p:nvPr/>
          </p:nvSpPr>
          <p:spPr>
            <a:xfrm>
              <a:off x="0" y="0"/>
              <a:ext cx="597607" cy="458611"/>
            </a:xfrm>
            <a:custGeom>
              <a:avLst/>
              <a:gdLst/>
              <a:ahLst/>
              <a:cxnLst/>
              <a:rect l="l" t="t" r="r" b="b"/>
              <a:pathLst>
                <a:path w="597607" h="458611">
                  <a:moveTo>
                    <a:pt x="199310" y="439542"/>
                  </a:moveTo>
                  <a:cubicBezTo>
                    <a:pt x="229948" y="451056"/>
                    <a:pt x="264779" y="458611"/>
                    <a:pt x="298964" y="458611"/>
                  </a:cubicBezTo>
                  <a:cubicBezTo>
                    <a:pt x="333151" y="458611"/>
                    <a:pt x="366047" y="452134"/>
                    <a:pt x="396362" y="440620"/>
                  </a:cubicBezTo>
                  <a:cubicBezTo>
                    <a:pt x="397008" y="440261"/>
                    <a:pt x="397652" y="440261"/>
                    <a:pt x="398297" y="439901"/>
                  </a:cubicBezTo>
                  <a:cubicBezTo>
                    <a:pt x="512142" y="393846"/>
                    <a:pt x="595995" y="272232"/>
                    <a:pt x="597607" y="137977"/>
                  </a:cubicBezTo>
                  <a:lnTo>
                    <a:pt x="597607" y="0"/>
                  </a:lnTo>
                  <a:lnTo>
                    <a:pt x="0" y="0"/>
                  </a:lnTo>
                  <a:lnTo>
                    <a:pt x="0" y="137874"/>
                  </a:lnTo>
                  <a:cubicBezTo>
                    <a:pt x="1613" y="272951"/>
                    <a:pt x="84175" y="394566"/>
                    <a:pt x="199310" y="439542"/>
                  </a:cubicBezTo>
                  <a:close/>
                </a:path>
              </a:pathLst>
            </a:custGeom>
            <a:grpFill/>
          </p:spPr>
          <p:txBody>
            <a:bodyPr/>
            <a:lstStyle/>
            <a:p>
              <a:endParaRPr lang="de-DE">
                <a:latin typeface="Raleway Light" panose="020B0403030101060003" pitchFamily="34" charset="77"/>
              </a:endParaRPr>
            </a:p>
          </p:txBody>
        </p:sp>
        <p:sp>
          <p:nvSpPr>
            <p:cNvPr id="176" name="TextBox 19">
              <a:extLst>
                <a:ext uri="{FF2B5EF4-FFF2-40B4-BE49-F238E27FC236}">
                  <a16:creationId xmlns:a16="http://schemas.microsoft.com/office/drawing/2014/main" id="{03AAD17D-39DB-8B7A-A809-2BA29895FEEF}"/>
                </a:ext>
              </a:extLst>
            </p:cNvPr>
            <p:cNvSpPr txBox="1"/>
            <p:nvPr/>
          </p:nvSpPr>
          <p:spPr>
            <a:xfrm>
              <a:off x="0" y="-47625"/>
              <a:ext cx="597607" cy="379236"/>
            </a:xfrm>
            <a:prstGeom prst="rect">
              <a:avLst/>
            </a:prstGeom>
            <a:noFill/>
          </p:spPr>
          <p:txBody>
            <a:bodyPr lIns="33867" tIns="33867" rIns="33867" bIns="33867" rtlCol="0" anchor="ctr"/>
            <a:lstStyle/>
            <a:p>
              <a:pPr algn="ctr">
                <a:lnSpc>
                  <a:spcPts val="1842"/>
                </a:lnSpc>
              </a:pPr>
              <a:endParaRPr lang="de-DE" sz="1200" noProof="0" dirty="0">
                <a:latin typeface="Raleway Light" panose="020B0403030101060003" pitchFamily="34" charset="77"/>
              </a:endParaRPr>
            </a:p>
          </p:txBody>
        </p:sp>
      </p:grpSp>
      <p:sp>
        <p:nvSpPr>
          <p:cNvPr id="177" name="TextBox 20">
            <a:extLst>
              <a:ext uri="{FF2B5EF4-FFF2-40B4-BE49-F238E27FC236}">
                <a16:creationId xmlns:a16="http://schemas.microsoft.com/office/drawing/2014/main" id="{C96F863F-9E9A-CF20-B62D-D5B36268D05B}"/>
              </a:ext>
            </a:extLst>
          </p:cNvPr>
          <p:cNvSpPr txBox="1"/>
          <p:nvPr/>
        </p:nvSpPr>
        <p:spPr>
          <a:xfrm>
            <a:off x="1745106" y="2976756"/>
            <a:ext cx="1750883" cy="1292662"/>
          </a:xfrm>
          <a:prstGeom prst="rect">
            <a:avLst/>
          </a:prstGeom>
        </p:spPr>
        <p:txBody>
          <a:bodyPr lIns="0" tIns="0" rIns="0" bIns="0" rtlCol="0" anchor="t">
            <a:spAutoFit/>
          </a:bodyPr>
          <a:lstStyle/>
          <a:p>
            <a:r>
              <a:rPr lang="de-DE" sz="1200" b="1" noProof="0" dirty="0" err="1">
                <a:solidFill>
                  <a:srgbClr val="000000"/>
                </a:solidFill>
                <a:latin typeface="Hind" panose="02000000000000000000" pitchFamily="2" charset="77"/>
                <a:ea typeface="Cambria" panose="02040503050406030204" pitchFamily="18" charset="0"/>
                <a:cs typeface="Hind" panose="02000000000000000000" pitchFamily="2" charset="77"/>
              </a:rPr>
              <a:t>vivamind</a:t>
            </a:r>
            <a:r>
              <a:rPr lang="de-DE" sz="1200" b="1" noProof="0" dirty="0">
                <a:solidFill>
                  <a:srgbClr val="000000"/>
                </a:solidFill>
                <a:latin typeface="Hind" panose="02000000000000000000" pitchFamily="2" charset="77"/>
                <a:ea typeface="Cambria" panose="02040503050406030204" pitchFamily="18" charset="0"/>
                <a:cs typeface="Hind" panose="02000000000000000000" pitchFamily="2" charset="77"/>
              </a:rPr>
              <a:t>-</a:t>
            </a:r>
            <a:r>
              <a:rPr lang="de-DE" sz="1200" b="1" noProof="0" dirty="0" err="1">
                <a:solidFill>
                  <a:srgbClr val="000000"/>
                </a:solidFill>
                <a:latin typeface="Hind" panose="02000000000000000000" pitchFamily="2" charset="77"/>
                <a:ea typeface="Cambria" panose="02040503050406030204" pitchFamily="18" charset="0"/>
                <a:cs typeface="Hind" panose="02000000000000000000" pitchFamily="2" charset="77"/>
              </a:rPr>
              <a:t>CheckUp</a:t>
            </a:r>
            <a:r>
              <a:rPr lang="de-DE" sz="1200" b="1" noProof="0" dirty="0">
                <a:solidFill>
                  <a:srgbClr val="000000"/>
                </a:solidFill>
                <a:latin typeface="Hind" panose="02000000000000000000" pitchFamily="2" charset="77"/>
                <a:ea typeface="Cambria" panose="02040503050406030204" pitchFamily="18" charset="0"/>
                <a:cs typeface="Hind" panose="02000000000000000000" pitchFamily="2" charset="77"/>
              </a:rPr>
              <a:t>-Profile </a:t>
            </a:r>
            <a:r>
              <a:rPr lang="de-DE" sz="1200" noProof="0" dirty="0">
                <a:solidFill>
                  <a:srgbClr val="000000"/>
                </a:solidFill>
                <a:latin typeface="Hind" panose="02000000000000000000" pitchFamily="2" charset="77"/>
                <a:ea typeface="Cambria" panose="02040503050406030204" pitchFamily="18" charset="0"/>
                <a:cs typeface="Hind" panose="02000000000000000000" pitchFamily="2" charset="77"/>
              </a:rPr>
              <a:t>(</a:t>
            </a:r>
            <a:r>
              <a:rPr lang="de-DE" sz="1200" noProof="0" dirty="0" err="1">
                <a:solidFill>
                  <a:srgbClr val="000000"/>
                </a:solidFill>
                <a:latin typeface="Hind" panose="02000000000000000000" pitchFamily="2" charset="77"/>
                <a:ea typeface="Cambria" panose="02040503050406030204" pitchFamily="18" charset="0"/>
                <a:cs typeface="Hind" panose="02000000000000000000" pitchFamily="2" charset="77"/>
              </a:rPr>
              <a:t>BIGbalance</a:t>
            </a:r>
            <a:r>
              <a:rPr lang="de-DE" sz="1200" noProof="0" dirty="0">
                <a:solidFill>
                  <a:srgbClr val="000000"/>
                </a:solidFill>
                <a:latin typeface="Hind" panose="02000000000000000000" pitchFamily="2" charset="77"/>
                <a:ea typeface="Cambria" panose="02040503050406030204" pitchFamily="18" charset="0"/>
                <a:cs typeface="Hind" panose="02000000000000000000" pitchFamily="2" charset="77"/>
              </a:rPr>
              <a:t>) </a:t>
            </a:r>
          </a:p>
          <a:p>
            <a:pPr marL="285750" indent="-285750">
              <a:buFont typeface="Arial" panose="020B0604020202020204" pitchFamily="34" charset="0"/>
              <a:buChar char="•"/>
            </a:pPr>
            <a:r>
              <a:rPr lang="de-DE" sz="1200" noProof="0" dirty="0">
                <a:solidFill>
                  <a:srgbClr val="000000"/>
                </a:solidFill>
                <a:latin typeface="Hind" panose="02000000000000000000" pitchFamily="2" charset="77"/>
                <a:ea typeface="Cambria" panose="02040503050406030204" pitchFamily="18" charset="0"/>
                <a:cs typeface="Hind" panose="02000000000000000000" pitchFamily="2" charset="77"/>
              </a:rPr>
              <a:t>Aktueller Gesundheitszustand</a:t>
            </a:r>
          </a:p>
          <a:p>
            <a:pPr marL="285750" indent="-285750">
              <a:buFont typeface="Arial" panose="020B0604020202020204" pitchFamily="34" charset="0"/>
              <a:buChar char="•"/>
            </a:pPr>
            <a:r>
              <a:rPr lang="de-DE" sz="1200" noProof="0" dirty="0">
                <a:solidFill>
                  <a:srgbClr val="000000"/>
                </a:solidFill>
                <a:latin typeface="Hind" panose="02000000000000000000" pitchFamily="2" charset="77"/>
                <a:ea typeface="Cambria" panose="02040503050406030204" pitchFamily="18" charset="0"/>
                <a:cs typeface="Hind" panose="02000000000000000000" pitchFamily="2" charset="77"/>
              </a:rPr>
              <a:t>Empfehlung passgenauer Maßnahmen</a:t>
            </a:r>
          </a:p>
        </p:txBody>
      </p:sp>
      <p:sp>
        <p:nvSpPr>
          <p:cNvPr id="178" name="TextBox 21">
            <a:extLst>
              <a:ext uri="{FF2B5EF4-FFF2-40B4-BE49-F238E27FC236}">
                <a16:creationId xmlns:a16="http://schemas.microsoft.com/office/drawing/2014/main" id="{92145CE8-04A4-BCF2-216A-25D521D2F32E}"/>
              </a:ext>
            </a:extLst>
          </p:cNvPr>
          <p:cNvSpPr txBox="1"/>
          <p:nvPr/>
        </p:nvSpPr>
        <p:spPr>
          <a:xfrm>
            <a:off x="6455830" y="2976756"/>
            <a:ext cx="1750883" cy="1661865"/>
          </a:xfrm>
          <a:prstGeom prst="rect">
            <a:avLst/>
          </a:prstGeom>
        </p:spPr>
        <p:txBody>
          <a:bodyPr lIns="0" tIns="0" rIns="0" bIns="0" rtlCol="0" anchor="t">
            <a:spAutoFit/>
          </a:bodyPr>
          <a:lstStyle/>
          <a:p>
            <a:r>
              <a:rPr lang="de-DE" sz="1200" noProof="0" dirty="0">
                <a:solidFill>
                  <a:srgbClr val="000000"/>
                </a:solidFill>
                <a:latin typeface="Hind" panose="02000000000000000000" pitchFamily="2" charset="77"/>
                <a:ea typeface="Cambria" panose="02040503050406030204" pitchFamily="18" charset="0"/>
                <a:cs typeface="Hind" panose="02000000000000000000" pitchFamily="2" charset="77"/>
              </a:rPr>
              <a:t>Alle verfügbaren Datenquellen wurden integriert, um </a:t>
            </a:r>
            <a:r>
              <a:rPr lang="de-DE" sz="1200" b="1" noProof="0" dirty="0">
                <a:solidFill>
                  <a:srgbClr val="000000"/>
                </a:solidFill>
                <a:latin typeface="Hind" panose="02000000000000000000" pitchFamily="2" charset="77"/>
                <a:ea typeface="Cambria" panose="02040503050406030204" pitchFamily="18" charset="0"/>
                <a:cs typeface="Hind" panose="02000000000000000000" pitchFamily="2" charset="77"/>
              </a:rPr>
              <a:t>Prognosen</a:t>
            </a:r>
            <a:r>
              <a:rPr lang="de-DE" sz="1200" noProof="0" dirty="0">
                <a:solidFill>
                  <a:srgbClr val="000000"/>
                </a:solidFill>
                <a:latin typeface="Hind" panose="02000000000000000000" pitchFamily="2" charset="77"/>
                <a:ea typeface="Cambria" panose="02040503050406030204" pitchFamily="18" charset="0"/>
                <a:cs typeface="Hind" panose="02000000000000000000" pitchFamily="2" charset="77"/>
              </a:rPr>
              <a:t> zu erstellen und </a:t>
            </a:r>
            <a:r>
              <a:rPr lang="de-DE" sz="1200" b="1" noProof="0" dirty="0">
                <a:solidFill>
                  <a:srgbClr val="000000"/>
                </a:solidFill>
                <a:latin typeface="Hind" panose="02000000000000000000" pitchFamily="2" charset="77"/>
                <a:ea typeface="Cambria" panose="02040503050406030204" pitchFamily="18" charset="0"/>
                <a:cs typeface="Hind" panose="02000000000000000000" pitchFamily="2" charset="77"/>
              </a:rPr>
              <a:t>Zusammenhänge </a:t>
            </a:r>
            <a:br>
              <a:rPr lang="de-DE" sz="1200" b="1" noProof="0" dirty="0">
                <a:solidFill>
                  <a:srgbClr val="000000"/>
                </a:solidFill>
                <a:latin typeface="Hind" panose="02000000000000000000" pitchFamily="2" charset="77"/>
                <a:ea typeface="Cambria" panose="02040503050406030204" pitchFamily="18" charset="0"/>
                <a:cs typeface="Hind" panose="02000000000000000000" pitchFamily="2" charset="77"/>
              </a:rPr>
            </a:br>
            <a:r>
              <a:rPr lang="de-DE" sz="1200" b="1" noProof="0" dirty="0">
                <a:solidFill>
                  <a:srgbClr val="000000"/>
                </a:solidFill>
                <a:latin typeface="Hind" panose="02000000000000000000" pitchFamily="2" charset="77"/>
                <a:ea typeface="Cambria" panose="02040503050406030204" pitchFamily="18" charset="0"/>
                <a:cs typeface="Hind" panose="02000000000000000000" pitchFamily="2" charset="77"/>
              </a:rPr>
              <a:t>(u.a. mit </a:t>
            </a:r>
            <a:r>
              <a:rPr lang="de-DE" sz="1200" b="1" noProof="0" dirty="0" err="1">
                <a:solidFill>
                  <a:srgbClr val="000000"/>
                </a:solidFill>
                <a:latin typeface="Hind" panose="02000000000000000000" pitchFamily="2" charset="77"/>
                <a:ea typeface="Cambria" panose="02040503050406030204" pitchFamily="18" charset="0"/>
                <a:cs typeface="Hind" panose="02000000000000000000" pitchFamily="2" charset="77"/>
              </a:rPr>
              <a:t>BIGbalance</a:t>
            </a:r>
            <a:r>
              <a:rPr lang="de-DE" sz="1200" b="1" noProof="0" dirty="0">
                <a:solidFill>
                  <a:srgbClr val="000000"/>
                </a:solidFill>
                <a:latin typeface="Hind" panose="02000000000000000000" pitchFamily="2" charset="77"/>
                <a:ea typeface="Cambria" panose="02040503050406030204" pitchFamily="18" charset="0"/>
                <a:cs typeface="Hind" panose="02000000000000000000" pitchFamily="2" charset="77"/>
              </a:rPr>
              <a:t>-Angeboten)</a:t>
            </a:r>
            <a:r>
              <a:rPr lang="de-DE" sz="1200" noProof="0" dirty="0">
                <a:solidFill>
                  <a:srgbClr val="000000"/>
                </a:solidFill>
                <a:latin typeface="Hind" panose="02000000000000000000" pitchFamily="2" charset="77"/>
                <a:ea typeface="Cambria" panose="02040503050406030204" pitchFamily="18" charset="0"/>
                <a:cs typeface="Hind" panose="02000000000000000000" pitchFamily="2" charset="77"/>
              </a:rPr>
              <a:t> systematisch zu analysieren.</a:t>
            </a:r>
          </a:p>
          <a:p>
            <a:pPr marL="285750" indent="-285750">
              <a:buFont typeface="Arial" panose="020B0604020202020204" pitchFamily="34" charset="0"/>
              <a:buChar char="•"/>
            </a:pPr>
            <a:endParaRPr lang="de-DE" sz="1199" noProof="0" dirty="0">
              <a:solidFill>
                <a:srgbClr val="000000"/>
              </a:solidFill>
              <a:latin typeface="Hind" panose="02000000000000000000" pitchFamily="2" charset="77"/>
              <a:ea typeface="Roboto"/>
              <a:cs typeface="Hind" panose="02000000000000000000" pitchFamily="2" charset="77"/>
              <a:sym typeface="Roboto"/>
            </a:endParaRPr>
          </a:p>
        </p:txBody>
      </p:sp>
      <p:sp>
        <p:nvSpPr>
          <p:cNvPr id="179" name="TextBox 22">
            <a:extLst>
              <a:ext uri="{FF2B5EF4-FFF2-40B4-BE49-F238E27FC236}">
                <a16:creationId xmlns:a16="http://schemas.microsoft.com/office/drawing/2014/main" id="{C27C3F12-9C07-9ED6-5EBB-47F49E8514D0}"/>
              </a:ext>
            </a:extLst>
          </p:cNvPr>
          <p:cNvSpPr txBox="1"/>
          <p:nvPr/>
        </p:nvSpPr>
        <p:spPr>
          <a:xfrm>
            <a:off x="4099296" y="2976756"/>
            <a:ext cx="1750883" cy="923330"/>
          </a:xfrm>
          <a:prstGeom prst="rect">
            <a:avLst/>
          </a:prstGeom>
        </p:spPr>
        <p:txBody>
          <a:bodyPr lIns="0" tIns="0" rIns="0" bIns="0" rtlCol="0" anchor="t">
            <a:spAutoFit/>
          </a:bodyPr>
          <a:lstStyle/>
          <a:p>
            <a:r>
              <a:rPr lang="de-DE" sz="1200" b="1" noProof="0" dirty="0">
                <a:solidFill>
                  <a:srgbClr val="000000"/>
                </a:solidFill>
                <a:latin typeface="Hind" panose="02000000000000000000" pitchFamily="2" charset="77"/>
                <a:ea typeface="Cambria" panose="02040503050406030204" pitchFamily="18" charset="0"/>
                <a:cs typeface="Hind" panose="02000000000000000000" pitchFamily="2" charset="77"/>
              </a:rPr>
              <a:t>Unabhängig erhobene Fehlzeiten </a:t>
            </a:r>
            <a:r>
              <a:rPr lang="de-DE" sz="1200" noProof="0" dirty="0">
                <a:solidFill>
                  <a:srgbClr val="000000"/>
                </a:solidFill>
                <a:latin typeface="Hind" panose="02000000000000000000" pitchFamily="2" charset="77"/>
                <a:ea typeface="Cambria" panose="02040503050406030204" pitchFamily="18" charset="0"/>
                <a:cs typeface="Hind" panose="02000000000000000000" pitchFamily="2" charset="77"/>
              </a:rPr>
              <a:t>der BIG-Versicherten </a:t>
            </a:r>
          </a:p>
          <a:p>
            <a:pPr marL="171450" indent="-171450">
              <a:buFont typeface="Arial" panose="020B0604020202020204" pitchFamily="34" charset="0"/>
              <a:buChar char="•"/>
            </a:pPr>
            <a:r>
              <a:rPr lang="de-DE" sz="1200" noProof="0" dirty="0">
                <a:solidFill>
                  <a:srgbClr val="000000"/>
                </a:solidFill>
                <a:latin typeface="Hind" panose="02000000000000000000" pitchFamily="2" charset="77"/>
                <a:ea typeface="Cambria" panose="02040503050406030204" pitchFamily="18" charset="0"/>
                <a:cs typeface="Hind" panose="02000000000000000000" pitchFamily="2" charset="77"/>
              </a:rPr>
              <a:t>zeitlich nachgelagerte Erhebung</a:t>
            </a:r>
          </a:p>
        </p:txBody>
      </p:sp>
      <p:sp>
        <p:nvSpPr>
          <p:cNvPr id="180" name="TextBox 23">
            <a:extLst>
              <a:ext uri="{FF2B5EF4-FFF2-40B4-BE49-F238E27FC236}">
                <a16:creationId xmlns:a16="http://schemas.microsoft.com/office/drawing/2014/main" id="{035636B1-46E3-E5D1-728F-397F51159985}"/>
              </a:ext>
            </a:extLst>
          </p:cNvPr>
          <p:cNvSpPr txBox="1"/>
          <p:nvPr/>
        </p:nvSpPr>
        <p:spPr>
          <a:xfrm>
            <a:off x="8810021" y="2976756"/>
            <a:ext cx="1750883" cy="1477328"/>
          </a:xfrm>
          <a:prstGeom prst="rect">
            <a:avLst/>
          </a:prstGeom>
        </p:spPr>
        <p:txBody>
          <a:bodyPr lIns="0" tIns="0" rIns="0" bIns="0" rtlCol="0" anchor="t">
            <a:spAutoFit/>
          </a:bodyPr>
          <a:lstStyle/>
          <a:p>
            <a:r>
              <a:rPr lang="de-DE" sz="1200" noProof="0" dirty="0">
                <a:solidFill>
                  <a:srgbClr val="000000"/>
                </a:solidFill>
                <a:latin typeface="Hind" panose="02000000000000000000" pitchFamily="2" charset="77"/>
                <a:ea typeface="Cambria" panose="02040503050406030204" pitchFamily="18" charset="0"/>
                <a:cs typeface="Hind" panose="02000000000000000000" pitchFamily="2" charset="77"/>
              </a:rPr>
              <a:t>Im Rahmen der Datenanalyse wurden potenziell wirksame Maßnahmen identifiziert, die dazu beitragen können, </a:t>
            </a:r>
            <a:r>
              <a:rPr lang="de-DE" sz="1200" b="1" noProof="0" dirty="0">
                <a:latin typeface="Hind" panose="02000000000000000000" pitchFamily="2" charset="77"/>
                <a:ea typeface="Cambria" panose="02040503050406030204" pitchFamily="18" charset="0"/>
                <a:cs typeface="Hind" panose="02000000000000000000" pitchFamily="2" charset="77"/>
              </a:rPr>
              <a:t>krankheits-bedingte Fehlzeiten </a:t>
            </a:r>
            <a:r>
              <a:rPr lang="de-DE" sz="1200" noProof="0" dirty="0">
                <a:solidFill>
                  <a:srgbClr val="000000"/>
                </a:solidFill>
                <a:latin typeface="Hind" panose="02000000000000000000" pitchFamily="2" charset="77"/>
                <a:ea typeface="Cambria" panose="02040503050406030204" pitchFamily="18" charset="0"/>
                <a:cs typeface="Hind" panose="02000000000000000000" pitchFamily="2" charset="77"/>
              </a:rPr>
              <a:t>zu verringern.</a:t>
            </a:r>
          </a:p>
        </p:txBody>
      </p:sp>
      <p:sp>
        <p:nvSpPr>
          <p:cNvPr id="181" name="TextBox 24">
            <a:extLst>
              <a:ext uri="{FF2B5EF4-FFF2-40B4-BE49-F238E27FC236}">
                <a16:creationId xmlns:a16="http://schemas.microsoft.com/office/drawing/2014/main" id="{DA396D2A-F2FB-673C-02A0-1D8BDC9A90E4}"/>
              </a:ext>
            </a:extLst>
          </p:cNvPr>
          <p:cNvSpPr txBox="1"/>
          <p:nvPr/>
        </p:nvSpPr>
        <p:spPr>
          <a:xfrm>
            <a:off x="1745106" y="2197193"/>
            <a:ext cx="1750883" cy="269304"/>
          </a:xfrm>
          <a:prstGeom prst="rect">
            <a:avLst/>
          </a:prstGeom>
        </p:spPr>
        <p:txBody>
          <a:bodyPr lIns="0" tIns="0" rIns="0" bIns="0" rtlCol="0" anchor="t">
            <a:spAutoFit/>
          </a:bodyPr>
          <a:lstStyle/>
          <a:p>
            <a:pPr marL="0" lvl="1">
              <a:lnSpc>
                <a:spcPts val="2099"/>
              </a:lnSpc>
              <a:spcBef>
                <a:spcPct val="0"/>
              </a:spcBef>
            </a:pPr>
            <a:r>
              <a:rPr lang="de-DE" sz="1499" b="1" noProof="0" dirty="0">
                <a:solidFill>
                  <a:srgbClr val="004785"/>
                </a:solidFill>
                <a:latin typeface="Hind" panose="02000000000000000000" pitchFamily="2" charset="77"/>
                <a:ea typeface="Roboto Bold"/>
                <a:cs typeface="Hind" panose="02000000000000000000" pitchFamily="2" charset="77"/>
                <a:sym typeface="Roboto Bold"/>
              </a:rPr>
              <a:t>Datenquelle 1</a:t>
            </a:r>
          </a:p>
        </p:txBody>
      </p:sp>
      <p:sp>
        <p:nvSpPr>
          <p:cNvPr id="182" name="TextBox 25">
            <a:extLst>
              <a:ext uri="{FF2B5EF4-FFF2-40B4-BE49-F238E27FC236}">
                <a16:creationId xmlns:a16="http://schemas.microsoft.com/office/drawing/2014/main" id="{74BE9AF3-AB3E-C030-9859-A490CF095DF8}"/>
              </a:ext>
            </a:extLst>
          </p:cNvPr>
          <p:cNvSpPr txBox="1"/>
          <p:nvPr/>
        </p:nvSpPr>
        <p:spPr>
          <a:xfrm>
            <a:off x="6444861" y="2209734"/>
            <a:ext cx="1750883" cy="269304"/>
          </a:xfrm>
          <a:prstGeom prst="rect">
            <a:avLst/>
          </a:prstGeom>
        </p:spPr>
        <p:txBody>
          <a:bodyPr lIns="0" tIns="0" rIns="0" bIns="0" rtlCol="0" anchor="t">
            <a:spAutoFit/>
          </a:bodyPr>
          <a:lstStyle/>
          <a:p>
            <a:pPr marL="0" lvl="1">
              <a:lnSpc>
                <a:spcPts val="2099"/>
              </a:lnSpc>
              <a:spcBef>
                <a:spcPct val="0"/>
              </a:spcBef>
            </a:pPr>
            <a:r>
              <a:rPr lang="de-DE" sz="1499" b="1" noProof="0" dirty="0">
                <a:solidFill>
                  <a:srgbClr val="004785"/>
                </a:solidFill>
                <a:latin typeface="Hind" panose="02000000000000000000" pitchFamily="2" charset="77"/>
                <a:ea typeface="Roboto Bold"/>
                <a:cs typeface="Hind" panose="02000000000000000000" pitchFamily="2" charset="77"/>
                <a:sym typeface="Roboto Bold"/>
              </a:rPr>
              <a:t>Datenmanagement</a:t>
            </a:r>
          </a:p>
        </p:txBody>
      </p:sp>
      <p:sp>
        <p:nvSpPr>
          <p:cNvPr id="183" name="TextBox 26">
            <a:extLst>
              <a:ext uri="{FF2B5EF4-FFF2-40B4-BE49-F238E27FC236}">
                <a16:creationId xmlns:a16="http://schemas.microsoft.com/office/drawing/2014/main" id="{ABF15E1A-C476-B0FB-7D9B-DBD3E8D17A43}"/>
              </a:ext>
            </a:extLst>
          </p:cNvPr>
          <p:cNvSpPr txBox="1"/>
          <p:nvPr/>
        </p:nvSpPr>
        <p:spPr>
          <a:xfrm>
            <a:off x="4099296" y="2197193"/>
            <a:ext cx="1750883" cy="269304"/>
          </a:xfrm>
          <a:prstGeom prst="rect">
            <a:avLst/>
          </a:prstGeom>
        </p:spPr>
        <p:txBody>
          <a:bodyPr lIns="0" tIns="0" rIns="0" bIns="0" rtlCol="0" anchor="t">
            <a:spAutoFit/>
          </a:bodyPr>
          <a:lstStyle/>
          <a:p>
            <a:pPr marL="0" lvl="1">
              <a:lnSpc>
                <a:spcPts val="2099"/>
              </a:lnSpc>
              <a:spcBef>
                <a:spcPct val="0"/>
              </a:spcBef>
            </a:pPr>
            <a:r>
              <a:rPr lang="de-DE" sz="1499" b="1" noProof="0" dirty="0">
                <a:solidFill>
                  <a:srgbClr val="004785"/>
                </a:solidFill>
                <a:latin typeface="Hind" panose="02000000000000000000" pitchFamily="2" charset="77"/>
                <a:ea typeface="Roboto Bold"/>
                <a:cs typeface="Hind" panose="02000000000000000000" pitchFamily="2" charset="77"/>
                <a:sym typeface="Roboto Bold"/>
              </a:rPr>
              <a:t>Datenquelle 2</a:t>
            </a:r>
          </a:p>
        </p:txBody>
      </p:sp>
      <p:sp>
        <p:nvSpPr>
          <p:cNvPr id="184" name="TextBox 27">
            <a:extLst>
              <a:ext uri="{FF2B5EF4-FFF2-40B4-BE49-F238E27FC236}">
                <a16:creationId xmlns:a16="http://schemas.microsoft.com/office/drawing/2014/main" id="{27EC2290-7733-8754-588C-2930C42FA017}"/>
              </a:ext>
            </a:extLst>
          </p:cNvPr>
          <p:cNvSpPr txBox="1"/>
          <p:nvPr/>
        </p:nvSpPr>
        <p:spPr>
          <a:xfrm>
            <a:off x="8810021" y="2197193"/>
            <a:ext cx="1750883" cy="269304"/>
          </a:xfrm>
          <a:prstGeom prst="rect">
            <a:avLst/>
          </a:prstGeom>
        </p:spPr>
        <p:txBody>
          <a:bodyPr lIns="0" tIns="0" rIns="0" bIns="0" rtlCol="0" anchor="t">
            <a:spAutoFit/>
          </a:bodyPr>
          <a:lstStyle/>
          <a:p>
            <a:pPr>
              <a:lnSpc>
                <a:spcPts val="2099"/>
              </a:lnSpc>
            </a:pPr>
            <a:r>
              <a:rPr lang="de-DE" sz="1499" b="1" spc="47" noProof="0" dirty="0">
                <a:solidFill>
                  <a:srgbClr val="004785"/>
                </a:solidFill>
                <a:latin typeface="Hind" panose="02000000000000000000" pitchFamily="2" charset="77"/>
                <a:ea typeface="Roboto Bold"/>
                <a:cs typeface="Hind" panose="02000000000000000000" pitchFamily="2" charset="77"/>
                <a:sym typeface="Roboto Bold"/>
              </a:rPr>
              <a:t>Analyse</a:t>
            </a:r>
          </a:p>
        </p:txBody>
      </p:sp>
      <p:sp>
        <p:nvSpPr>
          <p:cNvPr id="185" name="AutoShape 28">
            <a:extLst>
              <a:ext uri="{FF2B5EF4-FFF2-40B4-BE49-F238E27FC236}">
                <a16:creationId xmlns:a16="http://schemas.microsoft.com/office/drawing/2014/main" id="{067B6BC2-1D83-EE42-F024-47ED9B93BC80}"/>
              </a:ext>
            </a:extLst>
          </p:cNvPr>
          <p:cNvSpPr/>
          <p:nvPr/>
        </p:nvSpPr>
        <p:spPr>
          <a:xfrm>
            <a:off x="3650790" y="2235293"/>
            <a:ext cx="0" cy="3776881"/>
          </a:xfrm>
          <a:prstGeom prst="line">
            <a:avLst/>
          </a:prstGeom>
          <a:ln w="38100" cap="flat">
            <a:solidFill>
              <a:schemeClr val="bg1">
                <a:lumMod val="50000"/>
              </a:schemeClr>
            </a:solidFill>
            <a:prstDash val="solid"/>
            <a:headEnd type="none" w="sm" len="sm"/>
            <a:tailEnd type="none" w="sm" len="sm"/>
          </a:ln>
        </p:spPr>
        <p:txBody>
          <a:bodyPr/>
          <a:lstStyle/>
          <a:p>
            <a:endParaRPr lang="de-DE">
              <a:latin typeface="Raleway Light" panose="020B0403030101060003" pitchFamily="34" charset="77"/>
            </a:endParaRPr>
          </a:p>
        </p:txBody>
      </p:sp>
      <p:sp>
        <p:nvSpPr>
          <p:cNvPr id="186" name="AutoShape 29">
            <a:extLst>
              <a:ext uri="{FF2B5EF4-FFF2-40B4-BE49-F238E27FC236}">
                <a16:creationId xmlns:a16="http://schemas.microsoft.com/office/drawing/2014/main" id="{AB736848-98FC-4D93-37AB-613142128EDD}"/>
              </a:ext>
            </a:extLst>
          </p:cNvPr>
          <p:cNvSpPr/>
          <p:nvPr/>
        </p:nvSpPr>
        <p:spPr>
          <a:xfrm>
            <a:off x="8361514" y="2235293"/>
            <a:ext cx="0" cy="3776881"/>
          </a:xfrm>
          <a:prstGeom prst="line">
            <a:avLst/>
          </a:prstGeom>
          <a:ln w="38100" cap="flat">
            <a:solidFill>
              <a:srgbClr val="99CC33"/>
            </a:solidFill>
            <a:prstDash val="solid"/>
            <a:headEnd type="none" w="sm" len="sm"/>
            <a:tailEnd type="none" w="sm" len="sm"/>
          </a:ln>
        </p:spPr>
        <p:txBody>
          <a:bodyPr/>
          <a:lstStyle/>
          <a:p>
            <a:endParaRPr lang="de-DE">
              <a:latin typeface="Raleway Light" panose="020B0403030101060003" pitchFamily="34" charset="77"/>
            </a:endParaRPr>
          </a:p>
        </p:txBody>
      </p:sp>
      <p:sp>
        <p:nvSpPr>
          <p:cNvPr id="187" name="AutoShape 30">
            <a:extLst>
              <a:ext uri="{FF2B5EF4-FFF2-40B4-BE49-F238E27FC236}">
                <a16:creationId xmlns:a16="http://schemas.microsoft.com/office/drawing/2014/main" id="{DE7EB225-7CF4-65DD-3E49-50185BD77454}"/>
              </a:ext>
            </a:extLst>
          </p:cNvPr>
          <p:cNvSpPr/>
          <p:nvPr/>
        </p:nvSpPr>
        <p:spPr>
          <a:xfrm>
            <a:off x="6004980" y="2235293"/>
            <a:ext cx="0" cy="3776881"/>
          </a:xfrm>
          <a:prstGeom prst="line">
            <a:avLst/>
          </a:prstGeom>
          <a:ln w="38100" cap="flat">
            <a:solidFill>
              <a:schemeClr val="bg1">
                <a:lumMod val="50000"/>
              </a:schemeClr>
            </a:solidFill>
            <a:prstDash val="solid"/>
            <a:headEnd type="none" w="sm" len="sm"/>
            <a:tailEnd type="none" w="sm" len="sm"/>
          </a:ln>
        </p:spPr>
        <p:txBody>
          <a:bodyPr/>
          <a:lstStyle/>
          <a:p>
            <a:endParaRPr lang="de-DE">
              <a:latin typeface="Raleway Light" panose="020B0403030101060003" pitchFamily="34" charset="77"/>
            </a:endParaRPr>
          </a:p>
        </p:txBody>
      </p:sp>
      <p:sp>
        <p:nvSpPr>
          <p:cNvPr id="188" name="AutoShape 31">
            <a:extLst>
              <a:ext uri="{FF2B5EF4-FFF2-40B4-BE49-F238E27FC236}">
                <a16:creationId xmlns:a16="http://schemas.microsoft.com/office/drawing/2014/main" id="{455F30BB-932F-3D3C-4EC3-509BB60A8CC2}"/>
              </a:ext>
            </a:extLst>
          </p:cNvPr>
          <p:cNvSpPr/>
          <p:nvPr/>
        </p:nvSpPr>
        <p:spPr>
          <a:xfrm>
            <a:off x="10715705" y="2235293"/>
            <a:ext cx="0" cy="3776881"/>
          </a:xfrm>
          <a:prstGeom prst="line">
            <a:avLst/>
          </a:prstGeom>
          <a:ln w="38100" cap="flat">
            <a:solidFill>
              <a:srgbClr val="99CC33"/>
            </a:solidFill>
            <a:prstDash val="solid"/>
            <a:headEnd type="none" w="sm" len="sm"/>
            <a:tailEnd type="none" w="sm" len="sm"/>
          </a:ln>
        </p:spPr>
        <p:txBody>
          <a:bodyPr/>
          <a:lstStyle/>
          <a:p>
            <a:endParaRPr lang="de-DE">
              <a:latin typeface="Raleway Light" panose="020B0403030101060003" pitchFamily="34" charset="77"/>
            </a:endParaRPr>
          </a:p>
        </p:txBody>
      </p:sp>
      <p:sp>
        <p:nvSpPr>
          <p:cNvPr id="191" name="Freeform 34">
            <a:extLst>
              <a:ext uri="{FF2B5EF4-FFF2-40B4-BE49-F238E27FC236}">
                <a16:creationId xmlns:a16="http://schemas.microsoft.com/office/drawing/2014/main" id="{1D5F535E-A2FE-C8AF-38A3-1BF715C04691}"/>
              </a:ext>
            </a:extLst>
          </p:cNvPr>
          <p:cNvSpPr/>
          <p:nvPr/>
        </p:nvSpPr>
        <p:spPr>
          <a:xfrm>
            <a:off x="7700430" y="5174270"/>
            <a:ext cx="433459" cy="333221"/>
          </a:xfrm>
          <a:custGeom>
            <a:avLst/>
            <a:gdLst/>
            <a:ahLst/>
            <a:cxnLst/>
            <a:rect l="l" t="t" r="r" b="b"/>
            <a:pathLst>
              <a:path w="650188" h="499832">
                <a:moveTo>
                  <a:pt x="0" y="0"/>
                </a:moveTo>
                <a:lnTo>
                  <a:pt x="650188" y="0"/>
                </a:lnTo>
                <a:lnTo>
                  <a:pt x="650188" y="499832"/>
                </a:lnTo>
                <a:lnTo>
                  <a:pt x="0" y="4998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latin typeface="Raleway Light" panose="020B0403030101060003" pitchFamily="34" charset="77"/>
            </a:endParaRPr>
          </a:p>
        </p:txBody>
      </p:sp>
      <p:grpSp>
        <p:nvGrpSpPr>
          <p:cNvPr id="193" name="Group 36">
            <a:extLst>
              <a:ext uri="{FF2B5EF4-FFF2-40B4-BE49-F238E27FC236}">
                <a16:creationId xmlns:a16="http://schemas.microsoft.com/office/drawing/2014/main" id="{B50FB5E7-EA6B-4B75-CF0A-DEE045FAFF1F}"/>
              </a:ext>
            </a:extLst>
          </p:cNvPr>
          <p:cNvGrpSpPr/>
          <p:nvPr/>
        </p:nvGrpSpPr>
        <p:grpSpPr>
          <a:xfrm>
            <a:off x="3424397" y="1983800"/>
            <a:ext cx="452785" cy="451869"/>
            <a:chOff x="0" y="0"/>
            <a:chExt cx="905570" cy="903738"/>
          </a:xfrm>
          <a:solidFill>
            <a:schemeClr val="bg1">
              <a:lumMod val="65000"/>
            </a:schemeClr>
          </a:solidFill>
        </p:grpSpPr>
        <p:grpSp>
          <p:nvGrpSpPr>
            <p:cNvPr id="194" name="Group 37">
              <a:extLst>
                <a:ext uri="{FF2B5EF4-FFF2-40B4-BE49-F238E27FC236}">
                  <a16:creationId xmlns:a16="http://schemas.microsoft.com/office/drawing/2014/main" id="{CA58B60F-86C2-6079-05C3-CCCAD9EDA9E5}"/>
                </a:ext>
              </a:extLst>
            </p:cNvPr>
            <p:cNvGrpSpPr/>
            <p:nvPr/>
          </p:nvGrpSpPr>
          <p:grpSpPr>
            <a:xfrm>
              <a:off x="0" y="0"/>
              <a:ext cx="905570" cy="903738"/>
              <a:chOff x="0" y="0"/>
              <a:chExt cx="812800" cy="811155"/>
            </a:xfrm>
            <a:grpFill/>
          </p:grpSpPr>
          <p:sp>
            <p:nvSpPr>
              <p:cNvPr id="196" name="Freeform 38">
                <a:extLst>
                  <a:ext uri="{FF2B5EF4-FFF2-40B4-BE49-F238E27FC236}">
                    <a16:creationId xmlns:a16="http://schemas.microsoft.com/office/drawing/2014/main" id="{98D3AA63-3531-FEA1-C5D0-6893CA0BBF50}"/>
                  </a:ext>
                </a:extLst>
              </p:cNvPr>
              <p:cNvSpPr/>
              <p:nvPr/>
            </p:nvSpPr>
            <p:spPr>
              <a:xfrm>
                <a:off x="0" y="0"/>
                <a:ext cx="812800" cy="811155"/>
              </a:xfrm>
              <a:custGeom>
                <a:avLst/>
                <a:gdLst/>
                <a:ahLst/>
                <a:cxnLst/>
                <a:rect l="l" t="t" r="r" b="b"/>
                <a:pathLst>
                  <a:path w="812800" h="811155">
                    <a:moveTo>
                      <a:pt x="406400" y="0"/>
                    </a:moveTo>
                    <a:cubicBezTo>
                      <a:pt x="181951" y="0"/>
                      <a:pt x="0" y="181583"/>
                      <a:pt x="0" y="405577"/>
                    </a:cubicBezTo>
                    <a:cubicBezTo>
                      <a:pt x="0" y="629572"/>
                      <a:pt x="181951" y="811155"/>
                      <a:pt x="406400" y="811155"/>
                    </a:cubicBezTo>
                    <a:cubicBezTo>
                      <a:pt x="630849" y="811155"/>
                      <a:pt x="812800" y="629572"/>
                      <a:pt x="812800" y="405577"/>
                    </a:cubicBezTo>
                    <a:cubicBezTo>
                      <a:pt x="812800" y="181583"/>
                      <a:pt x="630849" y="0"/>
                      <a:pt x="406400" y="0"/>
                    </a:cubicBezTo>
                    <a:close/>
                  </a:path>
                </a:pathLst>
              </a:custGeom>
              <a:grpFill/>
              <a:ln w="76200" cap="sq">
                <a:solidFill>
                  <a:srgbClr val="FFFFFF"/>
                </a:solidFill>
                <a:prstDash val="solid"/>
                <a:miter/>
              </a:ln>
            </p:spPr>
            <p:txBody>
              <a:bodyPr/>
              <a:lstStyle/>
              <a:p>
                <a:endParaRPr lang="de-DE">
                  <a:latin typeface="Raleway Light" panose="020B0403030101060003" pitchFamily="34" charset="77"/>
                </a:endParaRPr>
              </a:p>
            </p:txBody>
          </p:sp>
          <p:sp>
            <p:nvSpPr>
              <p:cNvPr id="197" name="TextBox 39">
                <a:extLst>
                  <a:ext uri="{FF2B5EF4-FFF2-40B4-BE49-F238E27FC236}">
                    <a16:creationId xmlns:a16="http://schemas.microsoft.com/office/drawing/2014/main" id="{125E6438-9B4B-6589-3166-7408498CADA5}"/>
                  </a:ext>
                </a:extLst>
              </p:cNvPr>
              <p:cNvSpPr txBox="1"/>
              <p:nvPr/>
            </p:nvSpPr>
            <p:spPr>
              <a:xfrm>
                <a:off x="76200" y="28421"/>
                <a:ext cx="660400" cy="706688"/>
              </a:xfrm>
              <a:prstGeom prst="rect">
                <a:avLst/>
              </a:prstGeom>
              <a:noFill/>
            </p:spPr>
            <p:txBody>
              <a:bodyPr lIns="33867" tIns="33867" rIns="33867" bIns="33867" rtlCol="0" anchor="ctr"/>
              <a:lstStyle/>
              <a:p>
                <a:pPr algn="ctr">
                  <a:lnSpc>
                    <a:spcPts val="1773"/>
                  </a:lnSpc>
                </a:pPr>
                <a:endParaRPr lang="de-DE" sz="1200" noProof="0" dirty="0">
                  <a:latin typeface="Raleway Light" panose="020B0403030101060003" pitchFamily="34" charset="77"/>
                </a:endParaRPr>
              </a:p>
            </p:txBody>
          </p:sp>
        </p:grpSp>
        <p:sp>
          <p:nvSpPr>
            <p:cNvPr id="195" name="TextBox 40">
              <a:extLst>
                <a:ext uri="{FF2B5EF4-FFF2-40B4-BE49-F238E27FC236}">
                  <a16:creationId xmlns:a16="http://schemas.microsoft.com/office/drawing/2014/main" id="{E33BF1E1-34DA-BF1B-A032-024BEA57F46E}"/>
                </a:ext>
              </a:extLst>
            </p:cNvPr>
            <p:cNvSpPr txBox="1"/>
            <p:nvPr/>
          </p:nvSpPr>
          <p:spPr>
            <a:xfrm>
              <a:off x="215368" y="239994"/>
              <a:ext cx="474838" cy="386132"/>
            </a:xfrm>
            <a:prstGeom prst="rect">
              <a:avLst/>
            </a:prstGeom>
            <a:grpFill/>
          </p:spPr>
          <p:txBody>
            <a:bodyPr lIns="0" tIns="0" rIns="0" bIns="0" rtlCol="0" anchor="t">
              <a:spAutoFit/>
            </a:bodyPr>
            <a:lstStyle/>
            <a:p>
              <a:pPr algn="ctr">
                <a:lnSpc>
                  <a:spcPts val="1621"/>
                </a:lnSpc>
              </a:pPr>
              <a:r>
                <a:rPr lang="de-DE" sz="1158" b="1" noProof="0" dirty="0">
                  <a:solidFill>
                    <a:srgbClr val="FFFFFF"/>
                  </a:solidFill>
                  <a:latin typeface="Raleway Light" panose="020B0403030101060003" pitchFamily="34" charset="77"/>
                  <a:ea typeface="Roboto Bold"/>
                  <a:cs typeface="Roboto Bold"/>
                  <a:sym typeface="Roboto Bold"/>
                </a:rPr>
                <a:t>01</a:t>
              </a:r>
            </a:p>
          </p:txBody>
        </p:sp>
      </p:grpSp>
      <p:grpSp>
        <p:nvGrpSpPr>
          <p:cNvPr id="198" name="Group 41">
            <a:extLst>
              <a:ext uri="{FF2B5EF4-FFF2-40B4-BE49-F238E27FC236}">
                <a16:creationId xmlns:a16="http://schemas.microsoft.com/office/drawing/2014/main" id="{D93A4591-529F-43E6-D0CB-20F597CEE7FA}"/>
              </a:ext>
            </a:extLst>
          </p:cNvPr>
          <p:cNvGrpSpPr/>
          <p:nvPr/>
        </p:nvGrpSpPr>
        <p:grpSpPr>
          <a:xfrm>
            <a:off x="5785134" y="1983800"/>
            <a:ext cx="452785" cy="451869"/>
            <a:chOff x="0" y="0"/>
            <a:chExt cx="905570" cy="903738"/>
          </a:xfrm>
          <a:solidFill>
            <a:schemeClr val="bg1">
              <a:lumMod val="65000"/>
            </a:schemeClr>
          </a:solidFill>
        </p:grpSpPr>
        <p:grpSp>
          <p:nvGrpSpPr>
            <p:cNvPr id="199" name="Group 42">
              <a:extLst>
                <a:ext uri="{FF2B5EF4-FFF2-40B4-BE49-F238E27FC236}">
                  <a16:creationId xmlns:a16="http://schemas.microsoft.com/office/drawing/2014/main" id="{6A46E6E1-380E-80F4-CD67-DCDB5CF8A54E}"/>
                </a:ext>
              </a:extLst>
            </p:cNvPr>
            <p:cNvGrpSpPr/>
            <p:nvPr/>
          </p:nvGrpSpPr>
          <p:grpSpPr>
            <a:xfrm>
              <a:off x="0" y="0"/>
              <a:ext cx="905570" cy="903738"/>
              <a:chOff x="0" y="0"/>
              <a:chExt cx="812800" cy="811155"/>
            </a:xfrm>
            <a:grpFill/>
          </p:grpSpPr>
          <p:sp>
            <p:nvSpPr>
              <p:cNvPr id="201" name="Freeform 43">
                <a:extLst>
                  <a:ext uri="{FF2B5EF4-FFF2-40B4-BE49-F238E27FC236}">
                    <a16:creationId xmlns:a16="http://schemas.microsoft.com/office/drawing/2014/main" id="{91B8C4E0-75B8-10DE-B793-7AD704650477}"/>
                  </a:ext>
                </a:extLst>
              </p:cNvPr>
              <p:cNvSpPr/>
              <p:nvPr/>
            </p:nvSpPr>
            <p:spPr>
              <a:xfrm>
                <a:off x="0" y="0"/>
                <a:ext cx="812800" cy="811155"/>
              </a:xfrm>
              <a:custGeom>
                <a:avLst/>
                <a:gdLst/>
                <a:ahLst/>
                <a:cxnLst/>
                <a:rect l="l" t="t" r="r" b="b"/>
                <a:pathLst>
                  <a:path w="812800" h="811155">
                    <a:moveTo>
                      <a:pt x="406400" y="0"/>
                    </a:moveTo>
                    <a:cubicBezTo>
                      <a:pt x="181951" y="0"/>
                      <a:pt x="0" y="181583"/>
                      <a:pt x="0" y="405577"/>
                    </a:cubicBezTo>
                    <a:cubicBezTo>
                      <a:pt x="0" y="629572"/>
                      <a:pt x="181951" y="811155"/>
                      <a:pt x="406400" y="811155"/>
                    </a:cubicBezTo>
                    <a:cubicBezTo>
                      <a:pt x="630849" y="811155"/>
                      <a:pt x="812800" y="629572"/>
                      <a:pt x="812800" y="405577"/>
                    </a:cubicBezTo>
                    <a:cubicBezTo>
                      <a:pt x="812800" y="181583"/>
                      <a:pt x="630849" y="0"/>
                      <a:pt x="406400" y="0"/>
                    </a:cubicBezTo>
                    <a:close/>
                  </a:path>
                </a:pathLst>
              </a:custGeom>
              <a:grpFill/>
              <a:ln w="76200" cap="sq">
                <a:solidFill>
                  <a:srgbClr val="FFFFFF"/>
                </a:solidFill>
                <a:prstDash val="solid"/>
                <a:miter/>
              </a:ln>
            </p:spPr>
            <p:txBody>
              <a:bodyPr/>
              <a:lstStyle/>
              <a:p>
                <a:endParaRPr lang="de-DE">
                  <a:latin typeface="Raleway Light" panose="020B0403030101060003" pitchFamily="34" charset="77"/>
                </a:endParaRPr>
              </a:p>
            </p:txBody>
          </p:sp>
          <p:sp>
            <p:nvSpPr>
              <p:cNvPr id="202" name="TextBox 44">
                <a:extLst>
                  <a:ext uri="{FF2B5EF4-FFF2-40B4-BE49-F238E27FC236}">
                    <a16:creationId xmlns:a16="http://schemas.microsoft.com/office/drawing/2014/main" id="{56A1D555-6741-CF30-6338-F2ACD3881AFB}"/>
                  </a:ext>
                </a:extLst>
              </p:cNvPr>
              <p:cNvSpPr txBox="1"/>
              <p:nvPr/>
            </p:nvSpPr>
            <p:spPr>
              <a:xfrm>
                <a:off x="76200" y="28421"/>
                <a:ext cx="660400" cy="706688"/>
              </a:xfrm>
              <a:prstGeom prst="rect">
                <a:avLst/>
              </a:prstGeom>
              <a:noFill/>
            </p:spPr>
            <p:txBody>
              <a:bodyPr lIns="33867" tIns="33867" rIns="33867" bIns="33867" rtlCol="0" anchor="ctr"/>
              <a:lstStyle/>
              <a:p>
                <a:pPr algn="ctr">
                  <a:lnSpc>
                    <a:spcPts val="1773"/>
                  </a:lnSpc>
                </a:pPr>
                <a:endParaRPr lang="de-DE" sz="1200" noProof="0" dirty="0">
                  <a:latin typeface="Raleway Light" panose="020B0403030101060003" pitchFamily="34" charset="77"/>
                </a:endParaRPr>
              </a:p>
            </p:txBody>
          </p:sp>
        </p:grpSp>
        <p:sp>
          <p:nvSpPr>
            <p:cNvPr id="200" name="TextBox 45">
              <a:extLst>
                <a:ext uri="{FF2B5EF4-FFF2-40B4-BE49-F238E27FC236}">
                  <a16:creationId xmlns:a16="http://schemas.microsoft.com/office/drawing/2014/main" id="{C8124416-D462-A45F-15E2-4F05DDB99E67}"/>
                </a:ext>
              </a:extLst>
            </p:cNvPr>
            <p:cNvSpPr txBox="1"/>
            <p:nvPr/>
          </p:nvSpPr>
          <p:spPr>
            <a:xfrm>
              <a:off x="215368" y="239994"/>
              <a:ext cx="474838" cy="386132"/>
            </a:xfrm>
            <a:prstGeom prst="rect">
              <a:avLst/>
            </a:prstGeom>
            <a:grpFill/>
          </p:spPr>
          <p:txBody>
            <a:bodyPr lIns="0" tIns="0" rIns="0" bIns="0" rtlCol="0" anchor="t">
              <a:spAutoFit/>
            </a:bodyPr>
            <a:lstStyle/>
            <a:p>
              <a:pPr algn="ctr">
                <a:lnSpc>
                  <a:spcPts val="1621"/>
                </a:lnSpc>
              </a:pPr>
              <a:r>
                <a:rPr lang="de-DE" sz="1158" b="1" noProof="0" dirty="0">
                  <a:solidFill>
                    <a:srgbClr val="FFFFFF"/>
                  </a:solidFill>
                  <a:latin typeface="Raleway Light" panose="020B0403030101060003" pitchFamily="34" charset="77"/>
                  <a:ea typeface="Roboto Bold"/>
                  <a:cs typeface="Roboto Bold"/>
                  <a:sym typeface="Roboto Bold"/>
                </a:rPr>
                <a:t>02</a:t>
              </a:r>
            </a:p>
          </p:txBody>
        </p:sp>
      </p:grpSp>
      <p:grpSp>
        <p:nvGrpSpPr>
          <p:cNvPr id="203" name="Group 46">
            <a:extLst>
              <a:ext uri="{FF2B5EF4-FFF2-40B4-BE49-F238E27FC236}">
                <a16:creationId xmlns:a16="http://schemas.microsoft.com/office/drawing/2014/main" id="{3036D380-E637-1EAE-36A8-A8DA5B290D2B}"/>
              </a:ext>
            </a:extLst>
          </p:cNvPr>
          <p:cNvGrpSpPr/>
          <p:nvPr/>
        </p:nvGrpSpPr>
        <p:grpSpPr>
          <a:xfrm>
            <a:off x="8127539" y="1983800"/>
            <a:ext cx="452785" cy="451869"/>
            <a:chOff x="0" y="0"/>
            <a:chExt cx="905570" cy="903738"/>
          </a:xfrm>
          <a:solidFill>
            <a:srgbClr val="99CC33"/>
          </a:solidFill>
        </p:grpSpPr>
        <p:grpSp>
          <p:nvGrpSpPr>
            <p:cNvPr id="204" name="Group 47">
              <a:extLst>
                <a:ext uri="{FF2B5EF4-FFF2-40B4-BE49-F238E27FC236}">
                  <a16:creationId xmlns:a16="http://schemas.microsoft.com/office/drawing/2014/main" id="{2C2F93DC-6198-BAB5-0DBE-FB6B45C3E118}"/>
                </a:ext>
              </a:extLst>
            </p:cNvPr>
            <p:cNvGrpSpPr/>
            <p:nvPr/>
          </p:nvGrpSpPr>
          <p:grpSpPr>
            <a:xfrm>
              <a:off x="0" y="0"/>
              <a:ext cx="905570" cy="903738"/>
              <a:chOff x="0" y="0"/>
              <a:chExt cx="812800" cy="811155"/>
            </a:xfrm>
            <a:grpFill/>
          </p:grpSpPr>
          <p:sp>
            <p:nvSpPr>
              <p:cNvPr id="206" name="Freeform 48">
                <a:extLst>
                  <a:ext uri="{FF2B5EF4-FFF2-40B4-BE49-F238E27FC236}">
                    <a16:creationId xmlns:a16="http://schemas.microsoft.com/office/drawing/2014/main" id="{BD6EDBC2-EAD5-576F-392F-40AA89D40498}"/>
                  </a:ext>
                </a:extLst>
              </p:cNvPr>
              <p:cNvSpPr/>
              <p:nvPr/>
            </p:nvSpPr>
            <p:spPr>
              <a:xfrm>
                <a:off x="0" y="0"/>
                <a:ext cx="812800" cy="811155"/>
              </a:xfrm>
              <a:custGeom>
                <a:avLst/>
                <a:gdLst/>
                <a:ahLst/>
                <a:cxnLst/>
                <a:rect l="l" t="t" r="r" b="b"/>
                <a:pathLst>
                  <a:path w="812800" h="811155">
                    <a:moveTo>
                      <a:pt x="406400" y="0"/>
                    </a:moveTo>
                    <a:cubicBezTo>
                      <a:pt x="181951" y="0"/>
                      <a:pt x="0" y="181583"/>
                      <a:pt x="0" y="405577"/>
                    </a:cubicBezTo>
                    <a:cubicBezTo>
                      <a:pt x="0" y="629572"/>
                      <a:pt x="181951" y="811155"/>
                      <a:pt x="406400" y="811155"/>
                    </a:cubicBezTo>
                    <a:cubicBezTo>
                      <a:pt x="630849" y="811155"/>
                      <a:pt x="812800" y="629572"/>
                      <a:pt x="812800" y="405577"/>
                    </a:cubicBezTo>
                    <a:cubicBezTo>
                      <a:pt x="812800" y="181583"/>
                      <a:pt x="630849" y="0"/>
                      <a:pt x="406400" y="0"/>
                    </a:cubicBezTo>
                    <a:close/>
                  </a:path>
                </a:pathLst>
              </a:custGeom>
              <a:grpFill/>
              <a:ln w="76200" cap="sq">
                <a:solidFill>
                  <a:srgbClr val="FFFFFF"/>
                </a:solidFill>
                <a:prstDash val="solid"/>
                <a:miter/>
              </a:ln>
            </p:spPr>
            <p:txBody>
              <a:bodyPr/>
              <a:lstStyle/>
              <a:p>
                <a:endParaRPr lang="de-DE">
                  <a:latin typeface="Raleway Light" panose="020B0403030101060003" pitchFamily="34" charset="77"/>
                </a:endParaRPr>
              </a:p>
            </p:txBody>
          </p:sp>
          <p:sp>
            <p:nvSpPr>
              <p:cNvPr id="207" name="TextBox 49">
                <a:extLst>
                  <a:ext uri="{FF2B5EF4-FFF2-40B4-BE49-F238E27FC236}">
                    <a16:creationId xmlns:a16="http://schemas.microsoft.com/office/drawing/2014/main" id="{0FCD700D-A937-4676-9EE4-BE81D366B650}"/>
                  </a:ext>
                </a:extLst>
              </p:cNvPr>
              <p:cNvSpPr txBox="1"/>
              <p:nvPr/>
            </p:nvSpPr>
            <p:spPr>
              <a:xfrm>
                <a:off x="76200" y="28421"/>
                <a:ext cx="660400" cy="706688"/>
              </a:xfrm>
              <a:prstGeom prst="rect">
                <a:avLst/>
              </a:prstGeom>
              <a:noFill/>
            </p:spPr>
            <p:txBody>
              <a:bodyPr lIns="33867" tIns="33867" rIns="33867" bIns="33867" rtlCol="0" anchor="ctr"/>
              <a:lstStyle/>
              <a:p>
                <a:pPr algn="ctr">
                  <a:lnSpc>
                    <a:spcPts val="1773"/>
                  </a:lnSpc>
                </a:pPr>
                <a:endParaRPr lang="de-DE" sz="1200" noProof="0" dirty="0">
                  <a:latin typeface="Raleway Light" panose="020B0403030101060003" pitchFamily="34" charset="77"/>
                </a:endParaRPr>
              </a:p>
            </p:txBody>
          </p:sp>
        </p:grpSp>
        <p:sp>
          <p:nvSpPr>
            <p:cNvPr id="205" name="TextBox 50">
              <a:extLst>
                <a:ext uri="{FF2B5EF4-FFF2-40B4-BE49-F238E27FC236}">
                  <a16:creationId xmlns:a16="http://schemas.microsoft.com/office/drawing/2014/main" id="{BC1CEF45-F768-C266-8DDA-9F5E22115F1E}"/>
                </a:ext>
              </a:extLst>
            </p:cNvPr>
            <p:cNvSpPr txBox="1"/>
            <p:nvPr/>
          </p:nvSpPr>
          <p:spPr>
            <a:xfrm>
              <a:off x="215368" y="239994"/>
              <a:ext cx="474838" cy="386132"/>
            </a:xfrm>
            <a:prstGeom prst="rect">
              <a:avLst/>
            </a:prstGeom>
            <a:grpFill/>
          </p:spPr>
          <p:txBody>
            <a:bodyPr lIns="0" tIns="0" rIns="0" bIns="0" rtlCol="0" anchor="t">
              <a:spAutoFit/>
            </a:bodyPr>
            <a:lstStyle/>
            <a:p>
              <a:pPr algn="ctr">
                <a:lnSpc>
                  <a:spcPts val="1621"/>
                </a:lnSpc>
              </a:pPr>
              <a:r>
                <a:rPr lang="de-DE" sz="1158" b="1" noProof="0" dirty="0">
                  <a:solidFill>
                    <a:srgbClr val="FFFFFF"/>
                  </a:solidFill>
                  <a:latin typeface="Raleway Light" panose="020B0403030101060003" pitchFamily="34" charset="77"/>
                  <a:ea typeface="Roboto Bold"/>
                  <a:cs typeface="Roboto Bold"/>
                  <a:sym typeface="Roboto Bold"/>
                </a:rPr>
                <a:t>03</a:t>
              </a:r>
            </a:p>
          </p:txBody>
        </p:sp>
      </p:grpSp>
      <p:grpSp>
        <p:nvGrpSpPr>
          <p:cNvPr id="208" name="Group 51">
            <a:extLst>
              <a:ext uri="{FF2B5EF4-FFF2-40B4-BE49-F238E27FC236}">
                <a16:creationId xmlns:a16="http://schemas.microsoft.com/office/drawing/2014/main" id="{6180546B-C246-88B9-0465-8B8A7E883EE5}"/>
              </a:ext>
            </a:extLst>
          </p:cNvPr>
          <p:cNvGrpSpPr/>
          <p:nvPr/>
        </p:nvGrpSpPr>
        <p:grpSpPr>
          <a:xfrm>
            <a:off x="10489313" y="1983800"/>
            <a:ext cx="452785" cy="451869"/>
            <a:chOff x="0" y="0"/>
            <a:chExt cx="905570" cy="903738"/>
          </a:xfrm>
          <a:solidFill>
            <a:srgbClr val="99CC33"/>
          </a:solidFill>
        </p:grpSpPr>
        <p:grpSp>
          <p:nvGrpSpPr>
            <p:cNvPr id="209" name="Group 52">
              <a:extLst>
                <a:ext uri="{FF2B5EF4-FFF2-40B4-BE49-F238E27FC236}">
                  <a16:creationId xmlns:a16="http://schemas.microsoft.com/office/drawing/2014/main" id="{2623C452-5C43-5729-009F-E49F93ADF32B}"/>
                </a:ext>
              </a:extLst>
            </p:cNvPr>
            <p:cNvGrpSpPr/>
            <p:nvPr/>
          </p:nvGrpSpPr>
          <p:grpSpPr>
            <a:xfrm>
              <a:off x="0" y="0"/>
              <a:ext cx="905570" cy="903738"/>
              <a:chOff x="0" y="0"/>
              <a:chExt cx="812800" cy="811155"/>
            </a:xfrm>
            <a:grpFill/>
          </p:grpSpPr>
          <p:sp>
            <p:nvSpPr>
              <p:cNvPr id="211" name="Freeform 53">
                <a:extLst>
                  <a:ext uri="{FF2B5EF4-FFF2-40B4-BE49-F238E27FC236}">
                    <a16:creationId xmlns:a16="http://schemas.microsoft.com/office/drawing/2014/main" id="{C6B15EE4-E28E-ECF2-7E4F-72F5369D976F}"/>
                  </a:ext>
                </a:extLst>
              </p:cNvPr>
              <p:cNvSpPr/>
              <p:nvPr/>
            </p:nvSpPr>
            <p:spPr>
              <a:xfrm>
                <a:off x="0" y="0"/>
                <a:ext cx="812800" cy="811155"/>
              </a:xfrm>
              <a:custGeom>
                <a:avLst/>
                <a:gdLst/>
                <a:ahLst/>
                <a:cxnLst/>
                <a:rect l="l" t="t" r="r" b="b"/>
                <a:pathLst>
                  <a:path w="812800" h="811155">
                    <a:moveTo>
                      <a:pt x="406400" y="0"/>
                    </a:moveTo>
                    <a:cubicBezTo>
                      <a:pt x="181951" y="0"/>
                      <a:pt x="0" y="181583"/>
                      <a:pt x="0" y="405577"/>
                    </a:cubicBezTo>
                    <a:cubicBezTo>
                      <a:pt x="0" y="629572"/>
                      <a:pt x="181951" y="811155"/>
                      <a:pt x="406400" y="811155"/>
                    </a:cubicBezTo>
                    <a:cubicBezTo>
                      <a:pt x="630849" y="811155"/>
                      <a:pt x="812800" y="629572"/>
                      <a:pt x="812800" y="405577"/>
                    </a:cubicBezTo>
                    <a:cubicBezTo>
                      <a:pt x="812800" y="181583"/>
                      <a:pt x="630849" y="0"/>
                      <a:pt x="406400" y="0"/>
                    </a:cubicBezTo>
                    <a:close/>
                  </a:path>
                </a:pathLst>
              </a:custGeom>
              <a:grpFill/>
              <a:ln w="76200" cap="sq">
                <a:solidFill>
                  <a:srgbClr val="FFFFFF"/>
                </a:solidFill>
                <a:prstDash val="solid"/>
                <a:miter/>
              </a:ln>
            </p:spPr>
            <p:txBody>
              <a:bodyPr/>
              <a:lstStyle/>
              <a:p>
                <a:endParaRPr lang="de-DE">
                  <a:latin typeface="Raleway Light" panose="020B0403030101060003" pitchFamily="34" charset="77"/>
                </a:endParaRPr>
              </a:p>
            </p:txBody>
          </p:sp>
          <p:sp>
            <p:nvSpPr>
              <p:cNvPr id="212" name="TextBox 54">
                <a:extLst>
                  <a:ext uri="{FF2B5EF4-FFF2-40B4-BE49-F238E27FC236}">
                    <a16:creationId xmlns:a16="http://schemas.microsoft.com/office/drawing/2014/main" id="{17757DF4-E502-69B9-E4AB-78705EB06B6C}"/>
                  </a:ext>
                </a:extLst>
              </p:cNvPr>
              <p:cNvSpPr txBox="1"/>
              <p:nvPr/>
            </p:nvSpPr>
            <p:spPr>
              <a:xfrm>
                <a:off x="76200" y="28421"/>
                <a:ext cx="660400" cy="706688"/>
              </a:xfrm>
              <a:prstGeom prst="rect">
                <a:avLst/>
              </a:prstGeom>
              <a:noFill/>
            </p:spPr>
            <p:txBody>
              <a:bodyPr lIns="33867" tIns="33867" rIns="33867" bIns="33867" rtlCol="0" anchor="ctr"/>
              <a:lstStyle/>
              <a:p>
                <a:pPr algn="ctr">
                  <a:lnSpc>
                    <a:spcPts val="1773"/>
                  </a:lnSpc>
                </a:pPr>
                <a:endParaRPr lang="de-DE" sz="1200" noProof="0" dirty="0">
                  <a:latin typeface="Raleway Light" panose="020B0403030101060003" pitchFamily="34" charset="77"/>
                </a:endParaRPr>
              </a:p>
            </p:txBody>
          </p:sp>
        </p:grpSp>
        <p:sp>
          <p:nvSpPr>
            <p:cNvPr id="210" name="TextBox 55">
              <a:extLst>
                <a:ext uri="{FF2B5EF4-FFF2-40B4-BE49-F238E27FC236}">
                  <a16:creationId xmlns:a16="http://schemas.microsoft.com/office/drawing/2014/main" id="{77618F4D-4E25-DA72-75B6-90DAB03219EC}"/>
                </a:ext>
              </a:extLst>
            </p:cNvPr>
            <p:cNvSpPr txBox="1"/>
            <p:nvPr/>
          </p:nvSpPr>
          <p:spPr>
            <a:xfrm>
              <a:off x="215368" y="239994"/>
              <a:ext cx="474838" cy="386132"/>
            </a:xfrm>
            <a:prstGeom prst="rect">
              <a:avLst/>
            </a:prstGeom>
            <a:grpFill/>
          </p:spPr>
          <p:txBody>
            <a:bodyPr lIns="0" tIns="0" rIns="0" bIns="0" rtlCol="0" anchor="t">
              <a:spAutoFit/>
            </a:bodyPr>
            <a:lstStyle/>
            <a:p>
              <a:pPr algn="ctr">
                <a:lnSpc>
                  <a:spcPts val="1621"/>
                </a:lnSpc>
              </a:pPr>
              <a:r>
                <a:rPr lang="de-DE" sz="1158" b="1" noProof="0" dirty="0">
                  <a:solidFill>
                    <a:srgbClr val="FFFFFF"/>
                  </a:solidFill>
                  <a:latin typeface="Raleway Light" panose="020B0403030101060003" pitchFamily="34" charset="77"/>
                  <a:ea typeface="Roboto Bold"/>
                  <a:cs typeface="Roboto Bold"/>
                  <a:sym typeface="Roboto Bold"/>
                </a:rPr>
                <a:t>04</a:t>
              </a:r>
            </a:p>
          </p:txBody>
        </p:sp>
      </p:grpSp>
      <p:pic>
        <p:nvPicPr>
          <p:cNvPr id="8" name="Grafik 7" descr="Ein Bild, das Logo, Schrift, Grafiken, Symbol enthält.&#10;&#10;Automatisch generierte Beschreibung">
            <a:extLst>
              <a:ext uri="{FF2B5EF4-FFF2-40B4-BE49-F238E27FC236}">
                <a16:creationId xmlns:a16="http://schemas.microsoft.com/office/drawing/2014/main" id="{BB698F2F-E104-A539-4ED1-FE187DE1B71D}"/>
              </a:ext>
            </a:extLst>
          </p:cNvPr>
          <p:cNvPicPr>
            <a:picLocks noChangeAspect="1"/>
          </p:cNvPicPr>
          <p:nvPr/>
        </p:nvPicPr>
        <p:blipFill>
          <a:blip r:embed="rId10">
            <a:extLst>
              <a:ext uri="{28A0092B-C50C-407E-A947-70E740481C1C}">
                <a14:useLocalDpi xmlns:a14="http://schemas.microsoft.com/office/drawing/2010/main" val="0"/>
              </a:ext>
            </a:extLst>
          </a:blip>
          <a:srcRect l="17351" t="15012" r="19139" b="19797"/>
          <a:stretch/>
        </p:blipFill>
        <p:spPr>
          <a:xfrm>
            <a:off x="1426755" y="5225401"/>
            <a:ext cx="774501" cy="795000"/>
          </a:xfrm>
          <a:prstGeom prst="rect">
            <a:avLst/>
          </a:prstGeom>
        </p:spPr>
      </p:pic>
      <p:pic>
        <p:nvPicPr>
          <p:cNvPr id="215" name="Grafik 214" descr="Ein Bild, das Grafiken, Schrift, Grafikdesign, Design enthält.&#10;&#10;Automatisch generierte Beschreibung">
            <a:extLst>
              <a:ext uri="{FF2B5EF4-FFF2-40B4-BE49-F238E27FC236}">
                <a16:creationId xmlns:a16="http://schemas.microsoft.com/office/drawing/2014/main" id="{EBFD85FD-24B5-70B6-A404-D8C443AA1883}"/>
              </a:ext>
            </a:extLst>
          </p:cNvPr>
          <p:cNvPicPr>
            <a:picLocks noChangeAspect="1"/>
          </p:cNvPicPr>
          <p:nvPr/>
        </p:nvPicPr>
        <p:blipFill>
          <a:blip r:embed="rId11"/>
          <a:stretch>
            <a:fillRect/>
          </a:stretch>
        </p:blipFill>
        <p:spPr>
          <a:xfrm>
            <a:off x="1343472" y="4959763"/>
            <a:ext cx="1088543" cy="214507"/>
          </a:xfrm>
          <a:prstGeom prst="rect">
            <a:avLst/>
          </a:prstGeom>
        </p:spPr>
      </p:pic>
      <p:pic>
        <p:nvPicPr>
          <p:cNvPr id="216" name="Grafik 215" descr="Ein Bild, das Grafiken, Schrift, Grafikdesign, Design enthält.&#10;&#10;Automatisch generierte Beschreibung">
            <a:extLst>
              <a:ext uri="{FF2B5EF4-FFF2-40B4-BE49-F238E27FC236}">
                <a16:creationId xmlns:a16="http://schemas.microsoft.com/office/drawing/2014/main" id="{EBA8ECCA-BFB4-1C52-09A3-9BD9436C36EA}"/>
              </a:ext>
            </a:extLst>
          </p:cNvPr>
          <p:cNvPicPr>
            <a:picLocks noChangeAspect="1"/>
          </p:cNvPicPr>
          <p:nvPr/>
        </p:nvPicPr>
        <p:blipFill>
          <a:blip r:embed="rId11"/>
          <a:stretch>
            <a:fillRect/>
          </a:stretch>
        </p:blipFill>
        <p:spPr>
          <a:xfrm>
            <a:off x="6138238" y="5225401"/>
            <a:ext cx="1088543" cy="214507"/>
          </a:xfrm>
          <a:prstGeom prst="rect">
            <a:avLst/>
          </a:prstGeom>
        </p:spPr>
      </p:pic>
      <p:pic>
        <p:nvPicPr>
          <p:cNvPr id="217" name="Grafik 216" descr="Ein Bild, das Grafiken, Schrift, Grafikdesign, Design enthält.&#10;&#10;Automatisch generierte Beschreibung">
            <a:extLst>
              <a:ext uri="{FF2B5EF4-FFF2-40B4-BE49-F238E27FC236}">
                <a16:creationId xmlns:a16="http://schemas.microsoft.com/office/drawing/2014/main" id="{18B85A07-B779-4F5E-8F7D-8A2DB2242B8F}"/>
              </a:ext>
            </a:extLst>
          </p:cNvPr>
          <p:cNvPicPr>
            <a:picLocks noChangeAspect="1"/>
          </p:cNvPicPr>
          <p:nvPr/>
        </p:nvPicPr>
        <p:blipFill>
          <a:blip r:embed="rId11"/>
          <a:stretch>
            <a:fillRect/>
          </a:stretch>
        </p:blipFill>
        <p:spPr>
          <a:xfrm>
            <a:off x="8500565" y="5225400"/>
            <a:ext cx="1088543" cy="214507"/>
          </a:xfrm>
          <a:prstGeom prst="rect">
            <a:avLst/>
          </a:prstGeom>
        </p:spPr>
      </p:pic>
      <p:sp>
        <p:nvSpPr>
          <p:cNvPr id="218" name="Shape 3619">
            <a:extLst>
              <a:ext uri="{FF2B5EF4-FFF2-40B4-BE49-F238E27FC236}">
                <a16:creationId xmlns:a16="http://schemas.microsoft.com/office/drawing/2014/main" id="{B10AD3F1-82BA-7429-6969-315EC6909D6D}"/>
              </a:ext>
            </a:extLst>
          </p:cNvPr>
          <p:cNvSpPr/>
          <p:nvPr/>
        </p:nvSpPr>
        <p:spPr>
          <a:xfrm>
            <a:off x="2960236" y="5150806"/>
            <a:ext cx="468056" cy="363693"/>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noFill/>
            <a:miter lim="400000"/>
          </a:ln>
        </p:spPr>
        <p:txBody>
          <a:bodyPr lIns="38100" tIns="38100" rIns="38100" bIns="38100" anchor="ctr"/>
          <a:lstStyle/>
          <a:p>
            <a:endParaRPr lang="de-DE" noProof="0" dirty="0">
              <a:solidFill>
                <a:prstClr val="black"/>
              </a:solidFill>
              <a:latin typeface="Raleway Light" panose="020B0403030101060003" pitchFamily="34" charset="77"/>
            </a:endParaRPr>
          </a:p>
        </p:txBody>
      </p:sp>
      <p:sp>
        <p:nvSpPr>
          <p:cNvPr id="219" name="Shape 3665">
            <a:extLst>
              <a:ext uri="{FF2B5EF4-FFF2-40B4-BE49-F238E27FC236}">
                <a16:creationId xmlns:a16="http://schemas.microsoft.com/office/drawing/2014/main" id="{45DAC30D-AFD8-A95E-B9F0-E4E7B6D1ABB8}"/>
              </a:ext>
            </a:extLst>
          </p:cNvPr>
          <p:cNvSpPr/>
          <p:nvPr/>
        </p:nvSpPr>
        <p:spPr>
          <a:xfrm>
            <a:off x="10067343" y="5174270"/>
            <a:ext cx="410379" cy="383557"/>
          </a:xfrm>
          <a:custGeom>
            <a:avLst/>
            <a:gdLst/>
            <a:ahLst/>
            <a:cxnLst>
              <a:cxn ang="0">
                <a:pos x="wd2" y="hd2"/>
              </a:cxn>
              <a:cxn ang="5400000">
                <a:pos x="wd2" y="hd2"/>
              </a:cxn>
              <a:cxn ang="10800000">
                <a:pos x="wd2" y="hd2"/>
              </a:cxn>
              <a:cxn ang="16200000">
                <a:pos x="wd2" y="hd2"/>
              </a:cxn>
            </a:cxnLst>
            <a:rect l="0" t="0" r="r" b="b"/>
            <a:pathLst>
              <a:path w="21600" h="21600" extrusionOk="0">
                <a:moveTo>
                  <a:pt x="20618" y="12013"/>
                </a:moveTo>
                <a:cubicBezTo>
                  <a:pt x="20614" y="12014"/>
                  <a:pt x="20611" y="12016"/>
                  <a:pt x="20607" y="12017"/>
                </a:cubicBezTo>
                <a:lnTo>
                  <a:pt x="19602" y="12269"/>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9"/>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4"/>
                  <a:pt x="3540" y="5617"/>
                </a:cubicBezTo>
                <a:lnTo>
                  <a:pt x="3005" y="4725"/>
                </a:lnTo>
                <a:cubicBezTo>
                  <a:pt x="3004" y="4722"/>
                  <a:pt x="3002" y="4718"/>
                  <a:pt x="3000" y="4715"/>
                </a:cubicBezTo>
                <a:lnTo>
                  <a:pt x="4715" y="3000"/>
                </a:lnTo>
                <a:lnTo>
                  <a:pt x="5621" y="3544"/>
                </a:lnTo>
                <a:cubicBezTo>
                  <a:pt x="5777" y="3637"/>
                  <a:pt x="5951" y="3683"/>
                  <a:pt x="6127" y="3683"/>
                </a:cubicBezTo>
                <a:cubicBezTo>
                  <a:pt x="6296" y="3683"/>
                  <a:pt x="6465" y="3640"/>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40"/>
                  <a:pt x="15304" y="3683"/>
                  <a:pt x="15473" y="3683"/>
                </a:cubicBezTo>
                <a:cubicBezTo>
                  <a:pt x="15648" y="3683"/>
                  <a:pt x="15822" y="3637"/>
                  <a:pt x="15978" y="3544"/>
                </a:cubicBezTo>
                <a:lnTo>
                  <a:pt x="16884" y="3000"/>
                </a:lnTo>
                <a:lnTo>
                  <a:pt x="18600" y="4715"/>
                </a:lnTo>
                <a:cubicBezTo>
                  <a:pt x="18598" y="4718"/>
                  <a:pt x="18597" y="4722"/>
                  <a:pt x="18595" y="4726"/>
                </a:cubicBezTo>
                <a:lnTo>
                  <a:pt x="18060" y="5617"/>
                </a:lnTo>
                <a:cubicBezTo>
                  <a:pt x="17876" y="5924"/>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6"/>
                </a:lnTo>
                <a:cubicBezTo>
                  <a:pt x="17292" y="2018"/>
                  <a:pt x="17136" y="1968"/>
                  <a:pt x="16975" y="1968"/>
                </a:cubicBezTo>
                <a:cubicBezTo>
                  <a:pt x="16778" y="1968"/>
                  <a:pt x="16572" y="2043"/>
                  <a:pt x="16400" y="2146"/>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6"/>
                </a:lnTo>
                <a:cubicBezTo>
                  <a:pt x="5028" y="2043"/>
                  <a:pt x="4822" y="1968"/>
                  <a:pt x="4625" y="1968"/>
                </a:cubicBezTo>
                <a:cubicBezTo>
                  <a:pt x="4464" y="1968"/>
                  <a:pt x="4308" y="2018"/>
                  <a:pt x="4181" y="2146"/>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4"/>
                  <a:pt x="1864" y="17138"/>
                  <a:pt x="2145" y="17419"/>
                </a:cubicBezTo>
                <a:lnTo>
                  <a:pt x="4181" y="19455"/>
                </a:lnTo>
                <a:cubicBezTo>
                  <a:pt x="4305" y="19579"/>
                  <a:pt x="4454" y="19627"/>
                  <a:pt x="4610" y="19627"/>
                </a:cubicBezTo>
                <a:cubicBezTo>
                  <a:pt x="4807" y="19627"/>
                  <a:pt x="5016" y="19550"/>
                  <a:pt x="5200" y="19455"/>
                </a:cubicBezTo>
                <a:lnTo>
                  <a:pt x="6127" y="18899"/>
                </a:lnTo>
                <a:cubicBezTo>
                  <a:pt x="6825" y="19303"/>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3"/>
                  <a:pt x="15473" y="18899"/>
                </a:cubicBezTo>
                <a:lnTo>
                  <a:pt x="16400" y="19455"/>
                </a:lnTo>
                <a:cubicBezTo>
                  <a:pt x="16584" y="19550"/>
                  <a:pt x="16793" y="19627"/>
                  <a:pt x="16990" y="19627"/>
                </a:cubicBezTo>
                <a:cubicBezTo>
                  <a:pt x="17146" y="19627"/>
                  <a:pt x="17294" y="19579"/>
                  <a:pt x="17419" y="19455"/>
                </a:cubicBezTo>
                <a:lnTo>
                  <a:pt x="19455" y="17419"/>
                </a:lnTo>
                <a:cubicBezTo>
                  <a:pt x="19736" y="17138"/>
                  <a:pt x="19641" y="16714"/>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3"/>
                  <a:pt x="21233" y="8730"/>
                  <a:pt x="20880" y="8641"/>
                </a:cubicBezTo>
                <a:moveTo>
                  <a:pt x="15709" y="10800"/>
                </a:moveTo>
                <a:cubicBezTo>
                  <a:pt x="15709" y="13346"/>
                  <a:pt x="13771" y="15439"/>
                  <a:pt x="11291" y="15685"/>
                </a:cubicBezTo>
                <a:lnTo>
                  <a:pt x="11291" y="12695"/>
                </a:lnTo>
                <a:cubicBezTo>
                  <a:pt x="12137" y="12476"/>
                  <a:pt x="12764" y="11715"/>
                  <a:pt x="12764" y="10800"/>
                </a:cubicBezTo>
                <a:cubicBezTo>
                  <a:pt x="12764" y="10630"/>
                  <a:pt x="12735" y="10467"/>
                  <a:pt x="12694" y="10310"/>
                </a:cubicBezTo>
                <a:lnTo>
                  <a:pt x="15308" y="8857"/>
                </a:lnTo>
                <a:cubicBezTo>
                  <a:pt x="15565" y="9454"/>
                  <a:pt x="15709" y="10110"/>
                  <a:pt x="15709" y="10800"/>
                </a:cubicBezTo>
                <a:moveTo>
                  <a:pt x="9818" y="10800"/>
                </a:moveTo>
                <a:cubicBezTo>
                  <a:pt x="9818" y="10258"/>
                  <a:pt x="10258" y="9818"/>
                  <a:pt x="10800" y="9818"/>
                </a:cubicBezTo>
                <a:cubicBezTo>
                  <a:pt x="11342" y="9818"/>
                  <a:pt x="11782" y="10258"/>
                  <a:pt x="11782" y="10800"/>
                </a:cubicBezTo>
                <a:cubicBezTo>
                  <a:pt x="11782" y="11343"/>
                  <a:pt x="11342" y="11782"/>
                  <a:pt x="10800" y="11782"/>
                </a:cubicBezTo>
                <a:cubicBezTo>
                  <a:pt x="10258" y="11782"/>
                  <a:pt x="9818" y="11343"/>
                  <a:pt x="9818" y="10800"/>
                </a:cubicBezTo>
                <a:moveTo>
                  <a:pt x="10309" y="15685"/>
                </a:moveTo>
                <a:cubicBezTo>
                  <a:pt x="7829" y="15439"/>
                  <a:pt x="5891" y="13346"/>
                  <a:pt x="5891" y="10800"/>
                </a:cubicBezTo>
                <a:cubicBezTo>
                  <a:pt x="5891" y="10110"/>
                  <a:pt x="6035" y="9454"/>
                  <a:pt x="6292" y="8857"/>
                </a:cubicBezTo>
                <a:lnTo>
                  <a:pt x="8906" y="10310"/>
                </a:lnTo>
                <a:cubicBezTo>
                  <a:pt x="8865" y="10467"/>
                  <a:pt x="8836" y="10630"/>
                  <a:pt x="8836" y="10800"/>
                </a:cubicBezTo>
                <a:cubicBezTo>
                  <a:pt x="8836" y="11715"/>
                  <a:pt x="9463" y="12476"/>
                  <a:pt x="10309" y="12695"/>
                </a:cubicBezTo>
                <a:cubicBezTo>
                  <a:pt x="10309" y="12695"/>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p:spPr>
        <p:txBody>
          <a:bodyPr lIns="38100" tIns="38100" rIns="38100" bIns="38100" anchor="ctr"/>
          <a:lstStyle/>
          <a:p>
            <a:endParaRPr lang="de-DE" noProof="0" dirty="0">
              <a:solidFill>
                <a:prstClr val="black"/>
              </a:solidFill>
              <a:latin typeface="Raleway Light" panose="020B0403030101060003" pitchFamily="34" charset="77"/>
            </a:endParaRPr>
          </a:p>
        </p:txBody>
      </p:sp>
      <p:sp>
        <p:nvSpPr>
          <p:cNvPr id="220" name="Shape 3619">
            <a:extLst>
              <a:ext uri="{FF2B5EF4-FFF2-40B4-BE49-F238E27FC236}">
                <a16:creationId xmlns:a16="http://schemas.microsoft.com/office/drawing/2014/main" id="{2ABC4528-2878-E389-62B6-CD409783AB4B}"/>
              </a:ext>
            </a:extLst>
          </p:cNvPr>
          <p:cNvSpPr/>
          <p:nvPr/>
        </p:nvSpPr>
        <p:spPr>
          <a:xfrm>
            <a:off x="5309023" y="5118148"/>
            <a:ext cx="468056" cy="363693"/>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noFill/>
            <a:miter lim="400000"/>
          </a:ln>
        </p:spPr>
        <p:txBody>
          <a:bodyPr lIns="38100" tIns="38100" rIns="38100" bIns="38100" anchor="ctr"/>
          <a:lstStyle/>
          <a:p>
            <a:endParaRPr lang="de-DE" noProof="0" dirty="0">
              <a:solidFill>
                <a:prstClr val="black"/>
              </a:solidFill>
              <a:latin typeface="Raleway Light" panose="020B0403030101060003" pitchFamily="34" charset="77"/>
            </a:endParaRPr>
          </a:p>
        </p:txBody>
      </p:sp>
      <p:sp>
        <p:nvSpPr>
          <p:cNvPr id="3" name="Rechteck 2">
            <a:extLst>
              <a:ext uri="{FF2B5EF4-FFF2-40B4-BE49-F238E27FC236}">
                <a16:creationId xmlns:a16="http://schemas.microsoft.com/office/drawing/2014/main" id="{4EF8EA75-7F25-0496-6BCE-144D6787F02A}"/>
              </a:ext>
            </a:extLst>
          </p:cNvPr>
          <p:cNvSpPr/>
          <p:nvPr/>
        </p:nvSpPr>
        <p:spPr>
          <a:xfrm>
            <a:off x="956223" y="607822"/>
            <a:ext cx="9908190" cy="1036246"/>
          </a:xfrm>
          <a:prstGeom prst="rect">
            <a:avLst/>
          </a:prstGeom>
        </p:spPr>
        <p:txBody>
          <a:bodyPr wrap="square">
            <a:spAutoFit/>
          </a:bodyPr>
          <a:lstStyle/>
          <a:p>
            <a:pPr>
              <a:lnSpc>
                <a:spcPct val="150000"/>
              </a:lnSpc>
            </a:pPr>
            <a:r>
              <a:rPr lang="de-DE" sz="2500" b="1" dirty="0">
                <a:solidFill>
                  <a:schemeClr val="bg1"/>
                </a:solidFill>
                <a:latin typeface="Hind" panose="02000000000000000000" pitchFamily="2" charset="77"/>
                <a:cs typeface="Hind" panose="02000000000000000000" pitchFamily="2" charset="77"/>
              </a:rPr>
              <a:t>Fehlzeitenanalyse: BIG direkt gesund x </a:t>
            </a:r>
            <a:r>
              <a:rPr lang="de-DE" sz="2500" b="1" dirty="0" err="1">
                <a:solidFill>
                  <a:schemeClr val="bg1"/>
                </a:solidFill>
                <a:latin typeface="Hind" panose="02000000000000000000" pitchFamily="2" charset="77"/>
                <a:cs typeface="Hind" panose="02000000000000000000" pitchFamily="2" charset="77"/>
              </a:rPr>
              <a:t>vivamind</a:t>
            </a:r>
            <a:r>
              <a:rPr lang="de-DE" sz="2500" b="1" dirty="0">
                <a:solidFill>
                  <a:schemeClr val="bg1"/>
                </a:solidFill>
                <a:latin typeface="Hind" panose="02000000000000000000" pitchFamily="2" charset="77"/>
                <a:cs typeface="Hind" panose="02000000000000000000" pitchFamily="2" charset="77"/>
              </a:rPr>
              <a:t> GmbH-Studie</a:t>
            </a:r>
          </a:p>
          <a:p>
            <a:pPr>
              <a:lnSpc>
                <a:spcPct val="150000"/>
              </a:lnSpc>
            </a:pPr>
            <a:endParaRPr lang="en-GB" b="1" dirty="0">
              <a:latin typeface="Raleway Medium" pitchFamily="2" charset="0"/>
            </a:endParaRPr>
          </a:p>
        </p:txBody>
      </p:sp>
      <p:pic>
        <p:nvPicPr>
          <p:cNvPr id="9" name="Grafik 8" descr="Ein Bild, das Logo, Schrift, Grafiken, Symbol enthält.&#10;&#10;Automatisch generierte Beschreibung">
            <a:extLst>
              <a:ext uri="{FF2B5EF4-FFF2-40B4-BE49-F238E27FC236}">
                <a16:creationId xmlns:a16="http://schemas.microsoft.com/office/drawing/2014/main" id="{0493C8EF-45C7-0D53-80C7-348934A8CAF6}"/>
              </a:ext>
            </a:extLst>
          </p:cNvPr>
          <p:cNvPicPr>
            <a:picLocks noChangeAspect="1"/>
          </p:cNvPicPr>
          <p:nvPr/>
        </p:nvPicPr>
        <p:blipFill>
          <a:blip r:embed="rId10">
            <a:extLst>
              <a:ext uri="{28A0092B-C50C-407E-A947-70E740481C1C}">
                <a14:useLocalDpi xmlns:a14="http://schemas.microsoft.com/office/drawing/2010/main" val="0"/>
              </a:ext>
            </a:extLst>
          </a:blip>
          <a:srcRect l="17351" t="15012" r="19139" b="19797"/>
          <a:stretch/>
        </p:blipFill>
        <p:spPr>
          <a:xfrm>
            <a:off x="3936727" y="4902494"/>
            <a:ext cx="774501" cy="795000"/>
          </a:xfrm>
          <a:prstGeom prst="rect">
            <a:avLst/>
          </a:prstGeom>
        </p:spPr>
      </p:pic>
    </p:spTree>
    <p:extLst>
      <p:ext uri="{BB962C8B-B14F-4D97-AF65-F5344CB8AC3E}">
        <p14:creationId xmlns:p14="http://schemas.microsoft.com/office/powerpoint/2010/main" val="1302004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C497D-0D2B-3DEB-CA66-E6CED5D20A88}"/>
            </a:ext>
          </a:extLst>
        </p:cNvPr>
        <p:cNvGrpSpPr/>
        <p:nvPr/>
      </p:nvGrpSpPr>
      <p:grpSpPr>
        <a:xfrm>
          <a:off x="0" y="0"/>
          <a:ext cx="0" cy="0"/>
          <a:chOff x="0" y="0"/>
          <a:chExt cx="0" cy="0"/>
        </a:xfrm>
      </p:grpSpPr>
      <p:sp>
        <p:nvSpPr>
          <p:cNvPr id="4" name="Rechteck 3">
            <a:extLst>
              <a:ext uri="{FF2B5EF4-FFF2-40B4-BE49-F238E27FC236}">
                <a16:creationId xmlns:a16="http://schemas.microsoft.com/office/drawing/2014/main" id="{A9D356AB-5F1C-28F0-0C13-3900D30195D5}"/>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fik 4">
            <a:extLst>
              <a:ext uri="{FF2B5EF4-FFF2-40B4-BE49-F238E27FC236}">
                <a16:creationId xmlns:a16="http://schemas.microsoft.com/office/drawing/2014/main" id="{0B6EC169-1618-4037-8C0F-9C48044FC60B}"/>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52149" r="7991"/>
          <a:stretch/>
        </p:blipFill>
        <p:spPr>
          <a:xfrm>
            <a:off x="-65990" y="0"/>
            <a:ext cx="4108409" cy="6858000"/>
          </a:xfrm>
          <a:prstGeom prst="rect">
            <a:avLst/>
          </a:prstGeom>
        </p:spPr>
      </p:pic>
      <p:sp>
        <p:nvSpPr>
          <p:cNvPr id="16" name="Rechteck 15">
            <a:extLst>
              <a:ext uri="{FF2B5EF4-FFF2-40B4-BE49-F238E27FC236}">
                <a16:creationId xmlns:a16="http://schemas.microsoft.com/office/drawing/2014/main" id="{26FBA132-2EB9-5398-CEB1-4761AEA6C84E}"/>
              </a:ext>
            </a:extLst>
          </p:cNvPr>
          <p:cNvSpPr/>
          <p:nvPr/>
        </p:nvSpPr>
        <p:spPr>
          <a:xfrm>
            <a:off x="4301117" y="717225"/>
            <a:ext cx="843977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Zusammenfassung der Fehlzeitenanalyse</a:t>
            </a:r>
          </a:p>
        </p:txBody>
      </p:sp>
      <p:sp>
        <p:nvSpPr>
          <p:cNvPr id="20" name="Fußzeilenplatzhalter 1">
            <a:extLst>
              <a:ext uri="{FF2B5EF4-FFF2-40B4-BE49-F238E27FC236}">
                <a16:creationId xmlns:a16="http://schemas.microsoft.com/office/drawing/2014/main" id="{E1E443AF-4C2A-365A-80D6-A64E457E64E4}"/>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Copyright </a:t>
            </a:r>
            <a:r>
              <a:rPr kumimoji="0" lang="de-DE" sz="900" b="0" i="0" u="none" strike="noStrike" kern="1200" cap="none" spc="0" normalizeH="0" baseline="0" noProof="0" dirty="0" err="1">
                <a:ln>
                  <a:noFill/>
                </a:ln>
                <a:solidFill>
                  <a:srgbClr val="000000">
                    <a:tint val="75000"/>
                  </a:srgbClr>
                </a:solidFill>
                <a:effectLst/>
                <a:uLnTx/>
                <a:uFillTx/>
                <a:latin typeface="Calibri" panose="020F0502020204030204"/>
                <a:ea typeface="+mn-ea"/>
                <a:cs typeface="+mn-cs"/>
              </a:rPr>
              <a:t>vivamind</a:t>
            </a:r>
            <a:endPar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4" name="Textfeld 43">
            <a:extLst>
              <a:ext uri="{FF2B5EF4-FFF2-40B4-BE49-F238E27FC236}">
                <a16:creationId xmlns:a16="http://schemas.microsoft.com/office/drawing/2014/main" id="{2DA84DD2-3CAC-1625-6941-62CF53866E0C}"/>
              </a:ext>
            </a:extLst>
          </p:cNvPr>
          <p:cNvSpPr txBox="1"/>
          <p:nvPr/>
        </p:nvSpPr>
        <p:spPr>
          <a:xfrm>
            <a:off x="4396461" y="6513684"/>
            <a:ext cx="7199353" cy="246221"/>
          </a:xfrm>
          <a:prstGeom prst="rect">
            <a:avLst/>
          </a:prstGeom>
          <a:noFill/>
        </p:spPr>
        <p:txBody>
          <a:bodyPr wrap="square">
            <a:spAutoFit/>
          </a:bodyPr>
          <a:lstStyle/>
          <a:p>
            <a:r>
              <a:rPr lang="de-DE" altLang="de-DE" sz="1000" b="1" i="1" dirty="0">
                <a:solidFill>
                  <a:schemeClr val="bg1"/>
                </a:solidFill>
                <a:latin typeface="Hind" panose="02000000000000000000" pitchFamily="2" charset="77"/>
                <a:cs typeface="Hind" panose="02000000000000000000" pitchFamily="2" charset="77"/>
              </a:rPr>
              <a:t>Anmerkung: </a:t>
            </a:r>
            <a:r>
              <a:rPr lang="de-DE" altLang="de-DE" sz="1000" i="1" dirty="0">
                <a:solidFill>
                  <a:schemeClr val="bg1"/>
                </a:solidFill>
                <a:latin typeface="Hind" panose="02000000000000000000" pitchFamily="2" charset="77"/>
                <a:cs typeface="Hind" panose="02000000000000000000" pitchFamily="2" charset="77"/>
              </a:rPr>
              <a:t>N=255-348; </a:t>
            </a:r>
            <a:r>
              <a:rPr kumimoji="0" lang="de-DE" altLang="de-DE" sz="1000" b="0" i="1"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 = </a:t>
            </a:r>
            <a:r>
              <a:rPr kumimoji="0" lang="de-DE" sz="1000" b="0"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signifikant (</a:t>
            </a:r>
            <a:r>
              <a:rPr kumimoji="0" lang="de-DE" sz="1000" b="0" i="1"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p </a:t>
            </a:r>
            <a:r>
              <a:rPr kumimoji="0" lang="de-DE" sz="1000" b="0"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&lt; .05); ** = hochsignifikant (</a:t>
            </a:r>
            <a:r>
              <a:rPr kumimoji="0" lang="de-DE" sz="1000" b="0" i="1"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p </a:t>
            </a:r>
            <a:r>
              <a:rPr kumimoji="0" lang="de-DE" sz="1000" b="0"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&lt; .01)</a:t>
            </a:r>
            <a:r>
              <a:rPr kumimoji="0" lang="de-DE" altLang="de-DE" sz="1000" b="0" i="1"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 ; </a:t>
            </a:r>
            <a:r>
              <a:rPr kumimoji="0" lang="de-DE" altLang="de-DE" sz="1000" b="0" i="1" u="none" strike="noStrike" kern="1200" cap="none" spc="0" normalizeH="0" baseline="0" noProof="0" dirty="0" err="1">
                <a:ln>
                  <a:noFill/>
                </a:ln>
                <a:solidFill>
                  <a:schemeClr val="bg1"/>
                </a:solidFill>
                <a:effectLst/>
                <a:uLnTx/>
                <a:uFillTx/>
                <a:latin typeface="Hind" panose="02000000000000000000" pitchFamily="2" charset="77"/>
                <a:cs typeface="Hind" panose="02000000000000000000" pitchFamily="2" charset="77"/>
              </a:rPr>
              <a:t>n.s</a:t>
            </a:r>
            <a:r>
              <a:rPr kumimoji="0" lang="de-DE" altLang="de-DE" sz="1000" b="0" i="1"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 = </a:t>
            </a:r>
            <a:r>
              <a:rPr kumimoji="0" lang="de-DE" altLang="de-DE" sz="1000" b="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nicht signifikant</a:t>
            </a:r>
            <a:endParaRPr lang="de-DE" altLang="de-DE" sz="1000" dirty="0">
              <a:solidFill>
                <a:schemeClr val="bg1"/>
              </a:solidFill>
              <a:latin typeface="Hind" panose="02000000000000000000" pitchFamily="2" charset="77"/>
              <a:cs typeface="Hind" panose="02000000000000000000" pitchFamily="2" charset="77"/>
            </a:endParaRPr>
          </a:p>
        </p:txBody>
      </p:sp>
      <p:sp>
        <p:nvSpPr>
          <p:cNvPr id="32" name="Textfeld 31">
            <a:extLst>
              <a:ext uri="{FF2B5EF4-FFF2-40B4-BE49-F238E27FC236}">
                <a16:creationId xmlns:a16="http://schemas.microsoft.com/office/drawing/2014/main" id="{D69520FC-1CD5-4AE5-95D3-CB7B4FC2C89F}"/>
              </a:ext>
            </a:extLst>
          </p:cNvPr>
          <p:cNvSpPr txBox="1"/>
          <p:nvPr/>
        </p:nvSpPr>
        <p:spPr>
          <a:xfrm>
            <a:off x="6479407" y="1335579"/>
            <a:ext cx="5470449" cy="1015663"/>
          </a:xfrm>
          <a:prstGeom prst="rect">
            <a:avLst/>
          </a:prstGeom>
          <a:noFill/>
        </p:spPr>
        <p:txBody>
          <a:bodyPr wrap="square" anchor="ctr">
            <a:spAutoFit/>
          </a:bodyPr>
          <a:lstStyle/>
          <a:p>
            <a:pPr marL="180975" indent="-180975">
              <a:buFont typeface="Arial" panose="020B0604020202020204" pitchFamily="34" charset="0"/>
              <a:buChar char="•"/>
            </a:pPr>
            <a:r>
              <a:rPr lang="de-DE" sz="1200" b="0" i="0" u="none" strike="noStrike" dirty="0">
                <a:solidFill>
                  <a:schemeClr val="bg1"/>
                </a:solidFill>
                <a:effectLst/>
                <a:latin typeface="Hind" panose="02000000000000000000" pitchFamily="2" charset="77"/>
                <a:cs typeface="Hind" panose="02000000000000000000" pitchFamily="2" charset="77"/>
              </a:rPr>
              <a:t>Der BMI (genauso wie das Körpergewicht) steht in einem signifikanten Zusammenhang mit der krankheitsbedingten Abwesenheit </a:t>
            </a:r>
            <a:r>
              <a:rPr lang="de-DE" sz="1200" dirty="0">
                <a:solidFill>
                  <a:schemeClr val="bg1"/>
                </a:solidFill>
                <a:latin typeface="Hind" panose="02000000000000000000" pitchFamily="2" charset="77"/>
                <a:cs typeface="Hind" panose="02000000000000000000" pitchFamily="2" charset="77"/>
              </a:rPr>
              <a:t>im Zeitraum nach der</a:t>
            </a:r>
            <a:r>
              <a:rPr lang="de-DE" sz="1200" b="0" i="0" u="none" strike="noStrike" dirty="0">
                <a:solidFill>
                  <a:schemeClr val="bg1"/>
                </a:solidFill>
                <a:effectLst/>
                <a:latin typeface="Hind" panose="02000000000000000000" pitchFamily="2" charset="77"/>
                <a:cs typeface="Hind" panose="02000000000000000000" pitchFamily="2" charset="77"/>
              </a:rPr>
              <a:t> </a:t>
            </a:r>
            <a:r>
              <a:rPr lang="de-DE" sz="1200" b="0" i="0" u="none" strike="noStrike" dirty="0" err="1">
                <a:solidFill>
                  <a:schemeClr val="bg1"/>
                </a:solidFill>
                <a:effectLst/>
                <a:latin typeface="Hind" panose="02000000000000000000" pitchFamily="2" charset="77"/>
                <a:cs typeface="Hind" panose="02000000000000000000" pitchFamily="2" charset="77"/>
              </a:rPr>
              <a:t>CheckUp</a:t>
            </a:r>
            <a:r>
              <a:rPr lang="de-DE" sz="1200" b="0" i="0" u="none" strike="noStrike" dirty="0">
                <a:solidFill>
                  <a:schemeClr val="bg1"/>
                </a:solidFill>
                <a:effectLst/>
                <a:latin typeface="Hind" panose="02000000000000000000" pitchFamily="2" charset="77"/>
                <a:cs typeface="Hind" panose="02000000000000000000" pitchFamily="2" charset="77"/>
              </a:rPr>
              <a:t>-Untersuchung</a:t>
            </a:r>
            <a:r>
              <a:rPr lang="de-DE" sz="1200" dirty="0">
                <a:solidFill>
                  <a:schemeClr val="bg1"/>
                </a:solidFill>
                <a:latin typeface="Hind" panose="02000000000000000000" pitchFamily="2" charset="77"/>
                <a:cs typeface="Hind" panose="02000000000000000000" pitchFamily="2" charset="77"/>
              </a:rPr>
              <a:t>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.13*).</a:t>
            </a:r>
          </a:p>
          <a:p>
            <a:pPr marL="180975" indent="-180975">
              <a:buFont typeface="Arial" panose="020B0604020202020204" pitchFamily="34" charset="0"/>
              <a:buChar char="•"/>
            </a:pPr>
            <a:r>
              <a:rPr lang="de-DE" sz="1200" i="0" dirty="0">
                <a:solidFill>
                  <a:schemeClr val="bg1"/>
                </a:solidFill>
                <a:latin typeface="Hind" panose="02000000000000000000" pitchFamily="2" charset="77"/>
                <a:cs typeface="Hind" panose="02000000000000000000" pitchFamily="2" charset="77"/>
              </a:rPr>
              <a:t>Mi</a:t>
            </a:r>
            <a:r>
              <a:rPr lang="de-DE" sz="1200" dirty="0">
                <a:solidFill>
                  <a:schemeClr val="bg1"/>
                </a:solidFill>
                <a:latin typeface="Hind" panose="02000000000000000000" pitchFamily="2" charset="77"/>
                <a:cs typeface="Hind" panose="02000000000000000000" pitchFamily="2" charset="77"/>
              </a:rPr>
              <a:t>t einem Anstieg um einen BMI-Wert nehmen die zukünftigen Fehlzeiten um durchschnittlich 2.5 Tage zu. </a:t>
            </a:r>
            <a:endParaRPr lang="de-DE" sz="1200" b="0" i="0" u="none" strike="noStrike" dirty="0">
              <a:solidFill>
                <a:schemeClr val="bg1"/>
              </a:solidFill>
              <a:effectLst/>
              <a:latin typeface="Hind" panose="02000000000000000000" pitchFamily="2" charset="77"/>
              <a:cs typeface="Hind" panose="02000000000000000000" pitchFamily="2" charset="77"/>
            </a:endParaRPr>
          </a:p>
        </p:txBody>
      </p:sp>
      <p:sp>
        <p:nvSpPr>
          <p:cNvPr id="39" name="Textfeld 38">
            <a:extLst>
              <a:ext uri="{FF2B5EF4-FFF2-40B4-BE49-F238E27FC236}">
                <a16:creationId xmlns:a16="http://schemas.microsoft.com/office/drawing/2014/main" id="{1DCE7196-B32D-4947-97FF-3FC04C2E043A}"/>
              </a:ext>
            </a:extLst>
          </p:cNvPr>
          <p:cNvSpPr txBox="1"/>
          <p:nvPr/>
        </p:nvSpPr>
        <p:spPr>
          <a:xfrm>
            <a:off x="6479406" y="2729097"/>
            <a:ext cx="5311589" cy="830997"/>
          </a:xfrm>
          <a:prstGeom prst="rect">
            <a:avLst/>
          </a:prstGeom>
          <a:noFill/>
        </p:spPr>
        <p:txBody>
          <a:bodyPr wrap="square" anchor="ctr">
            <a:spAutoFit/>
          </a:bodyPr>
          <a:lstStyle/>
          <a:p>
            <a:pPr marL="180975" indent="-180975">
              <a:buFont typeface="Arial" panose="020B0604020202020204" pitchFamily="34" charset="0"/>
              <a:buChar char="•"/>
            </a:pPr>
            <a:r>
              <a:rPr lang="de-DE" sz="1200" b="0" i="0" u="none" strike="noStrike" dirty="0">
                <a:solidFill>
                  <a:schemeClr val="bg1"/>
                </a:solidFill>
                <a:effectLst/>
                <a:latin typeface="Hind" panose="02000000000000000000" pitchFamily="2" charset="77"/>
                <a:cs typeface="Hind" panose="02000000000000000000" pitchFamily="2" charset="77"/>
              </a:rPr>
              <a:t>Die Schlafqualität sagt zukünftige Fehlzeiten hochsignifikant negativ vorher </a:t>
            </a:r>
            <a:r>
              <a:rPr lang="de-DE" sz="1200" dirty="0">
                <a:solidFill>
                  <a:schemeClr val="bg1"/>
                </a:solidFill>
                <a:latin typeface="Hind" panose="02000000000000000000" pitchFamily="2" charset="77"/>
                <a:cs typeface="Hind" panose="02000000000000000000" pitchFamily="2" charset="77"/>
              </a:rPr>
              <a:t>(</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-.18**)</a:t>
            </a:r>
            <a:r>
              <a:rPr lang="de-DE" sz="1200" b="0" i="0" u="none" strike="noStrike" dirty="0">
                <a:solidFill>
                  <a:schemeClr val="bg1"/>
                </a:solidFill>
                <a:effectLst/>
                <a:latin typeface="Hind" panose="02000000000000000000" pitchFamily="2" charset="77"/>
                <a:cs typeface="Hind" panose="02000000000000000000" pitchFamily="2" charset="77"/>
              </a:rPr>
              <a:t>.</a:t>
            </a:r>
          </a:p>
          <a:p>
            <a:pPr marL="180975" indent="-180975">
              <a:buFont typeface="Arial" panose="020B0604020202020204" pitchFamily="34" charset="0"/>
              <a:buChar char="•"/>
            </a:pPr>
            <a:r>
              <a:rPr lang="de-DE" sz="1200" b="0" i="0" u="none" strike="noStrike" dirty="0">
                <a:solidFill>
                  <a:schemeClr val="bg1"/>
                </a:solidFill>
                <a:effectLst/>
                <a:latin typeface="Hind" panose="02000000000000000000" pitchFamily="2" charset="77"/>
                <a:cs typeface="Hind" panose="02000000000000000000" pitchFamily="2" charset="77"/>
              </a:rPr>
              <a:t>Mit einer Zunahme von ca.  25 % der Schlafqualität können im Durchschnitt 30 Fehltage pro Person reduziert werden.</a:t>
            </a:r>
            <a:r>
              <a:rPr lang="de-DE" sz="1200" dirty="0">
                <a:solidFill>
                  <a:schemeClr val="bg1"/>
                </a:solidFill>
                <a:latin typeface="Hind" panose="02000000000000000000" pitchFamily="2" charset="77"/>
                <a:cs typeface="Hind" panose="02000000000000000000" pitchFamily="2" charset="77"/>
              </a:rPr>
              <a:t> </a:t>
            </a:r>
            <a:endParaRPr lang="de-DE" sz="1200" b="0" i="0" u="none" strike="noStrike" dirty="0">
              <a:solidFill>
                <a:schemeClr val="bg1"/>
              </a:solidFill>
              <a:effectLst/>
              <a:latin typeface="Hind" panose="02000000000000000000" pitchFamily="2" charset="77"/>
              <a:cs typeface="Hind" panose="02000000000000000000" pitchFamily="2" charset="77"/>
            </a:endParaRPr>
          </a:p>
        </p:txBody>
      </p:sp>
      <p:sp>
        <p:nvSpPr>
          <p:cNvPr id="48" name="Textfeld 47">
            <a:extLst>
              <a:ext uri="{FF2B5EF4-FFF2-40B4-BE49-F238E27FC236}">
                <a16:creationId xmlns:a16="http://schemas.microsoft.com/office/drawing/2014/main" id="{24E2EE90-7731-4952-BAAD-8B8B4D3F6B15}"/>
              </a:ext>
            </a:extLst>
          </p:cNvPr>
          <p:cNvSpPr txBox="1"/>
          <p:nvPr/>
        </p:nvSpPr>
        <p:spPr>
          <a:xfrm>
            <a:off x="6479406" y="5359778"/>
            <a:ext cx="5311589" cy="830997"/>
          </a:xfrm>
          <a:prstGeom prst="rect">
            <a:avLst/>
          </a:prstGeom>
          <a:noFill/>
        </p:spPr>
        <p:txBody>
          <a:bodyPr wrap="square" anchor="ctr">
            <a:spAutoFit/>
          </a:bodyPr>
          <a:lstStyle/>
          <a:p>
            <a:pPr marL="180975" indent="-180975">
              <a:buFont typeface="Arial" panose="020B0604020202020204" pitchFamily="34" charset="0"/>
              <a:buChar char="•"/>
            </a:pPr>
            <a:r>
              <a:rPr lang="de-DE" sz="1200" b="0" i="0" u="none" strike="noStrike" dirty="0">
                <a:solidFill>
                  <a:schemeClr val="bg1"/>
                </a:solidFill>
                <a:effectLst/>
                <a:latin typeface="Hind" panose="02000000000000000000" pitchFamily="2" charset="77"/>
                <a:cs typeface="Hind" panose="02000000000000000000" pitchFamily="2" charset="77"/>
              </a:rPr>
              <a:t>Rauchverhalten (Pack </a:t>
            </a:r>
            <a:r>
              <a:rPr lang="de-DE" sz="1200" b="0" i="0" u="none" strike="noStrike" dirty="0" err="1">
                <a:solidFill>
                  <a:schemeClr val="bg1"/>
                </a:solidFill>
                <a:effectLst/>
                <a:latin typeface="Hind" panose="02000000000000000000" pitchFamily="2" charset="77"/>
                <a:cs typeface="Hind" panose="02000000000000000000" pitchFamily="2" charset="77"/>
              </a:rPr>
              <a:t>Years</a:t>
            </a:r>
            <a:r>
              <a:rPr lang="de-DE" sz="1200" b="0" i="0" u="none" strike="noStrike" dirty="0">
                <a:solidFill>
                  <a:schemeClr val="bg1"/>
                </a:solidFill>
                <a:effectLst/>
                <a:latin typeface="Hind" panose="02000000000000000000" pitchFamily="2" charset="77"/>
                <a:cs typeface="Hind" panose="02000000000000000000" pitchFamily="2" charset="77"/>
              </a:rPr>
              <a:t>: Maßeinheit der kumulierten Rauchbelastung über den Zeitraum des Zigarettenkonsums) steht im signifikanten Zusammenhang mit dokumentierten Fehlzeiten ab mind. 1 Tag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.18*</a:t>
            </a:r>
            <a:r>
              <a:rPr lang="de-DE" sz="1200" b="0" i="0" u="none" strike="noStrike" dirty="0">
                <a:solidFill>
                  <a:schemeClr val="bg1"/>
                </a:solidFill>
                <a:effectLst/>
                <a:latin typeface="Hind" panose="02000000000000000000" pitchFamily="2" charset="77"/>
                <a:cs typeface="Hind" panose="02000000000000000000" pitchFamily="2" charset="77"/>
              </a:rPr>
              <a:t>).</a:t>
            </a:r>
          </a:p>
          <a:p>
            <a:pPr marL="180975" indent="-180975">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Pro Pack Year steigen die durchschnittliche Fehlzeiten um ca. zwei Tage.</a:t>
            </a:r>
            <a:r>
              <a:rPr lang="de-DE" sz="1200" b="0" i="0" u="none" strike="noStrike" dirty="0">
                <a:solidFill>
                  <a:schemeClr val="bg1"/>
                </a:solidFill>
                <a:effectLst/>
                <a:latin typeface="Hind" panose="02000000000000000000" pitchFamily="2" charset="77"/>
                <a:cs typeface="Hind" panose="02000000000000000000" pitchFamily="2" charset="77"/>
              </a:rPr>
              <a:t> </a:t>
            </a:r>
            <a:endParaRPr lang="de-DE" sz="1200" i="0" dirty="0">
              <a:solidFill>
                <a:schemeClr val="bg1"/>
              </a:solidFill>
              <a:latin typeface="Hind" panose="02000000000000000000" pitchFamily="2" charset="77"/>
              <a:cs typeface="Hind" panose="02000000000000000000" pitchFamily="2" charset="77"/>
            </a:endParaRPr>
          </a:p>
        </p:txBody>
      </p:sp>
      <p:sp>
        <p:nvSpPr>
          <p:cNvPr id="33" name="Textfeld 32">
            <a:extLst>
              <a:ext uri="{FF2B5EF4-FFF2-40B4-BE49-F238E27FC236}">
                <a16:creationId xmlns:a16="http://schemas.microsoft.com/office/drawing/2014/main" id="{1AABC990-FE9E-4268-9255-8C8FB9B22651}"/>
              </a:ext>
            </a:extLst>
          </p:cNvPr>
          <p:cNvSpPr txBox="1"/>
          <p:nvPr/>
        </p:nvSpPr>
        <p:spPr>
          <a:xfrm>
            <a:off x="6479406" y="4080785"/>
            <a:ext cx="5311589" cy="830997"/>
          </a:xfrm>
          <a:prstGeom prst="rect">
            <a:avLst/>
          </a:prstGeom>
          <a:noFill/>
        </p:spPr>
        <p:txBody>
          <a:bodyPr wrap="square" anchor="ctr">
            <a:spAutoFit/>
          </a:bodyPr>
          <a:lstStyle/>
          <a:p>
            <a:pPr marL="180975" indent="-180975">
              <a:buFont typeface="Arial" panose="020B0604020202020204" pitchFamily="34" charset="0"/>
              <a:buChar char="•"/>
            </a:pPr>
            <a:r>
              <a:rPr lang="de-DE" sz="1200" b="0" i="0" u="none" strike="noStrike" dirty="0">
                <a:solidFill>
                  <a:schemeClr val="bg1"/>
                </a:solidFill>
                <a:effectLst/>
                <a:latin typeface="Hind" panose="02000000000000000000" pitchFamily="2" charset="77"/>
                <a:cs typeface="Hind" panose="02000000000000000000" pitchFamily="2" charset="77"/>
              </a:rPr>
              <a:t>Selbstregulationskompetenz sagt weniger Fehlzeiten nach dem </a:t>
            </a:r>
            <a:r>
              <a:rPr lang="de-DE" sz="1200" b="0" i="0" u="none" strike="noStrike" dirty="0" err="1">
                <a:solidFill>
                  <a:schemeClr val="bg1"/>
                </a:solidFill>
                <a:effectLst/>
                <a:latin typeface="Hind" panose="02000000000000000000" pitchFamily="2" charset="77"/>
                <a:cs typeface="Hind" panose="02000000000000000000" pitchFamily="2" charset="77"/>
              </a:rPr>
              <a:t>CheckUp</a:t>
            </a:r>
            <a:r>
              <a:rPr lang="de-DE" sz="1200" b="0" i="0" u="none" strike="noStrike" dirty="0">
                <a:solidFill>
                  <a:schemeClr val="bg1"/>
                </a:solidFill>
                <a:effectLst/>
                <a:latin typeface="Hind" panose="02000000000000000000" pitchFamily="2" charset="77"/>
                <a:cs typeface="Hind" panose="02000000000000000000" pitchFamily="2" charset="77"/>
              </a:rPr>
              <a:t> vorher (</a:t>
            </a:r>
            <a:r>
              <a:rPr lang="de-DE" sz="1200" i="1" dirty="0">
                <a:solidFill>
                  <a:schemeClr val="bg1"/>
                </a:solidFill>
                <a:latin typeface="Hind" panose="02000000000000000000" pitchFamily="2" charset="77"/>
                <a:cs typeface="Hind" panose="02000000000000000000" pitchFamily="2" charset="77"/>
              </a:rPr>
              <a:t>b </a:t>
            </a:r>
            <a:r>
              <a:rPr lang="de-DE" sz="1200" i="0" dirty="0">
                <a:solidFill>
                  <a:schemeClr val="bg1"/>
                </a:solidFill>
                <a:latin typeface="Hind" panose="02000000000000000000" pitchFamily="2" charset="77"/>
                <a:cs typeface="Hind" panose="02000000000000000000" pitchFamily="2" charset="77"/>
              </a:rPr>
              <a:t>= -.22**</a:t>
            </a:r>
            <a:r>
              <a:rPr lang="de-DE" sz="1200" b="0" i="0" u="none" strike="noStrike" dirty="0">
                <a:solidFill>
                  <a:schemeClr val="bg1"/>
                </a:solidFill>
                <a:effectLst/>
                <a:latin typeface="Hind" panose="02000000000000000000" pitchFamily="2" charset="77"/>
                <a:cs typeface="Hind" panose="02000000000000000000" pitchFamily="2" charset="77"/>
              </a:rPr>
              <a:t>).</a:t>
            </a:r>
          </a:p>
          <a:p>
            <a:pPr marL="180975" indent="-180975">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Mit ansteigender Selbstregulationskompetenz um ca. 20 % werden Versicherte durchschnittlich 46 weniger Fehltage haben.</a:t>
            </a:r>
            <a:r>
              <a:rPr lang="de-DE" sz="1200" b="0" i="0" u="none" strike="noStrike" dirty="0">
                <a:solidFill>
                  <a:schemeClr val="bg1"/>
                </a:solidFill>
                <a:effectLst/>
                <a:latin typeface="Hind" panose="02000000000000000000" pitchFamily="2" charset="77"/>
                <a:cs typeface="Hind" panose="02000000000000000000" pitchFamily="2" charset="77"/>
              </a:rPr>
              <a:t> </a:t>
            </a:r>
            <a:endParaRPr lang="de-DE" sz="1200" i="0" dirty="0">
              <a:solidFill>
                <a:schemeClr val="bg1"/>
              </a:solidFill>
              <a:latin typeface="Hind" panose="02000000000000000000" pitchFamily="2" charset="77"/>
              <a:cs typeface="Hind" panose="02000000000000000000" pitchFamily="2" charset="77"/>
            </a:endParaRPr>
          </a:p>
        </p:txBody>
      </p:sp>
      <p:sp>
        <p:nvSpPr>
          <p:cNvPr id="9" name="Textfeld 8">
            <a:extLst>
              <a:ext uri="{FF2B5EF4-FFF2-40B4-BE49-F238E27FC236}">
                <a16:creationId xmlns:a16="http://schemas.microsoft.com/office/drawing/2014/main" id="{21805781-06CB-4050-E78F-F8FD9B1D2DA3}"/>
              </a:ext>
            </a:extLst>
          </p:cNvPr>
          <p:cNvSpPr txBox="1"/>
          <p:nvPr/>
        </p:nvSpPr>
        <p:spPr>
          <a:xfrm>
            <a:off x="221766" y="1030748"/>
            <a:ext cx="3328257" cy="1246495"/>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4785"/>
                </a:solidFill>
                <a:effectLst/>
                <a:uLnTx/>
                <a:uFillTx/>
                <a:latin typeface="Hind" panose="02000000000000000000" pitchFamily="2" charset="77"/>
                <a:cs typeface="Hind" panose="02000000000000000000" pitchFamily="2" charset="77"/>
              </a:rPr>
              <a:t>Korrelative Zusammenhänge </a:t>
            </a:r>
          </a:p>
          <a:p>
            <a:pPr marL="0" marR="0" lvl="0" indent="0" defTabSz="457200" rtl="0" eaLnBrk="1" fontAlgn="auto" latinLnBrk="0" hangingPunct="1">
              <a:lnSpc>
                <a:spcPct val="100000"/>
              </a:lnSpc>
              <a:spcBef>
                <a:spcPts val="0"/>
              </a:spcBef>
              <a:spcAft>
                <a:spcPts val="0"/>
              </a:spcAft>
              <a:buClrTx/>
              <a:buSzTx/>
              <a:buFontTx/>
              <a:buNone/>
              <a:tabLst/>
              <a:defRPr/>
            </a:pPr>
            <a:r>
              <a:rPr kumimoji="0" lang="de-DE" sz="2500" b="1" i="0" u="none" strike="noStrike" kern="1200" cap="none" spc="0" normalizeH="0" baseline="0" noProof="0" dirty="0">
                <a:ln>
                  <a:noFill/>
                </a:ln>
                <a:solidFill>
                  <a:srgbClr val="004785"/>
                </a:solidFill>
                <a:effectLst/>
                <a:uLnTx/>
                <a:uFillTx/>
                <a:latin typeface="Hind" panose="02000000000000000000" pitchFamily="2" charset="77"/>
                <a:cs typeface="Hind" panose="02000000000000000000" pitchFamily="2" charset="77"/>
              </a:rPr>
              <a:t>und Regressionen</a:t>
            </a:r>
          </a:p>
        </p:txBody>
      </p:sp>
      <p:sp>
        <p:nvSpPr>
          <p:cNvPr id="2" name="Rechteck: abgerundete Ecken 7">
            <a:extLst>
              <a:ext uri="{FF2B5EF4-FFF2-40B4-BE49-F238E27FC236}">
                <a16:creationId xmlns:a16="http://schemas.microsoft.com/office/drawing/2014/main" id="{7D3E1DA2-C837-7BD0-8AC1-D0C1E2F91C60}"/>
              </a:ext>
            </a:extLst>
          </p:cNvPr>
          <p:cNvSpPr>
            <a:spLocks/>
          </p:cNvSpPr>
          <p:nvPr/>
        </p:nvSpPr>
        <p:spPr>
          <a:xfrm>
            <a:off x="4513382" y="1221498"/>
            <a:ext cx="1582618" cy="1164568"/>
          </a:xfrm>
          <a:prstGeom prst="roundRect">
            <a:avLst>
              <a:gd name="adj" fmla="val 50000"/>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de-DE" sz="1400" b="1" dirty="0">
                <a:solidFill>
                  <a:schemeClr val="bg1"/>
                </a:solidFill>
                <a:latin typeface="Hind" panose="02000000000000000000" pitchFamily="2" charset="77"/>
                <a:cs typeface="Hind" panose="02000000000000000000" pitchFamily="2" charset="77"/>
              </a:rPr>
              <a:t>BMI</a:t>
            </a:r>
            <a:endParaRPr lang="de-DE" sz="1400" dirty="0">
              <a:solidFill>
                <a:schemeClr val="bg1"/>
              </a:solidFill>
              <a:latin typeface="Hind" panose="02000000000000000000" pitchFamily="2" charset="77"/>
              <a:cs typeface="Hind" panose="02000000000000000000" pitchFamily="2" charset="77"/>
            </a:endParaRPr>
          </a:p>
        </p:txBody>
      </p:sp>
      <p:sp>
        <p:nvSpPr>
          <p:cNvPr id="6" name="Rechteck: abgerundete Ecken 7">
            <a:extLst>
              <a:ext uri="{FF2B5EF4-FFF2-40B4-BE49-F238E27FC236}">
                <a16:creationId xmlns:a16="http://schemas.microsoft.com/office/drawing/2014/main" id="{57C864D6-F89B-3C58-4D04-54BF92387E73}"/>
              </a:ext>
            </a:extLst>
          </p:cNvPr>
          <p:cNvSpPr>
            <a:spLocks/>
          </p:cNvSpPr>
          <p:nvPr/>
        </p:nvSpPr>
        <p:spPr>
          <a:xfrm>
            <a:off x="4530853" y="2546048"/>
            <a:ext cx="1582618" cy="1164568"/>
          </a:xfrm>
          <a:prstGeom prst="roundRect">
            <a:avLst>
              <a:gd name="adj" fmla="val 50000"/>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de-DE" sz="1400" b="1" dirty="0">
                <a:solidFill>
                  <a:schemeClr val="bg1"/>
                </a:solidFill>
                <a:latin typeface="Hind" panose="02000000000000000000" pitchFamily="2" charset="77"/>
                <a:cs typeface="Hind" panose="02000000000000000000" pitchFamily="2" charset="77"/>
              </a:rPr>
              <a:t>Schlafqualität</a:t>
            </a:r>
            <a:endParaRPr lang="de-DE" sz="1400" dirty="0">
              <a:solidFill>
                <a:schemeClr val="bg1"/>
              </a:solidFill>
              <a:latin typeface="Hind" panose="02000000000000000000" pitchFamily="2" charset="77"/>
              <a:cs typeface="Hind" panose="02000000000000000000" pitchFamily="2" charset="77"/>
            </a:endParaRPr>
          </a:p>
        </p:txBody>
      </p:sp>
      <p:sp>
        <p:nvSpPr>
          <p:cNvPr id="13" name="Rechteck: abgerundete Ecken 7">
            <a:extLst>
              <a:ext uri="{FF2B5EF4-FFF2-40B4-BE49-F238E27FC236}">
                <a16:creationId xmlns:a16="http://schemas.microsoft.com/office/drawing/2014/main" id="{407A4C75-323D-5AC0-0080-BDE9FC394735}"/>
              </a:ext>
            </a:extLst>
          </p:cNvPr>
          <p:cNvSpPr>
            <a:spLocks/>
          </p:cNvSpPr>
          <p:nvPr/>
        </p:nvSpPr>
        <p:spPr>
          <a:xfrm>
            <a:off x="4603459" y="3866463"/>
            <a:ext cx="1600089" cy="1177424"/>
          </a:xfrm>
          <a:prstGeom prst="roundRect">
            <a:avLst>
              <a:gd name="adj" fmla="val 50000"/>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de-DE" sz="1400" b="1" dirty="0">
                <a:solidFill>
                  <a:schemeClr val="bg1"/>
                </a:solidFill>
                <a:latin typeface="Hind" panose="02000000000000000000" pitchFamily="2" charset="77"/>
                <a:cs typeface="Hind" panose="02000000000000000000" pitchFamily="2" charset="77"/>
              </a:rPr>
              <a:t>Selbstregulations-</a:t>
            </a:r>
          </a:p>
          <a:p>
            <a:pPr algn="ctr"/>
            <a:r>
              <a:rPr lang="de-DE" sz="1400" b="1" dirty="0" err="1">
                <a:solidFill>
                  <a:schemeClr val="bg1"/>
                </a:solidFill>
                <a:latin typeface="Hind" panose="02000000000000000000" pitchFamily="2" charset="77"/>
                <a:cs typeface="Hind" panose="02000000000000000000" pitchFamily="2" charset="77"/>
              </a:rPr>
              <a:t>kompetenz</a:t>
            </a:r>
            <a:endParaRPr lang="de-DE" sz="1400" b="1" dirty="0">
              <a:solidFill>
                <a:schemeClr val="bg1"/>
              </a:solidFill>
              <a:latin typeface="Hind" panose="02000000000000000000" pitchFamily="2" charset="77"/>
              <a:cs typeface="Hind" panose="02000000000000000000" pitchFamily="2" charset="77"/>
            </a:endParaRPr>
          </a:p>
        </p:txBody>
      </p:sp>
      <p:sp>
        <p:nvSpPr>
          <p:cNvPr id="17" name="Rechteck: abgerundete Ecken 7">
            <a:extLst>
              <a:ext uri="{FF2B5EF4-FFF2-40B4-BE49-F238E27FC236}">
                <a16:creationId xmlns:a16="http://schemas.microsoft.com/office/drawing/2014/main" id="{3B0B1663-BFA4-15CF-F576-B1D70C86D50B}"/>
              </a:ext>
            </a:extLst>
          </p:cNvPr>
          <p:cNvSpPr>
            <a:spLocks/>
          </p:cNvSpPr>
          <p:nvPr/>
        </p:nvSpPr>
        <p:spPr>
          <a:xfrm>
            <a:off x="4580736" y="5196072"/>
            <a:ext cx="1622812" cy="1194145"/>
          </a:xfrm>
          <a:prstGeom prst="roundRect">
            <a:avLst>
              <a:gd name="adj" fmla="val 50000"/>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de-DE" sz="1400" b="1" dirty="0">
                <a:solidFill>
                  <a:schemeClr val="bg1"/>
                </a:solidFill>
                <a:latin typeface="Hind" panose="02000000000000000000" pitchFamily="2" charset="77"/>
                <a:cs typeface="Hind" panose="02000000000000000000" pitchFamily="2" charset="77"/>
              </a:rPr>
              <a:t>Zigaretten-</a:t>
            </a:r>
            <a:br>
              <a:rPr lang="de-DE" sz="1400" b="1" dirty="0">
                <a:solidFill>
                  <a:schemeClr val="bg1"/>
                </a:solidFill>
                <a:latin typeface="Hind" panose="02000000000000000000" pitchFamily="2" charset="77"/>
                <a:cs typeface="Hind" panose="02000000000000000000" pitchFamily="2" charset="77"/>
              </a:rPr>
            </a:br>
            <a:r>
              <a:rPr lang="de-DE" sz="1400" b="1" dirty="0" err="1">
                <a:solidFill>
                  <a:schemeClr val="bg1"/>
                </a:solidFill>
                <a:latin typeface="Hind" panose="02000000000000000000" pitchFamily="2" charset="77"/>
                <a:cs typeface="Hind" panose="02000000000000000000" pitchFamily="2" charset="77"/>
              </a:rPr>
              <a:t>konsum</a:t>
            </a:r>
            <a:endParaRPr lang="de-DE" sz="1400" b="1" dirty="0">
              <a:solidFill>
                <a:schemeClr val="bg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3819594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C497D-0D2B-3DEB-CA66-E6CED5D20A88}"/>
            </a:ext>
          </a:extLst>
        </p:cNvPr>
        <p:cNvGrpSpPr/>
        <p:nvPr/>
      </p:nvGrpSpPr>
      <p:grpSpPr>
        <a:xfrm>
          <a:off x="0" y="0"/>
          <a:ext cx="0" cy="0"/>
          <a:chOff x="0" y="0"/>
          <a:chExt cx="0" cy="0"/>
        </a:xfrm>
      </p:grpSpPr>
      <p:sp>
        <p:nvSpPr>
          <p:cNvPr id="3" name="Rechteck 2">
            <a:extLst>
              <a:ext uri="{FF2B5EF4-FFF2-40B4-BE49-F238E27FC236}">
                <a16:creationId xmlns:a16="http://schemas.microsoft.com/office/drawing/2014/main" id="{FC436E29-BEFC-0F0A-CFBE-108A59EB66A0}"/>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fik 4">
            <a:extLst>
              <a:ext uri="{FF2B5EF4-FFF2-40B4-BE49-F238E27FC236}">
                <a16:creationId xmlns:a16="http://schemas.microsoft.com/office/drawing/2014/main" id="{0B6EC169-1618-4037-8C0F-9C48044FC60B}"/>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52149" r="7991"/>
          <a:stretch/>
        </p:blipFill>
        <p:spPr>
          <a:xfrm>
            <a:off x="-65990" y="0"/>
            <a:ext cx="4108409" cy="6858000"/>
          </a:xfrm>
          <a:prstGeom prst="rect">
            <a:avLst/>
          </a:prstGeom>
        </p:spPr>
      </p:pic>
      <p:sp>
        <p:nvSpPr>
          <p:cNvPr id="16" name="Rechteck 15">
            <a:extLst>
              <a:ext uri="{FF2B5EF4-FFF2-40B4-BE49-F238E27FC236}">
                <a16:creationId xmlns:a16="http://schemas.microsoft.com/office/drawing/2014/main" id="{26FBA132-2EB9-5398-CEB1-4761AEA6C84E}"/>
              </a:ext>
            </a:extLst>
          </p:cNvPr>
          <p:cNvSpPr/>
          <p:nvPr/>
        </p:nvSpPr>
        <p:spPr>
          <a:xfrm>
            <a:off x="4662043" y="717225"/>
            <a:ext cx="843977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Fehlzeitenanalyse: Vorhersage durch Sportaktivitäten</a:t>
            </a:r>
          </a:p>
        </p:txBody>
      </p:sp>
      <p:sp>
        <p:nvSpPr>
          <p:cNvPr id="20" name="Fußzeilenplatzhalter 1">
            <a:extLst>
              <a:ext uri="{FF2B5EF4-FFF2-40B4-BE49-F238E27FC236}">
                <a16:creationId xmlns:a16="http://schemas.microsoft.com/office/drawing/2014/main" id="{E1E443AF-4C2A-365A-80D6-A64E457E64E4}"/>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strike="noStrike" kern="1200" cap="none" spc="0" normalizeH="0" baseline="0" noProof="0" dirty="0">
                <a:ln>
                  <a:noFill/>
                </a:ln>
                <a:solidFill>
                  <a:srgbClr val="000000">
                    <a:tint val="75000"/>
                  </a:srgbClr>
                </a:solidFill>
                <a:effectLst/>
                <a:uLnTx/>
                <a:uFillTx/>
                <a:latin typeface="Calibri" panose="020F0502020204030204"/>
                <a:ea typeface="+mn-ea"/>
                <a:cs typeface="+mn-cs"/>
              </a:rPr>
              <a:t>Copyright </a:t>
            </a:r>
            <a:r>
              <a:rPr kumimoji="0" lang="de-DE" sz="900" b="0" i="0" strike="noStrike" kern="1200" cap="none" spc="0" normalizeH="0" baseline="0" noProof="0" dirty="0" err="1">
                <a:ln>
                  <a:noFill/>
                </a:ln>
                <a:solidFill>
                  <a:srgbClr val="000000">
                    <a:tint val="75000"/>
                  </a:srgbClr>
                </a:solidFill>
                <a:effectLst/>
                <a:uLnTx/>
                <a:uFillTx/>
                <a:latin typeface="Calibri" panose="020F0502020204030204"/>
                <a:ea typeface="+mn-ea"/>
                <a:cs typeface="+mn-cs"/>
              </a:rPr>
              <a:t>vivamind</a:t>
            </a:r>
            <a:endParaRPr kumimoji="0" lang="de-DE" sz="900" b="0" i="0"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graphicFrame>
        <p:nvGraphicFramePr>
          <p:cNvPr id="27" name="Chart 2">
            <a:extLst>
              <a:ext uri="{FF2B5EF4-FFF2-40B4-BE49-F238E27FC236}">
                <a16:creationId xmlns:a16="http://schemas.microsoft.com/office/drawing/2014/main" id="{0C09C84B-7600-491F-A974-E776A5FBD15C}"/>
              </a:ext>
            </a:extLst>
          </p:cNvPr>
          <p:cNvGraphicFramePr>
            <a:graphicFrameLocks/>
          </p:cNvGraphicFramePr>
          <p:nvPr>
            <p:extLst>
              <p:ext uri="{D42A27DB-BD31-4B8C-83A1-F6EECF244321}">
                <p14:modId xmlns:p14="http://schemas.microsoft.com/office/powerpoint/2010/main" val="3663409967"/>
              </p:ext>
            </p:extLst>
          </p:nvPr>
        </p:nvGraphicFramePr>
        <p:xfrm>
          <a:off x="5330420" y="1086557"/>
          <a:ext cx="5067343" cy="3194514"/>
        </p:xfrm>
        <a:graphic>
          <a:graphicData uri="http://schemas.openxmlformats.org/drawingml/2006/chart">
            <c:chart xmlns:c="http://schemas.openxmlformats.org/drawingml/2006/chart" xmlns:r="http://schemas.openxmlformats.org/officeDocument/2006/relationships" r:id="rId4"/>
          </a:graphicData>
        </a:graphic>
      </p:graphicFrame>
      <p:pic>
        <p:nvPicPr>
          <p:cNvPr id="34" name="Grafik 33" descr="Radfahren">
            <a:extLst>
              <a:ext uri="{FF2B5EF4-FFF2-40B4-BE49-F238E27FC236}">
                <a16:creationId xmlns:a16="http://schemas.microsoft.com/office/drawing/2014/main" id="{768D594A-9C27-4755-A82D-7043A957EB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29668" y="5085050"/>
            <a:ext cx="548032" cy="548032"/>
          </a:xfrm>
          <a:prstGeom prst="rect">
            <a:avLst/>
          </a:prstGeom>
        </p:spPr>
      </p:pic>
      <p:sp>
        <p:nvSpPr>
          <p:cNvPr id="36" name="Textfeld 35">
            <a:extLst>
              <a:ext uri="{FF2B5EF4-FFF2-40B4-BE49-F238E27FC236}">
                <a16:creationId xmlns:a16="http://schemas.microsoft.com/office/drawing/2014/main" id="{E8D8D40A-EAAB-4DF1-984C-DA6F4FBB8DFA}"/>
              </a:ext>
            </a:extLst>
          </p:cNvPr>
          <p:cNvSpPr txBox="1"/>
          <p:nvPr/>
        </p:nvSpPr>
        <p:spPr>
          <a:xfrm>
            <a:off x="4585278" y="6495751"/>
            <a:ext cx="7707655" cy="246221"/>
          </a:xfrm>
          <a:prstGeom prst="rect">
            <a:avLst/>
          </a:prstGeom>
          <a:noFill/>
        </p:spPr>
        <p:txBody>
          <a:bodyPr wrap="square">
            <a:spAutoFit/>
          </a:bodyPr>
          <a:lstStyle/>
          <a:p>
            <a:r>
              <a:rPr lang="de-DE" altLang="de-DE" sz="1000" b="1" i="1" dirty="0">
                <a:solidFill>
                  <a:schemeClr val="bg1"/>
                </a:solidFill>
                <a:latin typeface="Hind" panose="02000000000000000000" pitchFamily="2" charset="77"/>
                <a:cs typeface="Hind" panose="02000000000000000000" pitchFamily="2" charset="77"/>
              </a:rPr>
              <a:t>Anmerkung: 	</a:t>
            </a:r>
            <a:r>
              <a:rPr lang="de-DE" altLang="de-DE" sz="1000" i="1" dirty="0">
                <a:solidFill>
                  <a:schemeClr val="bg1"/>
                </a:solidFill>
                <a:latin typeface="Hind" panose="02000000000000000000" pitchFamily="2" charset="77"/>
                <a:cs typeface="Hind" panose="02000000000000000000" pitchFamily="2" charset="77"/>
              </a:rPr>
              <a:t>N=247; R</a:t>
            </a:r>
            <a:r>
              <a:rPr lang="de-DE" altLang="de-DE" sz="1000" i="1" baseline="30000" dirty="0">
                <a:solidFill>
                  <a:schemeClr val="bg1"/>
                </a:solidFill>
                <a:latin typeface="Hind" panose="02000000000000000000" pitchFamily="2" charset="77"/>
                <a:cs typeface="Hind" panose="02000000000000000000" pitchFamily="2" charset="77"/>
              </a:rPr>
              <a:t>2</a:t>
            </a:r>
            <a:r>
              <a:rPr lang="de-DE" altLang="de-DE" sz="1000" i="1" dirty="0">
                <a:solidFill>
                  <a:schemeClr val="bg1"/>
                </a:solidFill>
                <a:latin typeface="Hind" panose="02000000000000000000" pitchFamily="2" charset="77"/>
                <a:cs typeface="Hind" panose="02000000000000000000" pitchFamily="2" charset="77"/>
              </a:rPr>
              <a:t>= .036; Interaktion: R</a:t>
            </a:r>
            <a:r>
              <a:rPr lang="de-DE" altLang="de-DE" sz="1000" i="1" baseline="30000" dirty="0">
                <a:solidFill>
                  <a:schemeClr val="bg1"/>
                </a:solidFill>
                <a:latin typeface="Hind" panose="02000000000000000000" pitchFamily="2" charset="77"/>
                <a:cs typeface="Hind" panose="02000000000000000000" pitchFamily="2" charset="77"/>
              </a:rPr>
              <a:t>2</a:t>
            </a:r>
            <a:r>
              <a:rPr lang="de-DE" altLang="de-DE" sz="1000" i="1" dirty="0">
                <a:solidFill>
                  <a:schemeClr val="bg1"/>
                </a:solidFill>
                <a:latin typeface="Hind" panose="02000000000000000000" pitchFamily="2" charset="77"/>
                <a:cs typeface="Hind" panose="02000000000000000000" pitchFamily="2" charset="77"/>
              </a:rPr>
              <a:t>=.03; * = </a:t>
            </a:r>
            <a:r>
              <a:rPr lang="de-DE" sz="1000" dirty="0">
                <a:solidFill>
                  <a:schemeClr val="bg1"/>
                </a:solidFill>
                <a:latin typeface="Hind" panose="02000000000000000000" pitchFamily="2" charset="77"/>
                <a:cs typeface="Hind" panose="02000000000000000000" pitchFamily="2" charset="77"/>
              </a:rPr>
              <a:t>signifikant (</a:t>
            </a:r>
            <a:r>
              <a:rPr lang="de-DE" sz="1000" i="1" dirty="0">
                <a:solidFill>
                  <a:schemeClr val="bg1"/>
                </a:solidFill>
                <a:latin typeface="Hind" panose="02000000000000000000" pitchFamily="2" charset="77"/>
                <a:cs typeface="Hind" panose="02000000000000000000" pitchFamily="2" charset="77"/>
              </a:rPr>
              <a:t>p </a:t>
            </a:r>
            <a:r>
              <a:rPr lang="de-DE" sz="1000" dirty="0">
                <a:solidFill>
                  <a:schemeClr val="bg1"/>
                </a:solidFill>
                <a:latin typeface="Hind" panose="02000000000000000000" pitchFamily="2" charset="77"/>
                <a:cs typeface="Hind" panose="02000000000000000000" pitchFamily="2" charset="77"/>
              </a:rPr>
              <a:t>&lt; .05); ** = hochsignifikant (</a:t>
            </a:r>
            <a:r>
              <a:rPr lang="de-DE" sz="1000" i="1" dirty="0">
                <a:solidFill>
                  <a:schemeClr val="bg1"/>
                </a:solidFill>
                <a:latin typeface="Hind" panose="02000000000000000000" pitchFamily="2" charset="77"/>
                <a:cs typeface="Hind" panose="02000000000000000000" pitchFamily="2" charset="77"/>
              </a:rPr>
              <a:t>p </a:t>
            </a:r>
            <a:r>
              <a:rPr lang="de-DE" sz="1000" dirty="0">
                <a:solidFill>
                  <a:schemeClr val="bg1"/>
                </a:solidFill>
                <a:latin typeface="Hind" panose="02000000000000000000" pitchFamily="2" charset="77"/>
                <a:cs typeface="Hind" panose="02000000000000000000" pitchFamily="2" charset="77"/>
              </a:rPr>
              <a:t>&lt; .01)</a:t>
            </a:r>
            <a:r>
              <a:rPr lang="de-DE" altLang="de-DE" sz="1000" i="1" dirty="0">
                <a:solidFill>
                  <a:schemeClr val="bg1"/>
                </a:solidFill>
                <a:latin typeface="Hind" panose="02000000000000000000" pitchFamily="2" charset="77"/>
                <a:cs typeface="Hind" panose="02000000000000000000" pitchFamily="2" charset="77"/>
              </a:rPr>
              <a:t> 		</a:t>
            </a:r>
          </a:p>
        </p:txBody>
      </p:sp>
      <p:sp>
        <p:nvSpPr>
          <p:cNvPr id="7" name="Textfeld 6">
            <a:extLst>
              <a:ext uri="{FF2B5EF4-FFF2-40B4-BE49-F238E27FC236}">
                <a16:creationId xmlns:a16="http://schemas.microsoft.com/office/drawing/2014/main" id="{C67FED92-ABB4-9ABF-FA15-48EF1FE34652}"/>
              </a:ext>
            </a:extLst>
          </p:cNvPr>
          <p:cNvSpPr txBox="1"/>
          <p:nvPr/>
        </p:nvSpPr>
        <p:spPr>
          <a:xfrm>
            <a:off x="221766" y="1030748"/>
            <a:ext cx="3328257" cy="1815882"/>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4785"/>
                </a:solidFill>
                <a:effectLst/>
                <a:uLnTx/>
                <a:uFillTx/>
                <a:latin typeface="Hind" panose="02000000000000000000" pitchFamily="2" charset="77"/>
                <a:cs typeface="Hind" panose="02000000000000000000" pitchFamily="2" charset="77"/>
              </a:rPr>
              <a:t>Wechselwirkung </a:t>
            </a:r>
            <a:r>
              <a:rPr kumimoji="0" lang="de-DE" sz="2800" b="1" i="0" u="none" strike="noStrike" kern="1200" cap="none" spc="0" normalizeH="0" baseline="0" noProof="0" dirty="0" err="1">
                <a:ln>
                  <a:noFill/>
                </a:ln>
                <a:solidFill>
                  <a:srgbClr val="004785"/>
                </a:solidFill>
                <a:effectLst/>
                <a:uLnTx/>
                <a:uFillTx/>
                <a:latin typeface="Hind" panose="02000000000000000000" pitchFamily="2" charset="77"/>
                <a:cs typeface="Hind" panose="02000000000000000000" pitchFamily="2" charset="77"/>
              </a:rPr>
              <a:t>zwisch</a:t>
            </a:r>
            <a:r>
              <a:rPr lang="de-DE" sz="2800" b="1" dirty="0">
                <a:solidFill>
                  <a:srgbClr val="004785"/>
                </a:solidFill>
                <a:latin typeface="Hind" panose="02000000000000000000" pitchFamily="2" charset="77"/>
                <a:cs typeface="Hind" panose="02000000000000000000" pitchFamily="2" charset="77"/>
              </a:rPr>
              <a:t>en unter-schiedlichen Sportaktivitäten</a:t>
            </a:r>
            <a:endParaRPr kumimoji="0" lang="de-DE" sz="2800" b="1" i="0" u="none" strike="noStrike" kern="1200" cap="none" spc="0" normalizeH="0" baseline="0" noProof="0" dirty="0">
              <a:ln>
                <a:noFill/>
              </a:ln>
              <a:solidFill>
                <a:srgbClr val="004785"/>
              </a:solidFill>
              <a:effectLst/>
              <a:uLnTx/>
              <a:uFillTx/>
              <a:latin typeface="Hind" panose="02000000000000000000" pitchFamily="2" charset="77"/>
              <a:cs typeface="Hind" panose="02000000000000000000" pitchFamily="2" charset="77"/>
            </a:endParaRPr>
          </a:p>
        </p:txBody>
      </p:sp>
      <p:graphicFrame>
        <p:nvGraphicFramePr>
          <p:cNvPr id="2" name="Diagramm 1">
            <a:extLst>
              <a:ext uri="{FF2B5EF4-FFF2-40B4-BE49-F238E27FC236}">
                <a16:creationId xmlns:a16="http://schemas.microsoft.com/office/drawing/2014/main" id="{E9250859-A765-FA1E-E8DB-E77A875E305A}"/>
              </a:ext>
            </a:extLst>
          </p:cNvPr>
          <p:cNvGraphicFramePr/>
          <p:nvPr>
            <p:extLst>
              <p:ext uri="{D42A27DB-BD31-4B8C-83A1-F6EECF244321}">
                <p14:modId xmlns:p14="http://schemas.microsoft.com/office/powerpoint/2010/main" val="1786518985"/>
              </p:ext>
            </p:extLst>
          </p:nvPr>
        </p:nvGraphicFramePr>
        <p:xfrm>
          <a:off x="4662043" y="4005312"/>
          <a:ext cx="6380978" cy="26204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08350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0A772-FF6B-45CC-5AE0-86D449DD6B51}"/>
            </a:ext>
          </a:extLst>
        </p:cNvPr>
        <p:cNvGrpSpPr/>
        <p:nvPr/>
      </p:nvGrpSpPr>
      <p:grpSpPr>
        <a:xfrm>
          <a:off x="0" y="0"/>
          <a:ext cx="0" cy="0"/>
          <a:chOff x="0" y="0"/>
          <a:chExt cx="0" cy="0"/>
        </a:xfrm>
      </p:grpSpPr>
      <p:sp>
        <p:nvSpPr>
          <p:cNvPr id="5" name="Rechteck 4">
            <a:extLst>
              <a:ext uri="{FF2B5EF4-FFF2-40B4-BE49-F238E27FC236}">
                <a16:creationId xmlns:a16="http://schemas.microsoft.com/office/drawing/2014/main" id="{5D19E7D4-82C3-B3CF-5AB5-260925ED5F62}"/>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ußzeilenplatzhalter 1">
            <a:extLst>
              <a:ext uri="{FF2B5EF4-FFF2-40B4-BE49-F238E27FC236}">
                <a16:creationId xmlns:a16="http://schemas.microsoft.com/office/drawing/2014/main" id="{0DF874A2-34A4-6C4C-499D-CF1CC08CE0F9}"/>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105" name="Rechteck 104">
            <a:extLst>
              <a:ext uri="{FF2B5EF4-FFF2-40B4-BE49-F238E27FC236}">
                <a16:creationId xmlns:a16="http://schemas.microsoft.com/office/drawing/2014/main" id="{2D03205D-3BC1-9FDB-DF0F-F31254EE3B40}"/>
              </a:ext>
            </a:extLst>
          </p:cNvPr>
          <p:cNvSpPr/>
          <p:nvPr/>
        </p:nvSpPr>
        <p:spPr>
          <a:xfrm>
            <a:off x="638787" y="247780"/>
            <a:ext cx="9908190" cy="621324"/>
          </a:xfrm>
          <a:prstGeom prst="rect">
            <a:avLst/>
          </a:prstGeom>
        </p:spPr>
        <p:txBody>
          <a:bodyPr wrap="square">
            <a:spAutoFit/>
          </a:bodyPr>
          <a:lstStyle/>
          <a:p>
            <a:pPr>
              <a:lnSpc>
                <a:spcPct val="150000"/>
              </a:lnSpc>
            </a:pPr>
            <a:r>
              <a:rPr lang="de-DE" sz="2500" b="1" dirty="0">
                <a:solidFill>
                  <a:schemeClr val="bg1"/>
                </a:solidFill>
                <a:latin typeface="Hind" panose="02000000000000000000" pitchFamily="2" charset="77"/>
                <a:cs typeface="Hind" panose="02000000000000000000" pitchFamily="2" charset="77"/>
              </a:rPr>
              <a:t>Zusammenfassung: Fehlzeitenanalyse</a:t>
            </a:r>
            <a:endParaRPr lang="en-GB" sz="2500" b="1" dirty="0">
              <a:solidFill>
                <a:schemeClr val="bg1"/>
              </a:solidFill>
              <a:latin typeface="Hind" panose="02000000000000000000" pitchFamily="2" charset="77"/>
              <a:cs typeface="Hind" panose="02000000000000000000" pitchFamily="2" charset="77"/>
            </a:endParaRPr>
          </a:p>
        </p:txBody>
      </p:sp>
      <p:sp>
        <p:nvSpPr>
          <p:cNvPr id="4" name="Rechteck: abgerundete Ecken 4">
            <a:extLst>
              <a:ext uri="{FF2B5EF4-FFF2-40B4-BE49-F238E27FC236}">
                <a16:creationId xmlns:a16="http://schemas.microsoft.com/office/drawing/2014/main" id="{E8A399C4-7BCA-EB6B-3E53-382C51C95B65}"/>
              </a:ext>
            </a:extLst>
          </p:cNvPr>
          <p:cNvSpPr>
            <a:spLocks/>
          </p:cNvSpPr>
          <p:nvPr/>
        </p:nvSpPr>
        <p:spPr>
          <a:xfrm>
            <a:off x="402887" y="988370"/>
            <a:ext cx="12226945" cy="4788266"/>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r>
              <a:rPr lang="de-DE" b="1" dirty="0">
                <a:solidFill>
                  <a:srgbClr val="004785"/>
                </a:solidFill>
                <a:latin typeface="Hind" panose="02000000000000000000" pitchFamily="2" charset="77"/>
                <a:cs typeface="Hind" panose="02000000000000000000" pitchFamily="2" charset="77"/>
              </a:rPr>
              <a:t>Ergebnisse und Implikationen</a:t>
            </a:r>
            <a:endParaRPr lang="en-GB" b="1" dirty="0">
              <a:solidFill>
                <a:srgbClr val="004785"/>
              </a:solidFill>
              <a:latin typeface="Hind" panose="02000000000000000000" pitchFamily="2" charset="77"/>
              <a:cs typeface="Hind" panose="02000000000000000000" pitchFamily="2" charset="77"/>
            </a:endParaRPr>
          </a:p>
          <a:p>
            <a:pPr marL="358775" lvl="1" indent="-285750">
              <a:lnSpc>
                <a:spcPct val="150000"/>
              </a:lnSpc>
              <a:buFont typeface="Arial" panose="020B0604020202020204" pitchFamily="34" charset="0"/>
              <a:buChar char="•"/>
            </a:pPr>
            <a:r>
              <a:rPr lang="de-DE" sz="1400" dirty="0">
                <a:solidFill>
                  <a:srgbClr val="004785"/>
                </a:solidFill>
                <a:latin typeface="Hind" panose="02000000000000000000" pitchFamily="2" charset="77"/>
                <a:cs typeface="Hind" panose="02000000000000000000" pitchFamily="2" charset="77"/>
              </a:rPr>
              <a:t>Die statistisch bedeutsamen Zusammenhänge mit Fehlzeiten liefern evidenzbasierte Hinweise auf die Rollen von psychischen Ressourcen, medizinischen Merkmalen und Lebensstilfaktoren beim Krankenstand: Prävention und Gesundheitsverhalten sind bislang wenig als Einfluss-</a:t>
            </a:r>
          </a:p>
          <a:p>
            <a:pPr marL="358775" lvl="1" indent="-285750">
              <a:lnSpc>
                <a:spcPct val="150000"/>
              </a:lnSpc>
              <a:buFont typeface="Arial" panose="020B0604020202020204" pitchFamily="34" charset="0"/>
              <a:buChar char="•"/>
            </a:pPr>
            <a:r>
              <a:rPr lang="de-DE" sz="1400" dirty="0" err="1">
                <a:solidFill>
                  <a:srgbClr val="004785"/>
                </a:solidFill>
                <a:latin typeface="Hind" panose="02000000000000000000" pitchFamily="2" charset="77"/>
                <a:cs typeface="Hind" panose="02000000000000000000" pitchFamily="2" charset="77"/>
              </a:rPr>
              <a:t>faktoren</a:t>
            </a:r>
            <a:r>
              <a:rPr lang="de-DE" sz="1400" dirty="0">
                <a:solidFill>
                  <a:srgbClr val="004785"/>
                </a:solidFill>
                <a:latin typeface="Hind" panose="02000000000000000000" pitchFamily="2" charset="77"/>
                <a:cs typeface="Hind" panose="02000000000000000000" pitchFamily="2" charset="77"/>
              </a:rPr>
              <a:t> der Fehlzeiten untersucht worden, die primär sonst unter Gesichtspunkten von diagnostizierbaren Krankheiten analysiert werden.  </a:t>
            </a:r>
          </a:p>
          <a:p>
            <a:pPr marL="358775" lvl="1" indent="-285750">
              <a:lnSpc>
                <a:spcPct val="150000"/>
              </a:lnSpc>
              <a:buFont typeface="Arial" panose="020B0604020202020204" pitchFamily="34" charset="0"/>
              <a:buChar char="•"/>
            </a:pPr>
            <a:r>
              <a:rPr lang="de-DE" sz="1400" dirty="0">
                <a:solidFill>
                  <a:srgbClr val="004785"/>
                </a:solidFill>
                <a:latin typeface="Hind" panose="02000000000000000000" pitchFamily="2" charset="77"/>
                <a:cs typeface="Hind" panose="02000000000000000000" pitchFamily="2" charset="77"/>
              </a:rPr>
              <a:t>Während Schlafqualität und Selbstregulationskompetenz teils im erheblichen Maße mit weniger Fehlzeiten einhergehen, haben Menschen </a:t>
            </a:r>
            <a:br>
              <a:rPr lang="de-DE" sz="1400" dirty="0">
                <a:solidFill>
                  <a:srgbClr val="004785"/>
                </a:solidFill>
                <a:latin typeface="Hind" panose="02000000000000000000" pitchFamily="2" charset="77"/>
                <a:cs typeface="Hind" panose="02000000000000000000" pitchFamily="2" charset="77"/>
              </a:rPr>
            </a:br>
            <a:r>
              <a:rPr lang="de-DE" sz="1400" dirty="0">
                <a:solidFill>
                  <a:srgbClr val="004785"/>
                </a:solidFill>
                <a:latin typeface="Hind" panose="02000000000000000000" pitchFamily="2" charset="77"/>
                <a:cs typeface="Hind" panose="02000000000000000000" pitchFamily="2" charset="77"/>
              </a:rPr>
              <a:t>mit einem höheren BMI mehr Fehltage.</a:t>
            </a:r>
          </a:p>
          <a:p>
            <a:pPr marL="358775" lvl="1" indent="-285750">
              <a:lnSpc>
                <a:spcPct val="150000"/>
              </a:lnSpc>
              <a:buFont typeface="Arial" panose="020B0604020202020204" pitchFamily="34" charset="0"/>
              <a:buChar char="•"/>
            </a:pPr>
            <a:r>
              <a:rPr lang="de-DE" sz="1400" dirty="0">
                <a:solidFill>
                  <a:srgbClr val="004785"/>
                </a:solidFill>
                <a:latin typeface="Hind" panose="02000000000000000000" pitchFamily="2" charset="77"/>
                <a:cs typeface="Hind" panose="02000000000000000000" pitchFamily="2" charset="77"/>
              </a:rPr>
              <a:t>Bei Versicherten mit mindestens einem Fehltag ging ein zunehmender Zigarettenkonsum (Pack </a:t>
            </a:r>
            <a:r>
              <a:rPr lang="de-DE" sz="1400" dirty="0" err="1">
                <a:solidFill>
                  <a:srgbClr val="004785"/>
                </a:solidFill>
                <a:latin typeface="Hind" panose="02000000000000000000" pitchFamily="2" charset="77"/>
                <a:cs typeface="Hind" panose="02000000000000000000" pitchFamily="2" charset="77"/>
              </a:rPr>
              <a:t>Years</a:t>
            </a:r>
            <a:r>
              <a:rPr lang="de-DE" sz="1400" dirty="0">
                <a:solidFill>
                  <a:srgbClr val="004785"/>
                </a:solidFill>
                <a:latin typeface="Hind" panose="02000000000000000000" pitchFamily="2" charset="77"/>
                <a:cs typeface="Hind" panose="02000000000000000000" pitchFamily="2" charset="77"/>
              </a:rPr>
              <a:t>) mit mehr Krankheitstagen einher: </a:t>
            </a:r>
            <a:br>
              <a:rPr lang="de-DE" sz="1400" dirty="0">
                <a:solidFill>
                  <a:srgbClr val="004785"/>
                </a:solidFill>
                <a:latin typeface="Hind" panose="02000000000000000000" pitchFamily="2" charset="77"/>
                <a:cs typeface="Hind" panose="02000000000000000000" pitchFamily="2" charset="77"/>
              </a:rPr>
            </a:br>
            <a:r>
              <a:rPr lang="de-DE" sz="1400" dirty="0">
                <a:solidFill>
                  <a:srgbClr val="004785"/>
                </a:solidFill>
                <a:latin typeface="Hind" panose="02000000000000000000" pitchFamily="2" charset="77"/>
                <a:cs typeface="Hind" panose="02000000000000000000" pitchFamily="2" charset="77"/>
              </a:rPr>
              <a:t>Dieser Befund kann als Indiz für einen durch Zigarettenkonsum beeinträchtigten Genesungsprozess gewertet werden.</a:t>
            </a:r>
          </a:p>
          <a:p>
            <a:pPr marL="358775" lvl="1" indent="-285750">
              <a:lnSpc>
                <a:spcPct val="150000"/>
              </a:lnSpc>
              <a:buFont typeface="Arial" panose="020B0604020202020204" pitchFamily="34" charset="0"/>
              <a:buChar char="•"/>
            </a:pPr>
            <a:r>
              <a:rPr lang="de-DE" sz="1400" dirty="0">
                <a:solidFill>
                  <a:srgbClr val="004785"/>
                </a:solidFill>
                <a:latin typeface="Hind" panose="02000000000000000000" pitchFamily="2" charset="77"/>
                <a:cs typeface="Hind" panose="02000000000000000000" pitchFamily="2" charset="77"/>
              </a:rPr>
              <a:t>Kraft- und Ausdauersport beeinflussen sich wechselseitig in der Fehlzeitenvorhersage: Keine oder wenig Sportaktivitäten gingen mit den </a:t>
            </a:r>
            <a:br>
              <a:rPr lang="de-DE" sz="1400" dirty="0">
                <a:solidFill>
                  <a:srgbClr val="004785"/>
                </a:solidFill>
                <a:latin typeface="Hind" panose="02000000000000000000" pitchFamily="2" charset="77"/>
                <a:cs typeface="Hind" panose="02000000000000000000" pitchFamily="2" charset="77"/>
              </a:rPr>
            </a:br>
            <a:r>
              <a:rPr lang="de-DE" sz="1400" dirty="0">
                <a:solidFill>
                  <a:srgbClr val="004785"/>
                </a:solidFill>
                <a:latin typeface="Hind" panose="02000000000000000000" pitchFamily="2" charset="77"/>
                <a:cs typeface="Hind" panose="02000000000000000000" pitchFamily="2" charset="77"/>
              </a:rPr>
              <a:t>höchsten Fehltagen einher, während eine der beiden Sportarten (Ausdauer) die mangelnden Aktivitäten im anderen Bereich (Kraftsport) </a:t>
            </a:r>
            <a:br>
              <a:rPr lang="de-DE" sz="1400" dirty="0">
                <a:solidFill>
                  <a:srgbClr val="004785"/>
                </a:solidFill>
                <a:latin typeface="Hind" panose="02000000000000000000" pitchFamily="2" charset="77"/>
                <a:cs typeface="Hind" panose="02000000000000000000" pitchFamily="2" charset="77"/>
              </a:rPr>
            </a:br>
            <a:r>
              <a:rPr lang="de-DE" sz="1400" dirty="0">
                <a:solidFill>
                  <a:srgbClr val="004785"/>
                </a:solidFill>
                <a:latin typeface="Hind" panose="02000000000000000000" pitchFamily="2" charset="77"/>
                <a:cs typeface="Hind" panose="02000000000000000000" pitchFamily="2" charset="77"/>
              </a:rPr>
              <a:t>ausglich und die Fehltage minimierte. </a:t>
            </a:r>
          </a:p>
          <a:p>
            <a:pPr marL="358775" lvl="1" indent="-285750">
              <a:lnSpc>
                <a:spcPct val="150000"/>
              </a:lnSpc>
              <a:buFont typeface="Arial" panose="020B0604020202020204" pitchFamily="34" charset="0"/>
              <a:buChar char="•"/>
            </a:pPr>
            <a:r>
              <a:rPr lang="de-DE" sz="1400" dirty="0">
                <a:solidFill>
                  <a:srgbClr val="004785"/>
                </a:solidFill>
                <a:latin typeface="Hind" panose="02000000000000000000" pitchFamily="2" charset="77"/>
                <a:cs typeface="Hind" panose="02000000000000000000" pitchFamily="2" charset="77"/>
              </a:rPr>
              <a:t>Die Ergebnisse zeigen, in welchen Ausmaß Fehltage von den identifizierten Einflussfaktoren abhängig sind: durchschnittlich lassen sich </a:t>
            </a:r>
            <a:br>
              <a:rPr lang="de-DE" sz="1400" dirty="0">
                <a:solidFill>
                  <a:srgbClr val="004785"/>
                </a:solidFill>
                <a:latin typeface="Hind" panose="02000000000000000000" pitchFamily="2" charset="77"/>
                <a:cs typeface="Hind" panose="02000000000000000000" pitchFamily="2" charset="77"/>
              </a:rPr>
            </a:br>
            <a:r>
              <a:rPr lang="de-DE" sz="1400" dirty="0">
                <a:solidFill>
                  <a:srgbClr val="004785"/>
                </a:solidFill>
                <a:latin typeface="Hind" panose="02000000000000000000" pitchFamily="2" charset="77"/>
                <a:cs typeface="Hind" panose="02000000000000000000" pitchFamily="2" charset="77"/>
              </a:rPr>
              <a:t>25 bis 46 Fehltage bei effektiver Prävention über mehrere Jahre reduzieren.</a:t>
            </a:r>
          </a:p>
        </p:txBody>
      </p:sp>
    </p:spTree>
    <p:extLst>
      <p:ext uri="{BB962C8B-B14F-4D97-AF65-F5344CB8AC3E}">
        <p14:creationId xmlns:p14="http://schemas.microsoft.com/office/powerpoint/2010/main" val="1433453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ußzeilenplatzhalter 1">
            <a:extLst>
              <a:ext uri="{FF2B5EF4-FFF2-40B4-BE49-F238E27FC236}">
                <a16:creationId xmlns:a16="http://schemas.microsoft.com/office/drawing/2014/main" id="{D758C554-11F7-4E0B-992F-684A777A9A76}"/>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2" name="Abgerundetes Rechteck 1">
            <a:extLst>
              <a:ext uri="{FF2B5EF4-FFF2-40B4-BE49-F238E27FC236}">
                <a16:creationId xmlns:a16="http://schemas.microsoft.com/office/drawing/2014/main" id="{6B88EA07-83E5-C0E7-AD06-DE4A81AC4A02}"/>
              </a:ext>
            </a:extLst>
          </p:cNvPr>
          <p:cNvSpPr/>
          <p:nvPr/>
        </p:nvSpPr>
        <p:spPr>
          <a:xfrm>
            <a:off x="-780743" y="301214"/>
            <a:ext cx="5359059" cy="6255571"/>
          </a:xfrm>
          <a:prstGeom prst="roundRect">
            <a:avLst/>
          </a:prstGeom>
          <a:solidFill>
            <a:srgbClr val="0047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Grafik 2" descr="Gruppieren">
            <a:extLst>
              <a:ext uri="{FF2B5EF4-FFF2-40B4-BE49-F238E27FC236}">
                <a16:creationId xmlns:a16="http://schemas.microsoft.com/office/drawing/2014/main" id="{99064D7C-D00D-4375-32AC-F417D3A6096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27219" y="740936"/>
            <a:ext cx="409309" cy="409309"/>
          </a:xfrm>
          <a:prstGeom prst="rect">
            <a:avLst/>
          </a:prstGeom>
        </p:spPr>
      </p:pic>
      <p:pic>
        <p:nvPicPr>
          <p:cNvPr id="5" name="Grafik 4" descr="Obstschüssel">
            <a:extLst>
              <a:ext uri="{FF2B5EF4-FFF2-40B4-BE49-F238E27FC236}">
                <a16:creationId xmlns:a16="http://schemas.microsoft.com/office/drawing/2014/main" id="{F668EC3F-977A-CE93-338A-2C326B06B83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27219" y="1803725"/>
            <a:ext cx="357217" cy="357217"/>
          </a:xfrm>
          <a:prstGeom prst="rect">
            <a:avLst/>
          </a:prstGeom>
        </p:spPr>
      </p:pic>
      <p:pic>
        <p:nvPicPr>
          <p:cNvPr id="7" name="Grafik 6" descr="Getrennt">
            <a:extLst>
              <a:ext uri="{FF2B5EF4-FFF2-40B4-BE49-F238E27FC236}">
                <a16:creationId xmlns:a16="http://schemas.microsoft.com/office/drawing/2014/main" id="{0C56F931-B5B3-20BF-F87A-70647A80BCD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51525" y="3694645"/>
            <a:ext cx="493338" cy="493338"/>
          </a:xfrm>
          <a:prstGeom prst="rect">
            <a:avLst/>
          </a:prstGeom>
        </p:spPr>
      </p:pic>
      <p:pic>
        <p:nvPicPr>
          <p:cNvPr id="8" name="Grafik 7" descr="Gehirn im Kopf">
            <a:extLst>
              <a:ext uri="{FF2B5EF4-FFF2-40B4-BE49-F238E27FC236}">
                <a16:creationId xmlns:a16="http://schemas.microsoft.com/office/drawing/2014/main" id="{06F211E7-DE4F-449C-45C9-A9F297E3B8A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804590" y="2782787"/>
            <a:ext cx="409309" cy="409309"/>
          </a:xfrm>
          <a:prstGeom prst="rect">
            <a:avLst/>
          </a:prstGeom>
        </p:spPr>
      </p:pic>
      <p:pic>
        <p:nvPicPr>
          <p:cNvPr id="9" name="Grafik 8" descr="Statistiken mit einfarbiger Füllung">
            <a:extLst>
              <a:ext uri="{FF2B5EF4-FFF2-40B4-BE49-F238E27FC236}">
                <a16:creationId xmlns:a16="http://schemas.microsoft.com/office/drawing/2014/main" id="{13A18CC9-C8B9-9CB5-1B60-A8D32AD665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12347" y="4700082"/>
            <a:ext cx="439051" cy="439051"/>
          </a:xfrm>
          <a:prstGeom prst="rect">
            <a:avLst/>
          </a:prstGeom>
        </p:spPr>
      </p:pic>
      <p:grpSp>
        <p:nvGrpSpPr>
          <p:cNvPr id="10" name="Google Shape;9221;p73">
            <a:extLst>
              <a:ext uri="{FF2B5EF4-FFF2-40B4-BE49-F238E27FC236}">
                <a16:creationId xmlns:a16="http://schemas.microsoft.com/office/drawing/2014/main" id="{E1921182-2AFE-AC0A-3F58-6CBE119C8254}"/>
              </a:ext>
            </a:extLst>
          </p:cNvPr>
          <p:cNvGrpSpPr/>
          <p:nvPr/>
        </p:nvGrpSpPr>
        <p:grpSpPr>
          <a:xfrm>
            <a:off x="3860378" y="5667482"/>
            <a:ext cx="368151" cy="360953"/>
            <a:chOff x="6167350" y="2672800"/>
            <a:chExt cx="297750" cy="295375"/>
          </a:xfrm>
          <a:solidFill>
            <a:srgbClr val="BDCEE0"/>
          </a:solidFill>
        </p:grpSpPr>
        <p:sp>
          <p:nvSpPr>
            <p:cNvPr id="11" name="Google Shape;9222;p73">
              <a:extLst>
                <a:ext uri="{FF2B5EF4-FFF2-40B4-BE49-F238E27FC236}">
                  <a16:creationId xmlns:a16="http://schemas.microsoft.com/office/drawing/2014/main" id="{B1E2F3BE-D052-DEFC-B722-14538C727D08}"/>
                </a:ext>
              </a:extLst>
            </p:cNvPr>
            <p:cNvSpPr/>
            <p:nvPr/>
          </p:nvSpPr>
          <p:spPr>
            <a:xfrm>
              <a:off x="6167350" y="2672800"/>
              <a:ext cx="226850" cy="295375"/>
            </a:xfrm>
            <a:custGeom>
              <a:avLst/>
              <a:gdLst/>
              <a:ahLst/>
              <a:cxnLst/>
              <a:rect l="l" t="t" r="r" b="b"/>
              <a:pathLst>
                <a:path w="9074" h="11815" extrusionOk="0">
                  <a:moveTo>
                    <a:pt x="4537" y="725"/>
                  </a:moveTo>
                  <a:cubicBezTo>
                    <a:pt x="4758" y="725"/>
                    <a:pt x="4915" y="882"/>
                    <a:pt x="4915" y="1071"/>
                  </a:cubicBezTo>
                  <a:cubicBezTo>
                    <a:pt x="4915" y="1260"/>
                    <a:pt x="5073" y="1418"/>
                    <a:pt x="5262" y="1418"/>
                  </a:cubicBezTo>
                  <a:lnTo>
                    <a:pt x="5955" y="1418"/>
                  </a:lnTo>
                  <a:cubicBezTo>
                    <a:pt x="6175" y="1418"/>
                    <a:pt x="6333" y="1575"/>
                    <a:pt x="6333" y="1796"/>
                  </a:cubicBezTo>
                  <a:cubicBezTo>
                    <a:pt x="6333" y="1985"/>
                    <a:pt x="6175" y="2142"/>
                    <a:pt x="5955" y="2142"/>
                  </a:cubicBezTo>
                  <a:lnTo>
                    <a:pt x="3119" y="2142"/>
                  </a:lnTo>
                  <a:cubicBezTo>
                    <a:pt x="2930" y="2142"/>
                    <a:pt x="2773" y="1985"/>
                    <a:pt x="2773" y="1796"/>
                  </a:cubicBezTo>
                  <a:cubicBezTo>
                    <a:pt x="2773" y="1575"/>
                    <a:pt x="2930" y="1418"/>
                    <a:pt x="3151" y="1418"/>
                  </a:cubicBezTo>
                  <a:lnTo>
                    <a:pt x="3844" y="1418"/>
                  </a:lnTo>
                  <a:cubicBezTo>
                    <a:pt x="4033" y="1418"/>
                    <a:pt x="4191" y="1260"/>
                    <a:pt x="4191" y="1071"/>
                  </a:cubicBezTo>
                  <a:cubicBezTo>
                    <a:pt x="4191" y="882"/>
                    <a:pt x="4348" y="725"/>
                    <a:pt x="4537" y="725"/>
                  </a:cubicBezTo>
                  <a:close/>
                  <a:moveTo>
                    <a:pt x="8066" y="2111"/>
                  </a:moveTo>
                  <a:cubicBezTo>
                    <a:pt x="8255" y="2111"/>
                    <a:pt x="8412" y="2268"/>
                    <a:pt x="8412" y="2458"/>
                  </a:cubicBezTo>
                  <a:lnTo>
                    <a:pt x="8412" y="10806"/>
                  </a:lnTo>
                  <a:lnTo>
                    <a:pt x="8381" y="10806"/>
                  </a:lnTo>
                  <a:cubicBezTo>
                    <a:pt x="8381" y="10995"/>
                    <a:pt x="8223" y="11153"/>
                    <a:pt x="8034" y="11153"/>
                  </a:cubicBezTo>
                  <a:lnTo>
                    <a:pt x="1040" y="11153"/>
                  </a:lnTo>
                  <a:cubicBezTo>
                    <a:pt x="851" y="11153"/>
                    <a:pt x="693" y="10995"/>
                    <a:pt x="693" y="10806"/>
                  </a:cubicBezTo>
                  <a:lnTo>
                    <a:pt x="693" y="2458"/>
                  </a:lnTo>
                  <a:cubicBezTo>
                    <a:pt x="693" y="2268"/>
                    <a:pt x="851" y="2111"/>
                    <a:pt x="1040" y="2111"/>
                  </a:cubicBezTo>
                  <a:lnTo>
                    <a:pt x="2143" y="2111"/>
                  </a:lnTo>
                  <a:cubicBezTo>
                    <a:pt x="2300" y="2489"/>
                    <a:pt x="2647" y="2804"/>
                    <a:pt x="3119" y="2804"/>
                  </a:cubicBezTo>
                  <a:lnTo>
                    <a:pt x="5986" y="2804"/>
                  </a:lnTo>
                  <a:cubicBezTo>
                    <a:pt x="6396" y="2804"/>
                    <a:pt x="6805" y="2521"/>
                    <a:pt x="6963" y="2111"/>
                  </a:cubicBezTo>
                  <a:close/>
                  <a:moveTo>
                    <a:pt x="4506" y="0"/>
                  </a:moveTo>
                  <a:cubicBezTo>
                    <a:pt x="4096" y="0"/>
                    <a:pt x="3686" y="284"/>
                    <a:pt x="3529" y="725"/>
                  </a:cubicBezTo>
                  <a:lnTo>
                    <a:pt x="3088" y="725"/>
                  </a:lnTo>
                  <a:cubicBezTo>
                    <a:pt x="2678" y="725"/>
                    <a:pt x="2269" y="1008"/>
                    <a:pt x="2111" y="1418"/>
                  </a:cubicBezTo>
                  <a:lnTo>
                    <a:pt x="1009" y="1418"/>
                  </a:lnTo>
                  <a:cubicBezTo>
                    <a:pt x="410" y="1418"/>
                    <a:pt x="0" y="1890"/>
                    <a:pt x="0" y="2458"/>
                  </a:cubicBezTo>
                  <a:lnTo>
                    <a:pt x="0" y="10806"/>
                  </a:lnTo>
                  <a:cubicBezTo>
                    <a:pt x="0" y="11405"/>
                    <a:pt x="473" y="11814"/>
                    <a:pt x="1009" y="11814"/>
                  </a:cubicBezTo>
                  <a:lnTo>
                    <a:pt x="7971" y="11814"/>
                  </a:lnTo>
                  <a:cubicBezTo>
                    <a:pt x="8570" y="11814"/>
                    <a:pt x="9011" y="11342"/>
                    <a:pt x="9011" y="10806"/>
                  </a:cubicBezTo>
                  <a:lnTo>
                    <a:pt x="9011" y="2458"/>
                  </a:lnTo>
                  <a:cubicBezTo>
                    <a:pt x="9074" y="1859"/>
                    <a:pt x="8601" y="1418"/>
                    <a:pt x="8034" y="1418"/>
                  </a:cubicBezTo>
                  <a:lnTo>
                    <a:pt x="6931" y="1418"/>
                  </a:lnTo>
                  <a:cubicBezTo>
                    <a:pt x="6774" y="1040"/>
                    <a:pt x="6396" y="725"/>
                    <a:pt x="5923" y="725"/>
                  </a:cubicBezTo>
                  <a:lnTo>
                    <a:pt x="5545" y="725"/>
                  </a:lnTo>
                  <a:cubicBezTo>
                    <a:pt x="5514" y="567"/>
                    <a:pt x="5388" y="441"/>
                    <a:pt x="5262" y="315"/>
                  </a:cubicBezTo>
                  <a:cubicBezTo>
                    <a:pt x="5073" y="126"/>
                    <a:pt x="4789" y="0"/>
                    <a:pt x="4506"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lumMod val="75000"/>
                    <a:lumOff val="25000"/>
                  </a:prstClr>
                </a:solidFill>
                <a:effectLst/>
                <a:uLnTx/>
                <a:uFillTx/>
                <a:latin typeface="Segoe"/>
                <a:cs typeface="Arial"/>
              </a:endParaRPr>
            </a:p>
          </p:txBody>
        </p:sp>
        <p:sp>
          <p:nvSpPr>
            <p:cNvPr id="12" name="Google Shape;9223;p73">
              <a:extLst>
                <a:ext uri="{FF2B5EF4-FFF2-40B4-BE49-F238E27FC236}">
                  <a16:creationId xmlns:a16="http://schemas.microsoft.com/office/drawing/2014/main" id="{A172BE19-A0C2-83BB-B028-10FF456A2B13}"/>
                </a:ext>
              </a:extLst>
            </p:cNvPr>
            <p:cNvSpPr/>
            <p:nvPr/>
          </p:nvSpPr>
          <p:spPr>
            <a:xfrm>
              <a:off x="6201225" y="2762575"/>
              <a:ext cx="52775" cy="49650"/>
            </a:xfrm>
            <a:custGeom>
              <a:avLst/>
              <a:gdLst/>
              <a:ahLst/>
              <a:cxnLst/>
              <a:rect l="l" t="t" r="r" b="b"/>
              <a:pathLst>
                <a:path w="2111" h="1986" extrusionOk="0">
                  <a:moveTo>
                    <a:pt x="406" y="1"/>
                  </a:moveTo>
                  <a:cubicBezTo>
                    <a:pt x="315" y="1"/>
                    <a:pt x="221" y="32"/>
                    <a:pt x="158" y="95"/>
                  </a:cubicBezTo>
                  <a:cubicBezTo>
                    <a:pt x="63" y="190"/>
                    <a:pt x="63" y="442"/>
                    <a:pt x="158" y="568"/>
                  </a:cubicBezTo>
                  <a:lnTo>
                    <a:pt x="599" y="977"/>
                  </a:lnTo>
                  <a:lnTo>
                    <a:pt x="158" y="1418"/>
                  </a:lnTo>
                  <a:cubicBezTo>
                    <a:pt x="0" y="1544"/>
                    <a:pt x="0" y="1733"/>
                    <a:pt x="158" y="1891"/>
                  </a:cubicBezTo>
                  <a:cubicBezTo>
                    <a:pt x="221" y="1954"/>
                    <a:pt x="315" y="1985"/>
                    <a:pt x="406" y="1985"/>
                  </a:cubicBezTo>
                  <a:cubicBezTo>
                    <a:pt x="496" y="1985"/>
                    <a:pt x="583" y="1954"/>
                    <a:pt x="630" y="1891"/>
                  </a:cubicBezTo>
                  <a:lnTo>
                    <a:pt x="1071" y="1450"/>
                  </a:lnTo>
                  <a:lnTo>
                    <a:pt x="1512" y="1891"/>
                  </a:lnTo>
                  <a:cubicBezTo>
                    <a:pt x="1575" y="1954"/>
                    <a:pt x="1662" y="1985"/>
                    <a:pt x="1749" y="1985"/>
                  </a:cubicBezTo>
                  <a:cubicBezTo>
                    <a:pt x="1835" y="1985"/>
                    <a:pt x="1922" y="1954"/>
                    <a:pt x="1985" y="1891"/>
                  </a:cubicBezTo>
                  <a:cubicBezTo>
                    <a:pt x="2111" y="1765"/>
                    <a:pt x="2111" y="1544"/>
                    <a:pt x="1985" y="1418"/>
                  </a:cubicBezTo>
                  <a:lnTo>
                    <a:pt x="1544" y="977"/>
                  </a:lnTo>
                  <a:lnTo>
                    <a:pt x="1985" y="568"/>
                  </a:lnTo>
                  <a:cubicBezTo>
                    <a:pt x="2111" y="442"/>
                    <a:pt x="2111" y="190"/>
                    <a:pt x="1985" y="95"/>
                  </a:cubicBezTo>
                  <a:cubicBezTo>
                    <a:pt x="1922" y="32"/>
                    <a:pt x="1835" y="1"/>
                    <a:pt x="1749" y="1"/>
                  </a:cubicBezTo>
                  <a:cubicBezTo>
                    <a:pt x="1662" y="1"/>
                    <a:pt x="1575" y="32"/>
                    <a:pt x="1512" y="95"/>
                  </a:cubicBezTo>
                  <a:lnTo>
                    <a:pt x="1071" y="505"/>
                  </a:lnTo>
                  <a:lnTo>
                    <a:pt x="630" y="95"/>
                  </a:lnTo>
                  <a:cubicBezTo>
                    <a:pt x="583" y="32"/>
                    <a:pt x="496" y="1"/>
                    <a:pt x="406"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13" name="Google Shape;9224;p73">
              <a:extLst>
                <a:ext uri="{FF2B5EF4-FFF2-40B4-BE49-F238E27FC236}">
                  <a16:creationId xmlns:a16="http://schemas.microsoft.com/office/drawing/2014/main" id="{553804DC-0829-3940-4F04-7BC61D2F54C5}"/>
                </a:ext>
              </a:extLst>
            </p:cNvPr>
            <p:cNvSpPr/>
            <p:nvPr/>
          </p:nvSpPr>
          <p:spPr>
            <a:xfrm>
              <a:off x="6308325" y="2882300"/>
              <a:ext cx="51225" cy="49650"/>
            </a:xfrm>
            <a:custGeom>
              <a:avLst/>
              <a:gdLst/>
              <a:ahLst/>
              <a:cxnLst/>
              <a:rect l="l" t="t" r="r" b="b"/>
              <a:pathLst>
                <a:path w="2049" h="1986" extrusionOk="0">
                  <a:moveTo>
                    <a:pt x="363" y="0"/>
                  </a:moveTo>
                  <a:cubicBezTo>
                    <a:pt x="276" y="0"/>
                    <a:pt x="190" y="32"/>
                    <a:pt x="127" y="95"/>
                  </a:cubicBezTo>
                  <a:cubicBezTo>
                    <a:pt x="1" y="221"/>
                    <a:pt x="1" y="441"/>
                    <a:pt x="127" y="567"/>
                  </a:cubicBezTo>
                  <a:lnTo>
                    <a:pt x="568" y="1009"/>
                  </a:lnTo>
                  <a:lnTo>
                    <a:pt x="127" y="1450"/>
                  </a:lnTo>
                  <a:cubicBezTo>
                    <a:pt x="1" y="1544"/>
                    <a:pt x="1" y="1796"/>
                    <a:pt x="127" y="1891"/>
                  </a:cubicBezTo>
                  <a:cubicBezTo>
                    <a:pt x="190" y="1954"/>
                    <a:pt x="276" y="1985"/>
                    <a:pt x="363" y="1985"/>
                  </a:cubicBezTo>
                  <a:cubicBezTo>
                    <a:pt x="450" y="1985"/>
                    <a:pt x="536" y="1954"/>
                    <a:pt x="599" y="1891"/>
                  </a:cubicBezTo>
                  <a:lnTo>
                    <a:pt x="1040" y="1481"/>
                  </a:lnTo>
                  <a:lnTo>
                    <a:pt x="1481" y="1891"/>
                  </a:lnTo>
                  <a:cubicBezTo>
                    <a:pt x="1529" y="1954"/>
                    <a:pt x="1615" y="1985"/>
                    <a:pt x="1706" y="1985"/>
                  </a:cubicBezTo>
                  <a:cubicBezTo>
                    <a:pt x="1797" y="1985"/>
                    <a:pt x="1891" y="1954"/>
                    <a:pt x="1954" y="1891"/>
                  </a:cubicBezTo>
                  <a:cubicBezTo>
                    <a:pt x="2049" y="1796"/>
                    <a:pt x="2049" y="1544"/>
                    <a:pt x="1954" y="1450"/>
                  </a:cubicBezTo>
                  <a:lnTo>
                    <a:pt x="1513" y="1009"/>
                  </a:lnTo>
                  <a:lnTo>
                    <a:pt x="1954" y="567"/>
                  </a:lnTo>
                  <a:cubicBezTo>
                    <a:pt x="2049" y="441"/>
                    <a:pt x="2049" y="252"/>
                    <a:pt x="1954" y="95"/>
                  </a:cubicBezTo>
                  <a:cubicBezTo>
                    <a:pt x="1891" y="32"/>
                    <a:pt x="1804" y="0"/>
                    <a:pt x="1718" y="0"/>
                  </a:cubicBezTo>
                  <a:cubicBezTo>
                    <a:pt x="1631" y="0"/>
                    <a:pt x="1544" y="32"/>
                    <a:pt x="1481" y="95"/>
                  </a:cubicBezTo>
                  <a:lnTo>
                    <a:pt x="1040" y="536"/>
                  </a:lnTo>
                  <a:lnTo>
                    <a:pt x="599" y="95"/>
                  </a:lnTo>
                  <a:cubicBezTo>
                    <a:pt x="536" y="32"/>
                    <a:pt x="450" y="0"/>
                    <a:pt x="363"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14" name="Google Shape;9225;p73">
              <a:extLst>
                <a:ext uri="{FF2B5EF4-FFF2-40B4-BE49-F238E27FC236}">
                  <a16:creationId xmlns:a16="http://schemas.microsoft.com/office/drawing/2014/main" id="{0E39446A-39E3-7E88-9EDB-8D15A55DA7E7}"/>
                </a:ext>
              </a:extLst>
            </p:cNvPr>
            <p:cNvSpPr/>
            <p:nvPr/>
          </p:nvSpPr>
          <p:spPr>
            <a:xfrm>
              <a:off x="6200425" y="2759425"/>
              <a:ext cx="156775" cy="174875"/>
            </a:xfrm>
            <a:custGeom>
              <a:avLst/>
              <a:gdLst/>
              <a:ahLst/>
              <a:cxnLst/>
              <a:rect l="l" t="t" r="r" b="b"/>
              <a:pathLst>
                <a:path w="6271" h="6994" extrusionOk="0">
                  <a:moveTo>
                    <a:pt x="1103" y="5609"/>
                  </a:moveTo>
                  <a:cubicBezTo>
                    <a:pt x="1292" y="5609"/>
                    <a:pt x="1450" y="5766"/>
                    <a:pt x="1450" y="5955"/>
                  </a:cubicBezTo>
                  <a:cubicBezTo>
                    <a:pt x="1450" y="6144"/>
                    <a:pt x="1292" y="6302"/>
                    <a:pt x="1103" y="6302"/>
                  </a:cubicBezTo>
                  <a:cubicBezTo>
                    <a:pt x="914" y="6302"/>
                    <a:pt x="757" y="6144"/>
                    <a:pt x="757" y="5955"/>
                  </a:cubicBezTo>
                  <a:cubicBezTo>
                    <a:pt x="757" y="5766"/>
                    <a:pt x="914" y="5609"/>
                    <a:pt x="1103" y="5609"/>
                  </a:cubicBezTo>
                  <a:close/>
                  <a:moveTo>
                    <a:pt x="5325" y="1"/>
                  </a:moveTo>
                  <a:cubicBezTo>
                    <a:pt x="5230" y="1"/>
                    <a:pt x="5136" y="64"/>
                    <a:pt x="5073" y="127"/>
                  </a:cubicBezTo>
                  <a:lnTo>
                    <a:pt x="4380" y="851"/>
                  </a:lnTo>
                  <a:cubicBezTo>
                    <a:pt x="4254" y="946"/>
                    <a:pt x="4254" y="1198"/>
                    <a:pt x="4380" y="1324"/>
                  </a:cubicBezTo>
                  <a:cubicBezTo>
                    <a:pt x="4443" y="1371"/>
                    <a:pt x="4529" y="1395"/>
                    <a:pt x="4616" y="1395"/>
                  </a:cubicBezTo>
                  <a:cubicBezTo>
                    <a:pt x="4703" y="1395"/>
                    <a:pt x="4789" y="1371"/>
                    <a:pt x="4852" y="1324"/>
                  </a:cubicBezTo>
                  <a:lnTo>
                    <a:pt x="4978" y="1198"/>
                  </a:lnTo>
                  <a:lnTo>
                    <a:pt x="4978" y="2458"/>
                  </a:lnTo>
                  <a:cubicBezTo>
                    <a:pt x="4978" y="2647"/>
                    <a:pt x="4821" y="2805"/>
                    <a:pt x="4600" y="2805"/>
                  </a:cubicBezTo>
                  <a:lnTo>
                    <a:pt x="1765" y="2805"/>
                  </a:lnTo>
                  <a:cubicBezTo>
                    <a:pt x="1513" y="2805"/>
                    <a:pt x="1229" y="2931"/>
                    <a:pt x="1040" y="3120"/>
                  </a:cubicBezTo>
                  <a:cubicBezTo>
                    <a:pt x="820" y="3309"/>
                    <a:pt x="725" y="3592"/>
                    <a:pt x="725" y="3876"/>
                  </a:cubicBezTo>
                  <a:lnTo>
                    <a:pt x="725" y="4978"/>
                  </a:lnTo>
                  <a:cubicBezTo>
                    <a:pt x="316" y="5136"/>
                    <a:pt x="1" y="5482"/>
                    <a:pt x="1" y="5955"/>
                  </a:cubicBezTo>
                  <a:cubicBezTo>
                    <a:pt x="1" y="6554"/>
                    <a:pt x="473" y="6995"/>
                    <a:pt x="1040" y="6995"/>
                  </a:cubicBezTo>
                  <a:cubicBezTo>
                    <a:pt x="1607" y="6995"/>
                    <a:pt x="2048" y="6522"/>
                    <a:pt x="2048" y="5955"/>
                  </a:cubicBezTo>
                  <a:cubicBezTo>
                    <a:pt x="2048" y="5514"/>
                    <a:pt x="1765" y="5136"/>
                    <a:pt x="1355" y="4978"/>
                  </a:cubicBezTo>
                  <a:lnTo>
                    <a:pt x="1355" y="3876"/>
                  </a:lnTo>
                  <a:cubicBezTo>
                    <a:pt x="1355" y="3687"/>
                    <a:pt x="1513" y="3529"/>
                    <a:pt x="1702" y="3529"/>
                  </a:cubicBezTo>
                  <a:lnTo>
                    <a:pt x="4537" y="3529"/>
                  </a:lnTo>
                  <a:cubicBezTo>
                    <a:pt x="5136" y="3529"/>
                    <a:pt x="5545" y="3057"/>
                    <a:pt x="5545" y="2490"/>
                  </a:cubicBezTo>
                  <a:lnTo>
                    <a:pt x="5545" y="1229"/>
                  </a:lnTo>
                  <a:lnTo>
                    <a:pt x="5671" y="1355"/>
                  </a:lnTo>
                  <a:cubicBezTo>
                    <a:pt x="5734" y="1418"/>
                    <a:pt x="5821" y="1450"/>
                    <a:pt x="5908" y="1450"/>
                  </a:cubicBezTo>
                  <a:cubicBezTo>
                    <a:pt x="5994" y="1450"/>
                    <a:pt x="6081" y="1418"/>
                    <a:pt x="6144" y="1355"/>
                  </a:cubicBezTo>
                  <a:cubicBezTo>
                    <a:pt x="6270" y="1229"/>
                    <a:pt x="6270" y="1009"/>
                    <a:pt x="6144" y="883"/>
                  </a:cubicBezTo>
                  <a:lnTo>
                    <a:pt x="5545" y="127"/>
                  </a:lnTo>
                  <a:cubicBezTo>
                    <a:pt x="5482" y="64"/>
                    <a:pt x="5388" y="1"/>
                    <a:pt x="5325"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15" name="Google Shape;9226;p73">
              <a:extLst>
                <a:ext uri="{FF2B5EF4-FFF2-40B4-BE49-F238E27FC236}">
                  <a16:creationId xmlns:a16="http://schemas.microsoft.com/office/drawing/2014/main" id="{711387FC-717A-66F7-595E-0E5F2EFE424E}"/>
                </a:ext>
              </a:extLst>
            </p:cNvPr>
            <p:cNvSpPr/>
            <p:nvPr/>
          </p:nvSpPr>
          <p:spPr>
            <a:xfrm>
              <a:off x="6412300" y="2742900"/>
              <a:ext cx="52800" cy="208725"/>
            </a:xfrm>
            <a:custGeom>
              <a:avLst/>
              <a:gdLst/>
              <a:ahLst/>
              <a:cxnLst/>
              <a:rect l="l" t="t" r="r" b="b"/>
              <a:pathLst>
                <a:path w="2112" h="8349" extrusionOk="0">
                  <a:moveTo>
                    <a:pt x="1009" y="662"/>
                  </a:moveTo>
                  <a:cubicBezTo>
                    <a:pt x="1229" y="662"/>
                    <a:pt x="1387" y="819"/>
                    <a:pt x="1387" y="1040"/>
                  </a:cubicBezTo>
                  <a:lnTo>
                    <a:pt x="1387" y="1386"/>
                  </a:lnTo>
                  <a:lnTo>
                    <a:pt x="662" y="1386"/>
                  </a:lnTo>
                  <a:lnTo>
                    <a:pt x="662" y="1040"/>
                  </a:lnTo>
                  <a:cubicBezTo>
                    <a:pt x="662" y="819"/>
                    <a:pt x="820" y="662"/>
                    <a:pt x="1009" y="662"/>
                  </a:cubicBezTo>
                  <a:close/>
                  <a:moveTo>
                    <a:pt x="1387" y="2048"/>
                  </a:moveTo>
                  <a:lnTo>
                    <a:pt x="1387" y="6017"/>
                  </a:lnTo>
                  <a:cubicBezTo>
                    <a:pt x="1261" y="5986"/>
                    <a:pt x="1142" y="5970"/>
                    <a:pt x="1024" y="5970"/>
                  </a:cubicBezTo>
                  <a:cubicBezTo>
                    <a:pt x="906" y="5970"/>
                    <a:pt x="788" y="5986"/>
                    <a:pt x="662" y="6017"/>
                  </a:cubicBezTo>
                  <a:lnTo>
                    <a:pt x="662" y="2048"/>
                  </a:lnTo>
                  <a:close/>
                  <a:moveTo>
                    <a:pt x="1009" y="6711"/>
                  </a:moveTo>
                  <a:cubicBezTo>
                    <a:pt x="1103" y="6711"/>
                    <a:pt x="1166" y="6711"/>
                    <a:pt x="1261" y="6742"/>
                  </a:cubicBezTo>
                  <a:lnTo>
                    <a:pt x="1009" y="7246"/>
                  </a:lnTo>
                  <a:lnTo>
                    <a:pt x="788" y="6742"/>
                  </a:lnTo>
                  <a:cubicBezTo>
                    <a:pt x="851" y="6711"/>
                    <a:pt x="946" y="6711"/>
                    <a:pt x="1009" y="6711"/>
                  </a:cubicBezTo>
                  <a:close/>
                  <a:moveTo>
                    <a:pt x="1009" y="0"/>
                  </a:moveTo>
                  <a:cubicBezTo>
                    <a:pt x="441" y="0"/>
                    <a:pt x="0" y="473"/>
                    <a:pt x="0" y="1040"/>
                  </a:cubicBezTo>
                  <a:lnTo>
                    <a:pt x="0" y="6616"/>
                  </a:lnTo>
                  <a:cubicBezTo>
                    <a:pt x="0" y="6648"/>
                    <a:pt x="0" y="6742"/>
                    <a:pt x="32" y="6774"/>
                  </a:cubicBezTo>
                  <a:lnTo>
                    <a:pt x="757" y="8160"/>
                  </a:lnTo>
                  <a:cubicBezTo>
                    <a:pt x="788" y="8286"/>
                    <a:pt x="946" y="8349"/>
                    <a:pt x="1040" y="8349"/>
                  </a:cubicBezTo>
                  <a:cubicBezTo>
                    <a:pt x="1166" y="8349"/>
                    <a:pt x="1292" y="8286"/>
                    <a:pt x="1355" y="8160"/>
                  </a:cubicBezTo>
                  <a:lnTo>
                    <a:pt x="2080" y="6774"/>
                  </a:lnTo>
                  <a:cubicBezTo>
                    <a:pt x="2111" y="6742"/>
                    <a:pt x="2111" y="6648"/>
                    <a:pt x="2111" y="6616"/>
                  </a:cubicBezTo>
                  <a:lnTo>
                    <a:pt x="2111" y="1040"/>
                  </a:lnTo>
                  <a:cubicBezTo>
                    <a:pt x="2048" y="473"/>
                    <a:pt x="1576" y="0"/>
                    <a:pt x="1009"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grpSp>
      <p:sp>
        <p:nvSpPr>
          <p:cNvPr id="16" name="Textfeld 15">
            <a:extLst>
              <a:ext uri="{FF2B5EF4-FFF2-40B4-BE49-F238E27FC236}">
                <a16:creationId xmlns:a16="http://schemas.microsoft.com/office/drawing/2014/main" id="{A66F6744-C70D-B057-8159-9A7FC880666B}"/>
              </a:ext>
            </a:extLst>
          </p:cNvPr>
          <p:cNvSpPr txBox="1"/>
          <p:nvPr/>
        </p:nvSpPr>
        <p:spPr>
          <a:xfrm>
            <a:off x="-14286" y="3222253"/>
            <a:ext cx="2732356" cy="984885"/>
          </a:xfrm>
          <a:prstGeom prst="rect">
            <a:avLst/>
          </a:prstGeom>
          <a:noFill/>
        </p:spPr>
        <p:txBody>
          <a:bodyPr wrap="square">
            <a:spAutoFit/>
          </a:bodyPr>
          <a:lstStyle/>
          <a:p>
            <a:pPr algn="ctr"/>
            <a:r>
              <a:rPr lang="de-DE" sz="4000" b="1" dirty="0">
                <a:solidFill>
                  <a:srgbClr val="FEA121"/>
                </a:solidFill>
                <a:latin typeface="Hind" panose="02000000000000000000" pitchFamily="2" charset="77"/>
                <a:cs typeface="Hind" panose="02000000000000000000" pitchFamily="2" charset="77"/>
              </a:rPr>
              <a:t>Agenda</a:t>
            </a:r>
            <a:endParaRPr lang="en-GB" sz="4000" b="1" dirty="0">
              <a:solidFill>
                <a:srgbClr val="FEA121"/>
              </a:solidFill>
              <a:latin typeface="Hind" panose="02000000000000000000" pitchFamily="2" charset="77"/>
              <a:cs typeface="Hind" panose="02000000000000000000" pitchFamily="2" charset="77"/>
            </a:endParaRPr>
          </a:p>
          <a:p>
            <a:pPr algn="ctr"/>
            <a:endParaRPr lang="en-GB" b="1" dirty="0">
              <a:solidFill>
                <a:schemeClr val="bg1"/>
              </a:solidFill>
              <a:latin typeface="Raleway Medium" pitchFamily="2" charset="0"/>
            </a:endParaRPr>
          </a:p>
        </p:txBody>
      </p:sp>
      <p:sp>
        <p:nvSpPr>
          <p:cNvPr id="17" name="Textfeld 16">
            <a:extLst>
              <a:ext uri="{FF2B5EF4-FFF2-40B4-BE49-F238E27FC236}">
                <a16:creationId xmlns:a16="http://schemas.microsoft.com/office/drawing/2014/main" id="{C2969405-2F15-1364-5D1B-323995AA7853}"/>
              </a:ext>
            </a:extLst>
          </p:cNvPr>
          <p:cNvSpPr txBox="1"/>
          <p:nvPr/>
        </p:nvSpPr>
        <p:spPr>
          <a:xfrm>
            <a:off x="3413943" y="5608023"/>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6</a:t>
            </a:r>
            <a:endParaRPr lang="en-GB" sz="3500" b="1" dirty="0">
              <a:solidFill>
                <a:schemeClr val="bg1"/>
              </a:solidFill>
              <a:latin typeface="Hind" panose="02000000000000000000" pitchFamily="2" charset="77"/>
              <a:cs typeface="Hind" panose="02000000000000000000" pitchFamily="2" charset="77"/>
            </a:endParaRPr>
          </a:p>
        </p:txBody>
      </p:sp>
      <p:sp>
        <p:nvSpPr>
          <p:cNvPr id="18" name="Textfeld 17">
            <a:extLst>
              <a:ext uri="{FF2B5EF4-FFF2-40B4-BE49-F238E27FC236}">
                <a16:creationId xmlns:a16="http://schemas.microsoft.com/office/drawing/2014/main" id="{84A793CB-748D-D7CB-8F00-995026D03B3E}"/>
              </a:ext>
            </a:extLst>
          </p:cNvPr>
          <p:cNvSpPr txBox="1"/>
          <p:nvPr/>
        </p:nvSpPr>
        <p:spPr>
          <a:xfrm>
            <a:off x="3433943" y="4674567"/>
            <a:ext cx="311255" cy="630942"/>
          </a:xfrm>
          <a:prstGeom prst="rect">
            <a:avLst/>
          </a:prstGeom>
          <a:noFill/>
        </p:spPr>
        <p:txBody>
          <a:bodyPr wrap="square">
            <a:spAutoFit/>
          </a:bodyPr>
          <a:lstStyle/>
          <a:p>
            <a:pPr algn="ctr"/>
            <a:r>
              <a:rPr lang="de-DE" sz="3500" b="1" dirty="0">
                <a:solidFill>
                  <a:srgbClr val="FEA121"/>
                </a:solidFill>
                <a:latin typeface="Hind" panose="02000000000000000000" pitchFamily="2" charset="77"/>
                <a:cs typeface="Hind" panose="02000000000000000000" pitchFamily="2" charset="77"/>
              </a:rPr>
              <a:t>5</a:t>
            </a:r>
            <a:endParaRPr lang="en-GB" sz="3500" b="1" dirty="0">
              <a:solidFill>
                <a:srgbClr val="FEA121"/>
              </a:solidFill>
              <a:latin typeface="Hind" panose="02000000000000000000" pitchFamily="2" charset="77"/>
              <a:cs typeface="Hind" panose="02000000000000000000" pitchFamily="2" charset="77"/>
            </a:endParaRPr>
          </a:p>
        </p:txBody>
      </p:sp>
      <p:sp>
        <p:nvSpPr>
          <p:cNvPr id="19" name="Textfeld 18">
            <a:extLst>
              <a:ext uri="{FF2B5EF4-FFF2-40B4-BE49-F238E27FC236}">
                <a16:creationId xmlns:a16="http://schemas.microsoft.com/office/drawing/2014/main" id="{2506D606-D0A2-167A-BC04-EE552FC47DCE}"/>
              </a:ext>
            </a:extLst>
          </p:cNvPr>
          <p:cNvSpPr txBox="1"/>
          <p:nvPr/>
        </p:nvSpPr>
        <p:spPr>
          <a:xfrm>
            <a:off x="3405578" y="3694645"/>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4</a:t>
            </a:r>
            <a:endParaRPr lang="en-GB" sz="3500" b="1" dirty="0">
              <a:solidFill>
                <a:schemeClr val="bg1"/>
              </a:solidFill>
              <a:latin typeface="Hind" panose="02000000000000000000" pitchFamily="2" charset="77"/>
              <a:cs typeface="Hind" panose="02000000000000000000" pitchFamily="2" charset="77"/>
            </a:endParaRPr>
          </a:p>
        </p:txBody>
      </p:sp>
      <p:sp>
        <p:nvSpPr>
          <p:cNvPr id="20" name="Textfeld 19">
            <a:extLst>
              <a:ext uri="{FF2B5EF4-FFF2-40B4-BE49-F238E27FC236}">
                <a16:creationId xmlns:a16="http://schemas.microsoft.com/office/drawing/2014/main" id="{089C416E-96E8-A5A6-EB1F-53710E613DC1}"/>
              </a:ext>
            </a:extLst>
          </p:cNvPr>
          <p:cNvSpPr txBox="1"/>
          <p:nvPr/>
        </p:nvSpPr>
        <p:spPr>
          <a:xfrm>
            <a:off x="3405578" y="2756796"/>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3</a:t>
            </a:r>
            <a:endParaRPr lang="en-GB" sz="3500" b="1" dirty="0">
              <a:solidFill>
                <a:schemeClr val="bg1"/>
              </a:solidFill>
              <a:latin typeface="Hind" panose="02000000000000000000" pitchFamily="2" charset="77"/>
              <a:cs typeface="Hind" panose="02000000000000000000" pitchFamily="2" charset="77"/>
            </a:endParaRPr>
          </a:p>
        </p:txBody>
      </p:sp>
      <p:sp>
        <p:nvSpPr>
          <p:cNvPr id="21" name="Textfeld 20">
            <a:extLst>
              <a:ext uri="{FF2B5EF4-FFF2-40B4-BE49-F238E27FC236}">
                <a16:creationId xmlns:a16="http://schemas.microsoft.com/office/drawing/2014/main" id="{40A57259-A724-86BF-B98E-4545FF075036}"/>
              </a:ext>
            </a:extLst>
          </p:cNvPr>
          <p:cNvSpPr txBox="1"/>
          <p:nvPr/>
        </p:nvSpPr>
        <p:spPr>
          <a:xfrm>
            <a:off x="3405578" y="1754928"/>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2</a:t>
            </a:r>
            <a:endParaRPr lang="en-GB" sz="3500" b="1" dirty="0">
              <a:solidFill>
                <a:schemeClr val="bg1"/>
              </a:solidFill>
              <a:latin typeface="Hind" panose="02000000000000000000" pitchFamily="2" charset="77"/>
              <a:cs typeface="Hind" panose="02000000000000000000" pitchFamily="2" charset="77"/>
            </a:endParaRPr>
          </a:p>
        </p:txBody>
      </p:sp>
      <p:sp>
        <p:nvSpPr>
          <p:cNvPr id="22" name="Textfeld 21">
            <a:extLst>
              <a:ext uri="{FF2B5EF4-FFF2-40B4-BE49-F238E27FC236}">
                <a16:creationId xmlns:a16="http://schemas.microsoft.com/office/drawing/2014/main" id="{3EFCEAFE-7415-C4EB-64FA-2299796DE687}"/>
              </a:ext>
            </a:extLst>
          </p:cNvPr>
          <p:cNvSpPr txBox="1"/>
          <p:nvPr/>
        </p:nvSpPr>
        <p:spPr>
          <a:xfrm>
            <a:off x="3393108" y="696664"/>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1</a:t>
            </a:r>
            <a:endParaRPr lang="en-GB" sz="3500" b="1" dirty="0">
              <a:solidFill>
                <a:schemeClr val="bg1"/>
              </a:solidFill>
              <a:latin typeface="Hind" panose="02000000000000000000" pitchFamily="2" charset="77"/>
              <a:cs typeface="Hind" panose="02000000000000000000" pitchFamily="2" charset="77"/>
            </a:endParaRPr>
          </a:p>
        </p:txBody>
      </p:sp>
      <p:sp>
        <p:nvSpPr>
          <p:cNvPr id="23" name="Rechteck 22">
            <a:extLst>
              <a:ext uri="{FF2B5EF4-FFF2-40B4-BE49-F238E27FC236}">
                <a16:creationId xmlns:a16="http://schemas.microsoft.com/office/drawing/2014/main" id="{5B4EF48D-38C1-1F47-25F8-334520B25654}"/>
              </a:ext>
            </a:extLst>
          </p:cNvPr>
          <p:cNvSpPr/>
          <p:nvPr/>
        </p:nvSpPr>
        <p:spPr>
          <a:xfrm>
            <a:off x="4907819" y="696664"/>
            <a:ext cx="6590826" cy="646331"/>
          </a:xfrm>
          <a:prstGeom prst="rect">
            <a:avLst/>
          </a:prstGeom>
        </p:spPr>
        <p:txBody>
          <a:bodyPr wrap="square">
            <a:spAutoFit/>
          </a:bodyPr>
          <a:lstStyle/>
          <a:p>
            <a:r>
              <a:rPr lang="de-DE" dirty="0">
                <a:latin typeface="Hind" panose="02000000000000000000" pitchFamily="2" charset="77"/>
                <a:cs typeface="Hind" panose="02000000000000000000" pitchFamily="2" charset="77"/>
              </a:rPr>
              <a:t>Zielsetzung der Analyse und Zusammensetzung </a:t>
            </a:r>
            <a:br>
              <a:rPr lang="de-DE" dirty="0">
                <a:latin typeface="Hind" panose="02000000000000000000" pitchFamily="2" charset="77"/>
                <a:cs typeface="Hind" panose="02000000000000000000" pitchFamily="2" charset="77"/>
              </a:rPr>
            </a:br>
            <a:r>
              <a:rPr lang="de-DE" dirty="0">
                <a:latin typeface="Hind" panose="02000000000000000000" pitchFamily="2" charset="77"/>
                <a:cs typeface="Hind" panose="02000000000000000000" pitchFamily="2" charset="77"/>
              </a:rPr>
              <a:t>der Versicherten</a:t>
            </a:r>
            <a:endParaRPr lang="en-GB" dirty="0">
              <a:latin typeface="Hind" panose="02000000000000000000" pitchFamily="2" charset="77"/>
              <a:cs typeface="Hind" panose="02000000000000000000" pitchFamily="2" charset="77"/>
            </a:endParaRPr>
          </a:p>
        </p:txBody>
      </p:sp>
      <p:sp>
        <p:nvSpPr>
          <p:cNvPr id="24" name="Rechteck 23">
            <a:extLst>
              <a:ext uri="{FF2B5EF4-FFF2-40B4-BE49-F238E27FC236}">
                <a16:creationId xmlns:a16="http://schemas.microsoft.com/office/drawing/2014/main" id="{89B38BCC-6746-A7F3-6CE4-E994ED2A5516}"/>
              </a:ext>
            </a:extLst>
          </p:cNvPr>
          <p:cNvSpPr/>
          <p:nvPr/>
        </p:nvSpPr>
        <p:spPr>
          <a:xfrm>
            <a:off x="4874605" y="1693779"/>
            <a:ext cx="6062197" cy="473206"/>
          </a:xfrm>
          <a:prstGeom prst="rect">
            <a:avLst/>
          </a:prstGeom>
        </p:spPr>
        <p:txBody>
          <a:bodyPr wrap="square">
            <a:spAutoFit/>
          </a:bodyPr>
          <a:lstStyle/>
          <a:p>
            <a:pPr>
              <a:lnSpc>
                <a:spcPct val="150000"/>
              </a:lnSpc>
            </a:pPr>
            <a:r>
              <a:rPr lang="de-DE" dirty="0">
                <a:latin typeface="Hind" panose="02000000000000000000" pitchFamily="2" charset="77"/>
                <a:cs typeface="Hind" panose="02000000000000000000" pitchFamily="2" charset="77"/>
              </a:rPr>
              <a:t>Medizinische Situation und Gesundheitsverhalten</a:t>
            </a:r>
            <a:endParaRPr lang="en-GB" dirty="0">
              <a:latin typeface="Hind" panose="02000000000000000000" pitchFamily="2" charset="77"/>
              <a:cs typeface="Hind" panose="02000000000000000000" pitchFamily="2" charset="77"/>
            </a:endParaRPr>
          </a:p>
        </p:txBody>
      </p:sp>
      <p:sp>
        <p:nvSpPr>
          <p:cNvPr id="25" name="Rechteck 24">
            <a:extLst>
              <a:ext uri="{FF2B5EF4-FFF2-40B4-BE49-F238E27FC236}">
                <a16:creationId xmlns:a16="http://schemas.microsoft.com/office/drawing/2014/main" id="{9332DBE9-6469-737E-4AF7-86C5341F8263}"/>
              </a:ext>
            </a:extLst>
          </p:cNvPr>
          <p:cNvSpPr/>
          <p:nvPr/>
        </p:nvSpPr>
        <p:spPr>
          <a:xfrm>
            <a:off x="4853078" y="2692221"/>
            <a:ext cx="5359059" cy="473206"/>
          </a:xfrm>
          <a:prstGeom prst="rect">
            <a:avLst/>
          </a:prstGeom>
        </p:spPr>
        <p:txBody>
          <a:bodyPr wrap="square">
            <a:spAutoFit/>
          </a:bodyPr>
          <a:lstStyle/>
          <a:p>
            <a:pPr>
              <a:lnSpc>
                <a:spcPct val="150000"/>
              </a:lnSpc>
            </a:pPr>
            <a:r>
              <a:rPr lang="de-DE" dirty="0">
                <a:latin typeface="Hind" panose="02000000000000000000" pitchFamily="2" charset="77"/>
                <a:cs typeface="Hind" panose="02000000000000000000" pitchFamily="2" charset="77"/>
              </a:rPr>
              <a:t>Psychisches Wohlbefinden und </a:t>
            </a:r>
            <a:r>
              <a:rPr lang="de-DE" dirty="0" err="1">
                <a:latin typeface="Hind" panose="02000000000000000000" pitchFamily="2" charset="77"/>
                <a:cs typeface="Hind" panose="02000000000000000000" pitchFamily="2" charset="77"/>
              </a:rPr>
              <a:t>Activity</a:t>
            </a:r>
            <a:r>
              <a:rPr lang="de-DE" dirty="0">
                <a:latin typeface="Hind" panose="02000000000000000000" pitchFamily="2" charset="77"/>
                <a:cs typeface="Hind" panose="02000000000000000000" pitchFamily="2" charset="77"/>
              </a:rPr>
              <a:t> Score</a:t>
            </a:r>
          </a:p>
        </p:txBody>
      </p:sp>
      <p:sp>
        <p:nvSpPr>
          <p:cNvPr id="26" name="Rechteck 25">
            <a:extLst>
              <a:ext uri="{FF2B5EF4-FFF2-40B4-BE49-F238E27FC236}">
                <a16:creationId xmlns:a16="http://schemas.microsoft.com/office/drawing/2014/main" id="{6FDB4797-A266-FBEB-81AF-776942D31BC1}"/>
              </a:ext>
            </a:extLst>
          </p:cNvPr>
          <p:cNvSpPr/>
          <p:nvPr/>
        </p:nvSpPr>
        <p:spPr>
          <a:xfrm>
            <a:off x="4880409" y="3603852"/>
            <a:ext cx="6755242" cy="646331"/>
          </a:xfrm>
          <a:prstGeom prst="rect">
            <a:avLst/>
          </a:prstGeom>
        </p:spPr>
        <p:txBody>
          <a:bodyPr wrap="square">
            <a:spAutoFit/>
          </a:bodyPr>
          <a:lstStyle/>
          <a:p>
            <a:r>
              <a:rPr lang="de-DE" dirty="0">
                <a:latin typeface="Hind" panose="02000000000000000000" pitchFamily="2" charset="77"/>
                <a:cs typeface="Hind" panose="02000000000000000000" pitchFamily="2" charset="77"/>
              </a:rPr>
              <a:t>Zusammenhänge zwischen Gesundheitsverhalten, psychischen Ressourcen und Fehlzeiten</a:t>
            </a:r>
            <a:endParaRPr lang="en-GB" dirty="0">
              <a:latin typeface="Hind" panose="02000000000000000000" pitchFamily="2" charset="77"/>
              <a:cs typeface="Hind" panose="02000000000000000000" pitchFamily="2" charset="77"/>
            </a:endParaRPr>
          </a:p>
        </p:txBody>
      </p:sp>
      <p:sp>
        <p:nvSpPr>
          <p:cNvPr id="27" name="Rechteck 26">
            <a:extLst>
              <a:ext uri="{FF2B5EF4-FFF2-40B4-BE49-F238E27FC236}">
                <a16:creationId xmlns:a16="http://schemas.microsoft.com/office/drawing/2014/main" id="{E486FB9D-40AF-05F4-ADFC-C72ED2132FC7}"/>
              </a:ext>
            </a:extLst>
          </p:cNvPr>
          <p:cNvSpPr/>
          <p:nvPr/>
        </p:nvSpPr>
        <p:spPr>
          <a:xfrm>
            <a:off x="4880242" y="4688701"/>
            <a:ext cx="5856090" cy="369332"/>
          </a:xfrm>
          <a:prstGeom prst="rect">
            <a:avLst/>
          </a:prstGeom>
        </p:spPr>
        <p:txBody>
          <a:bodyPr wrap="square">
            <a:spAutoFit/>
          </a:bodyPr>
          <a:lstStyle/>
          <a:p>
            <a:r>
              <a:rPr lang="de-DE" b="1" dirty="0">
                <a:latin typeface="Hind" panose="02000000000000000000" pitchFamily="2" charset="77"/>
                <a:cs typeface="Hind" panose="02000000000000000000" pitchFamily="2" charset="77"/>
              </a:rPr>
              <a:t>Längsschnittanalysen</a:t>
            </a:r>
            <a:endParaRPr lang="en-GB" b="1" dirty="0">
              <a:latin typeface="Hind" panose="02000000000000000000" pitchFamily="2" charset="77"/>
              <a:cs typeface="Hind" panose="02000000000000000000" pitchFamily="2" charset="77"/>
            </a:endParaRPr>
          </a:p>
        </p:txBody>
      </p:sp>
      <p:sp>
        <p:nvSpPr>
          <p:cNvPr id="28" name="Rechteck 27">
            <a:extLst>
              <a:ext uri="{FF2B5EF4-FFF2-40B4-BE49-F238E27FC236}">
                <a16:creationId xmlns:a16="http://schemas.microsoft.com/office/drawing/2014/main" id="{0962C1FB-7F64-4664-62F1-260EA42D16A8}"/>
              </a:ext>
            </a:extLst>
          </p:cNvPr>
          <p:cNvSpPr/>
          <p:nvPr/>
        </p:nvSpPr>
        <p:spPr>
          <a:xfrm>
            <a:off x="4879077" y="5684643"/>
            <a:ext cx="6223373" cy="369332"/>
          </a:xfrm>
          <a:prstGeom prst="rect">
            <a:avLst/>
          </a:prstGeom>
        </p:spPr>
        <p:txBody>
          <a:bodyPr wrap="square">
            <a:spAutoFit/>
          </a:bodyPr>
          <a:lstStyle/>
          <a:p>
            <a:r>
              <a:rPr lang="de-DE" dirty="0">
                <a:latin typeface="Hind" panose="02000000000000000000" pitchFamily="2" charset="77"/>
                <a:cs typeface="Hind" panose="02000000000000000000" pitchFamily="2" charset="77"/>
              </a:rPr>
              <a:t>Strategische und operative Handlungsempfehlungen</a:t>
            </a:r>
            <a:endParaRPr lang="en-GB" dirty="0">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1151533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74DC8-B2BE-5855-8179-A6A42BCDDCBB}"/>
            </a:ext>
          </a:extLst>
        </p:cNvPr>
        <p:cNvGrpSpPr/>
        <p:nvPr/>
      </p:nvGrpSpPr>
      <p:grpSpPr>
        <a:xfrm>
          <a:off x="0" y="0"/>
          <a:ext cx="0" cy="0"/>
          <a:chOff x="0" y="0"/>
          <a:chExt cx="0" cy="0"/>
        </a:xfrm>
      </p:grpSpPr>
      <p:sp>
        <p:nvSpPr>
          <p:cNvPr id="9" name="Rechteck 8">
            <a:extLst>
              <a:ext uri="{FF2B5EF4-FFF2-40B4-BE49-F238E27FC236}">
                <a16:creationId xmlns:a16="http://schemas.microsoft.com/office/drawing/2014/main" id="{4FA5603B-FDF4-D425-6BD8-643E05CB4833}"/>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hteck 2">
            <a:extLst>
              <a:ext uri="{FF2B5EF4-FFF2-40B4-BE49-F238E27FC236}">
                <a16:creationId xmlns:a16="http://schemas.microsoft.com/office/drawing/2014/main" id="{90CAA9F7-301B-6F31-7DA3-3C94DD78BD92}"/>
              </a:ext>
            </a:extLst>
          </p:cNvPr>
          <p:cNvSpPr/>
          <p:nvPr/>
        </p:nvSpPr>
        <p:spPr>
          <a:xfrm>
            <a:off x="0" y="0"/>
            <a:ext cx="3945835" cy="6858000"/>
          </a:xfrm>
          <a:prstGeom prst="rect">
            <a:avLst/>
          </a:prstGeom>
          <a:blipFill dpi="0" rotWithShape="1">
            <a:blip r:embed="rId2">
              <a:lum bright="70000" contrast="-70000"/>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llipse 25">
            <a:extLst>
              <a:ext uri="{FF2B5EF4-FFF2-40B4-BE49-F238E27FC236}">
                <a16:creationId xmlns:a16="http://schemas.microsoft.com/office/drawing/2014/main" id="{BC5DF701-B37B-B9EE-834A-A508231545BA}"/>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aleway Medium" pitchFamily="2" charset="0"/>
            </a:endParaRPr>
          </a:p>
        </p:txBody>
      </p:sp>
      <p:sp>
        <p:nvSpPr>
          <p:cNvPr id="28" name="Ellipse 27">
            <a:extLst>
              <a:ext uri="{FF2B5EF4-FFF2-40B4-BE49-F238E27FC236}">
                <a16:creationId xmlns:a16="http://schemas.microsoft.com/office/drawing/2014/main" id="{A2DFA84E-401C-4BFC-BA5F-D2074FACCDB4}"/>
              </a:ext>
            </a:extLst>
          </p:cNvPr>
          <p:cNvSpPr/>
          <p:nvPr/>
        </p:nvSpPr>
        <p:spPr>
          <a:xfrm>
            <a:off x="155838" y="392681"/>
            <a:ext cx="1102472" cy="10503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hteck 15">
            <a:extLst>
              <a:ext uri="{FF2B5EF4-FFF2-40B4-BE49-F238E27FC236}">
                <a16:creationId xmlns:a16="http://schemas.microsoft.com/office/drawing/2014/main" id="{D0DCE9F1-301A-59A8-3DB6-6541B6A5599D}"/>
              </a:ext>
            </a:extLst>
          </p:cNvPr>
          <p:cNvSpPr/>
          <p:nvPr/>
        </p:nvSpPr>
        <p:spPr>
          <a:xfrm>
            <a:off x="4578118" y="647108"/>
            <a:ext cx="7029156" cy="473206"/>
          </a:xfrm>
          <a:prstGeom prst="rect">
            <a:avLst/>
          </a:prstGeom>
        </p:spPr>
        <p:txBody>
          <a:bodyPr wrap="square">
            <a:spAutoFit/>
          </a:bodyPr>
          <a:lstStyle/>
          <a:p>
            <a:pPr>
              <a:lnSpc>
                <a:spcPct val="150000"/>
              </a:lnSpc>
            </a:pPr>
            <a:r>
              <a:rPr lang="de-DE" b="1" dirty="0">
                <a:solidFill>
                  <a:schemeClr val="bg1"/>
                </a:solidFill>
                <a:latin typeface="Hind" panose="02000000000000000000" pitchFamily="2" charset="77"/>
                <a:cs typeface="Hind" panose="02000000000000000000" pitchFamily="2" charset="77"/>
              </a:rPr>
              <a:t>Zusammensetzung der </a:t>
            </a:r>
            <a:r>
              <a:rPr lang="de-DE" b="1" dirty="0" err="1">
                <a:solidFill>
                  <a:schemeClr val="bg1"/>
                </a:solidFill>
                <a:latin typeface="Hind" panose="02000000000000000000" pitchFamily="2" charset="77"/>
                <a:cs typeface="Hind" panose="02000000000000000000" pitchFamily="2" charset="77"/>
              </a:rPr>
              <a:t>Teilnehmer:innen</a:t>
            </a:r>
            <a:r>
              <a:rPr lang="de-DE" b="1" dirty="0">
                <a:solidFill>
                  <a:schemeClr val="bg1"/>
                </a:solidFill>
                <a:latin typeface="Hind" panose="02000000000000000000" pitchFamily="2" charset="77"/>
                <a:cs typeface="Hind" panose="02000000000000000000" pitchFamily="2" charset="77"/>
              </a:rPr>
              <a:t> im Längsschnitt</a:t>
            </a:r>
            <a:endParaRPr lang="en-GB" b="1" dirty="0">
              <a:solidFill>
                <a:schemeClr val="bg1"/>
              </a:solidFill>
              <a:latin typeface="Hind" panose="02000000000000000000" pitchFamily="2" charset="77"/>
              <a:cs typeface="Hind" panose="02000000000000000000" pitchFamily="2" charset="77"/>
            </a:endParaRPr>
          </a:p>
        </p:txBody>
      </p:sp>
      <p:sp>
        <p:nvSpPr>
          <p:cNvPr id="20" name="Fußzeilenplatzhalter 1">
            <a:extLst>
              <a:ext uri="{FF2B5EF4-FFF2-40B4-BE49-F238E27FC236}">
                <a16:creationId xmlns:a16="http://schemas.microsoft.com/office/drawing/2014/main" id="{2A852DB5-A8E2-97DE-4EF3-3FFF9796D01E}"/>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latin typeface="Raleway Medium" pitchFamily="2" charset="0"/>
              </a:rPr>
              <a:t>Copyright </a:t>
            </a:r>
            <a:r>
              <a:rPr lang="de-DE" sz="900" dirty="0" err="1">
                <a:latin typeface="Raleway Medium" pitchFamily="2" charset="0"/>
              </a:rPr>
              <a:t>vivamind</a:t>
            </a:r>
            <a:endParaRPr lang="de-DE" sz="900" dirty="0">
              <a:latin typeface="Raleway Medium" pitchFamily="2" charset="0"/>
            </a:endParaRPr>
          </a:p>
        </p:txBody>
      </p:sp>
      <p:sp>
        <p:nvSpPr>
          <p:cNvPr id="7" name="Textfeld 6">
            <a:extLst>
              <a:ext uri="{FF2B5EF4-FFF2-40B4-BE49-F238E27FC236}">
                <a16:creationId xmlns:a16="http://schemas.microsoft.com/office/drawing/2014/main" id="{C2CE033D-C756-0782-3FE2-0949454D6656}"/>
              </a:ext>
            </a:extLst>
          </p:cNvPr>
          <p:cNvSpPr txBox="1"/>
          <p:nvPr/>
        </p:nvSpPr>
        <p:spPr>
          <a:xfrm>
            <a:off x="221766" y="1030748"/>
            <a:ext cx="3328257" cy="954107"/>
          </a:xfrm>
          <a:prstGeom prst="rect">
            <a:avLst/>
          </a:prstGeom>
          <a:noFill/>
        </p:spPr>
        <p:txBody>
          <a:bodyPr wrap="square">
            <a:spAutoFit/>
          </a:bodyPr>
          <a:lstStyle/>
          <a:p>
            <a:r>
              <a:rPr lang="de-DE" sz="2800" b="1" dirty="0">
                <a:solidFill>
                  <a:srgbClr val="004785"/>
                </a:solidFill>
                <a:latin typeface="Hind" panose="02000000000000000000" pitchFamily="2" charset="77"/>
                <a:cs typeface="Hind" panose="02000000000000000000" pitchFamily="2" charset="77"/>
              </a:rPr>
              <a:t>Stichproben-</a:t>
            </a:r>
          </a:p>
          <a:p>
            <a:r>
              <a:rPr lang="de-DE" sz="2800" b="1" dirty="0" err="1">
                <a:solidFill>
                  <a:srgbClr val="004785"/>
                </a:solidFill>
                <a:latin typeface="Hind" panose="02000000000000000000" pitchFamily="2" charset="77"/>
                <a:cs typeface="Hind" panose="02000000000000000000" pitchFamily="2" charset="77"/>
              </a:rPr>
              <a:t>beschreibung</a:t>
            </a:r>
            <a:endParaRPr lang="en-GB" sz="2800" b="1" dirty="0">
              <a:solidFill>
                <a:srgbClr val="004785"/>
              </a:solidFill>
              <a:latin typeface="Hind" panose="02000000000000000000" pitchFamily="2" charset="77"/>
              <a:cs typeface="Hind" panose="02000000000000000000" pitchFamily="2" charset="77"/>
            </a:endParaRPr>
          </a:p>
        </p:txBody>
      </p:sp>
      <p:sp>
        <p:nvSpPr>
          <p:cNvPr id="8" name="Rechteck: abgerundete Ecken 4">
            <a:extLst>
              <a:ext uri="{FF2B5EF4-FFF2-40B4-BE49-F238E27FC236}">
                <a16:creationId xmlns:a16="http://schemas.microsoft.com/office/drawing/2014/main" id="{B005457D-71E3-5176-25A4-6AFEDEC91226}"/>
              </a:ext>
            </a:extLst>
          </p:cNvPr>
          <p:cNvSpPr>
            <a:spLocks/>
          </p:cNvSpPr>
          <p:nvPr/>
        </p:nvSpPr>
        <p:spPr>
          <a:xfrm>
            <a:off x="221766" y="4655104"/>
            <a:ext cx="3550675" cy="1810215"/>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a:lnSpc>
                <a:spcPct val="150000"/>
              </a:lnSpc>
            </a:pPr>
            <a:r>
              <a:rPr lang="de-DE" sz="1600" b="1" noProof="0" dirty="0">
                <a:solidFill>
                  <a:srgbClr val="004785"/>
                </a:solidFill>
                <a:latin typeface="Hind" panose="02000000000000000000" pitchFamily="2" charset="77"/>
                <a:ea typeface="Garet Bold"/>
                <a:cs typeface="Hind" panose="02000000000000000000" pitchFamily="2" charset="77"/>
                <a:sym typeface="Garet Bold"/>
              </a:rPr>
              <a:t>Studiendesign &amp; Auswertung</a:t>
            </a:r>
            <a:endParaRPr lang="de-DE" sz="1600" b="1" noProof="0" dirty="0">
              <a:solidFill>
                <a:srgbClr val="004785"/>
              </a:solidFill>
              <a:latin typeface="Hind" panose="02000000000000000000" pitchFamily="2" charset="77"/>
              <a:cs typeface="Hind" panose="02000000000000000000" pitchFamily="2" charset="77"/>
            </a:endParaRPr>
          </a:p>
          <a:p>
            <a:r>
              <a:rPr lang="de-DE" altLang="de-DE" sz="1200" dirty="0">
                <a:solidFill>
                  <a:schemeClr val="tx1"/>
                </a:solidFill>
                <a:latin typeface="Hind" panose="02000000000000000000" pitchFamily="2" charset="77"/>
                <a:cs typeface="Hind" panose="02000000000000000000" pitchFamily="2" charset="77"/>
              </a:rPr>
              <a:t>Insgesamt hat eine relativ große Teilstichprobe mind. zweimal an BIG-Balance teilgenommen, sodass unter statistischer Kontrolle der Gesundheitswerte zum ersten </a:t>
            </a:r>
            <a:r>
              <a:rPr lang="de-DE" altLang="de-DE" sz="1200" dirty="0" err="1">
                <a:solidFill>
                  <a:schemeClr val="tx1"/>
                </a:solidFill>
                <a:latin typeface="Hind" panose="02000000000000000000" pitchFamily="2" charset="77"/>
                <a:cs typeface="Hind" panose="02000000000000000000" pitchFamily="2" charset="77"/>
              </a:rPr>
              <a:t>CheckUp</a:t>
            </a:r>
            <a:r>
              <a:rPr lang="de-DE" altLang="de-DE" sz="1200" dirty="0">
                <a:solidFill>
                  <a:schemeClr val="tx1"/>
                </a:solidFill>
                <a:latin typeface="Hind" panose="02000000000000000000" pitchFamily="2" charset="77"/>
                <a:cs typeface="Hind" panose="02000000000000000000" pitchFamily="2" charset="77"/>
              </a:rPr>
              <a:t> Veränderungen im Gesundheitsverhalten und –erleben valide untersucht werden können</a:t>
            </a:r>
          </a:p>
        </p:txBody>
      </p:sp>
      <p:sp>
        <p:nvSpPr>
          <p:cNvPr id="2" name="Rechteck: abgerundete Ecken 4">
            <a:extLst>
              <a:ext uri="{FF2B5EF4-FFF2-40B4-BE49-F238E27FC236}">
                <a16:creationId xmlns:a16="http://schemas.microsoft.com/office/drawing/2014/main" id="{22E61886-3B8D-2E83-F760-AE5CEAA5DCF1}"/>
              </a:ext>
            </a:extLst>
          </p:cNvPr>
          <p:cNvSpPr>
            <a:spLocks/>
          </p:cNvSpPr>
          <p:nvPr/>
        </p:nvSpPr>
        <p:spPr>
          <a:xfrm>
            <a:off x="4578118" y="1786794"/>
            <a:ext cx="8334376" cy="1982737"/>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a:lnSpc>
                <a:spcPct val="150000"/>
              </a:lnSpc>
            </a:pPr>
            <a:r>
              <a:rPr lang="de-DE" sz="1200" b="1" dirty="0">
                <a:solidFill>
                  <a:srgbClr val="004785"/>
                </a:solidFill>
                <a:latin typeface="Hind" panose="02000000000000000000" pitchFamily="2" charset="77"/>
                <a:cs typeface="Hind" panose="02000000000000000000" pitchFamily="2" charset="77"/>
              </a:rPr>
              <a:t>Zusammenfassung der Stichprobe</a:t>
            </a:r>
            <a:endParaRPr lang="de-DE" sz="1200" dirty="0">
              <a:solidFill>
                <a:srgbClr val="004785"/>
              </a:solidFill>
              <a:latin typeface="Hind" panose="02000000000000000000" pitchFamily="2" charset="77"/>
              <a:cs typeface="Hind" panose="02000000000000000000" pitchFamily="2" charset="77"/>
            </a:endParaRPr>
          </a:p>
          <a:p>
            <a:pPr marL="285750" indent="-285750">
              <a:lnSpc>
                <a:spcPct val="150000"/>
              </a:lnSpc>
              <a:buFont typeface="Arial" panose="020B0604020202020204" pitchFamily="34" charset="0"/>
              <a:buChar char="•"/>
            </a:pPr>
            <a:r>
              <a:rPr lang="de-DE" sz="1200" dirty="0">
                <a:solidFill>
                  <a:srgbClr val="004785"/>
                </a:solidFill>
                <a:latin typeface="Hind" panose="02000000000000000000" pitchFamily="2" charset="77"/>
                <a:cs typeface="Hind" panose="02000000000000000000" pitchFamily="2" charset="77"/>
              </a:rPr>
              <a:t>Zeitraum: 06/2022 – 02/2025</a:t>
            </a:r>
          </a:p>
          <a:p>
            <a:pPr marL="285750" indent="-285750">
              <a:lnSpc>
                <a:spcPct val="150000"/>
              </a:lnSpc>
              <a:buFont typeface="Arial" panose="020B0604020202020204" pitchFamily="34" charset="0"/>
              <a:buChar char="•"/>
            </a:pPr>
            <a:r>
              <a:rPr lang="de-DE" sz="1200" dirty="0">
                <a:solidFill>
                  <a:srgbClr val="004785"/>
                </a:solidFill>
                <a:latin typeface="Hind" panose="02000000000000000000" pitchFamily="2" charset="77"/>
                <a:cs typeface="Hind" panose="02000000000000000000" pitchFamily="2" charset="77"/>
              </a:rPr>
              <a:t>N= 663</a:t>
            </a:r>
          </a:p>
          <a:p>
            <a:pPr marL="285750" indent="-285750">
              <a:lnSpc>
                <a:spcPct val="150000"/>
              </a:lnSpc>
              <a:buFont typeface="Arial" panose="020B0604020202020204" pitchFamily="34" charset="0"/>
              <a:buChar char="•"/>
            </a:pPr>
            <a:r>
              <a:rPr lang="de-DE" sz="1200" dirty="0">
                <a:solidFill>
                  <a:srgbClr val="004785"/>
                </a:solidFill>
                <a:latin typeface="Hind" panose="02000000000000000000" pitchFamily="2" charset="77"/>
                <a:cs typeface="Hind" panose="02000000000000000000" pitchFamily="2" charset="77"/>
              </a:rPr>
              <a:t>86,1% weiblich; 13,9% männlich</a:t>
            </a:r>
          </a:p>
          <a:p>
            <a:pPr marL="285750" indent="-285750">
              <a:lnSpc>
                <a:spcPct val="150000"/>
              </a:lnSpc>
              <a:buFont typeface="Arial" panose="020B0604020202020204" pitchFamily="34" charset="0"/>
              <a:buChar char="•"/>
            </a:pPr>
            <a:r>
              <a:rPr lang="de-DE" sz="1200" dirty="0">
                <a:solidFill>
                  <a:srgbClr val="004785"/>
                </a:solidFill>
                <a:latin typeface="Hind" panose="02000000000000000000" pitchFamily="2" charset="77"/>
                <a:cs typeface="Hind" panose="02000000000000000000" pitchFamily="2" charset="77"/>
              </a:rPr>
              <a:t>Altersdurchschnitt liegt bei ca. 48,66 Jahren (Min.=19; Max.=80; SD=11,63)</a:t>
            </a:r>
          </a:p>
          <a:p>
            <a:pPr marL="285750" indent="-285750">
              <a:lnSpc>
                <a:spcPct val="150000"/>
              </a:lnSpc>
              <a:buFont typeface="Arial" panose="020B0604020202020204" pitchFamily="34" charset="0"/>
              <a:buChar char="•"/>
            </a:pPr>
            <a:r>
              <a:rPr lang="de-DE" sz="1200" dirty="0">
                <a:solidFill>
                  <a:srgbClr val="004785"/>
                </a:solidFill>
                <a:latin typeface="Hind" panose="02000000000000000000" pitchFamily="2" charset="77"/>
                <a:cs typeface="Hind" panose="02000000000000000000" pitchFamily="2" charset="77"/>
              </a:rPr>
              <a:t>Durchschnittlich 170 cm (SD=7,90) groß und 77,8 kg (SD=18,70) schwer</a:t>
            </a:r>
          </a:p>
        </p:txBody>
      </p:sp>
      <p:sp>
        <p:nvSpPr>
          <p:cNvPr id="5" name="Rechteck: abgerundete Ecken 4">
            <a:extLst>
              <a:ext uri="{FF2B5EF4-FFF2-40B4-BE49-F238E27FC236}">
                <a16:creationId xmlns:a16="http://schemas.microsoft.com/office/drawing/2014/main" id="{08B7AE9B-6A0E-1CB4-38B8-3433915223D1}"/>
              </a:ext>
            </a:extLst>
          </p:cNvPr>
          <p:cNvSpPr>
            <a:spLocks/>
          </p:cNvSpPr>
          <p:nvPr/>
        </p:nvSpPr>
        <p:spPr>
          <a:xfrm>
            <a:off x="4578118" y="4027894"/>
            <a:ext cx="7270836" cy="627210"/>
          </a:xfrm>
          <a:prstGeom prst="roundRect">
            <a:avLst>
              <a:gd name="adj" fmla="val 11036"/>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r>
              <a:rPr lang="de-DE" sz="1200" b="1" dirty="0">
                <a:solidFill>
                  <a:schemeClr val="bg1"/>
                </a:solidFill>
              </a:rPr>
              <a:t>Hinweis</a:t>
            </a:r>
            <a:r>
              <a:rPr lang="de-DE" sz="1200" dirty="0">
                <a:solidFill>
                  <a:schemeClr val="bg1"/>
                </a:solidFill>
              </a:rPr>
              <a:t>: Die Ergebnisse zeigen Trends über längere Zeiträume, sollten jedoch aufgrund unterschiedlicher Messintervalle zwischen den Erhebungen vorsichtig interpretiert werden.</a:t>
            </a:r>
          </a:p>
        </p:txBody>
      </p:sp>
    </p:spTree>
    <p:extLst>
      <p:ext uri="{BB962C8B-B14F-4D97-AF65-F5344CB8AC3E}">
        <p14:creationId xmlns:p14="http://schemas.microsoft.com/office/powerpoint/2010/main" val="602704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61D2C-F593-5F93-6D85-F01C6E49E646}"/>
            </a:ext>
          </a:extLst>
        </p:cNvPr>
        <p:cNvGrpSpPr/>
        <p:nvPr/>
      </p:nvGrpSpPr>
      <p:grpSpPr>
        <a:xfrm>
          <a:off x="0" y="0"/>
          <a:ext cx="0" cy="0"/>
          <a:chOff x="0" y="0"/>
          <a:chExt cx="0" cy="0"/>
        </a:xfrm>
      </p:grpSpPr>
      <p:sp>
        <p:nvSpPr>
          <p:cNvPr id="3" name="Rechteck 2">
            <a:extLst>
              <a:ext uri="{FF2B5EF4-FFF2-40B4-BE49-F238E27FC236}">
                <a16:creationId xmlns:a16="http://schemas.microsoft.com/office/drawing/2014/main" id="{13CF9AE3-039B-A1F0-5B7B-FE0B985805E3}"/>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Grafik 18">
            <a:extLst>
              <a:ext uri="{FF2B5EF4-FFF2-40B4-BE49-F238E27FC236}">
                <a16:creationId xmlns:a16="http://schemas.microsoft.com/office/drawing/2014/main" id="{1F953EAC-E146-4B7F-8D13-44A3AE1960B9}"/>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65988" y="0"/>
            <a:ext cx="4062953" cy="6858000"/>
          </a:xfrm>
          <a:prstGeom prst="rect">
            <a:avLst/>
          </a:prstGeom>
        </p:spPr>
      </p:pic>
      <p:graphicFrame>
        <p:nvGraphicFramePr>
          <p:cNvPr id="18" name="Chart 2">
            <a:extLst>
              <a:ext uri="{FF2B5EF4-FFF2-40B4-BE49-F238E27FC236}">
                <a16:creationId xmlns:a16="http://schemas.microsoft.com/office/drawing/2014/main" id="{00000000-0008-0000-0100-0000080C0000}"/>
              </a:ext>
            </a:extLst>
          </p:cNvPr>
          <p:cNvGraphicFramePr>
            <a:graphicFrameLocks/>
          </p:cNvGraphicFramePr>
          <p:nvPr>
            <p:extLst>
              <p:ext uri="{D42A27DB-BD31-4B8C-83A1-F6EECF244321}">
                <p14:modId xmlns:p14="http://schemas.microsoft.com/office/powerpoint/2010/main" val="4052525353"/>
              </p:ext>
            </p:extLst>
          </p:nvPr>
        </p:nvGraphicFramePr>
        <p:xfrm>
          <a:off x="5310659" y="1088501"/>
          <a:ext cx="5067343" cy="3191379"/>
        </p:xfrm>
        <a:graphic>
          <a:graphicData uri="http://schemas.openxmlformats.org/drawingml/2006/chart">
            <c:chart xmlns:c="http://schemas.openxmlformats.org/drawingml/2006/chart" xmlns:r="http://schemas.openxmlformats.org/officeDocument/2006/relationships" r:id="rId4"/>
          </a:graphicData>
        </a:graphic>
      </p:graphicFrame>
      <p:sp>
        <p:nvSpPr>
          <p:cNvPr id="26" name="Ellipse 25">
            <a:extLst>
              <a:ext uri="{FF2B5EF4-FFF2-40B4-BE49-F238E27FC236}">
                <a16:creationId xmlns:a16="http://schemas.microsoft.com/office/drawing/2014/main" id="{53D4FBD3-BA6B-EFCE-B259-CBA4EFD3DE71}"/>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72328DCD-F0B5-B042-DB7B-A892A1161995}"/>
              </a:ext>
            </a:extLst>
          </p:cNvPr>
          <p:cNvSpPr/>
          <p:nvPr/>
        </p:nvSpPr>
        <p:spPr>
          <a:xfrm>
            <a:off x="4417410" y="412584"/>
            <a:ext cx="1007329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Interaktive Effekte von Work-Life Balance und Achtsamkeit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Hind" panose="02000000000000000000" pitchFamily="2" charset="77"/>
                <a:cs typeface="Hind" panose="02000000000000000000" pitchFamily="2" charset="77"/>
              </a:rPr>
              <a:t>auf Vitalität im Längsschnitt</a:t>
            </a:r>
          </a:p>
        </p:txBody>
      </p:sp>
      <p:sp>
        <p:nvSpPr>
          <p:cNvPr id="20" name="Fußzeilenplatzhalter 1">
            <a:extLst>
              <a:ext uri="{FF2B5EF4-FFF2-40B4-BE49-F238E27FC236}">
                <a16:creationId xmlns:a16="http://schemas.microsoft.com/office/drawing/2014/main" id="{F1F542C9-E52B-A37E-E495-72A4785B4C44}"/>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Copyright </a:t>
            </a:r>
            <a:r>
              <a:rPr kumimoji="0" lang="de-DE" sz="900" b="0" i="0" u="none" strike="noStrike" kern="1200" cap="none" spc="0" normalizeH="0" baseline="0" noProof="0" dirty="0" err="1">
                <a:ln>
                  <a:noFill/>
                </a:ln>
                <a:solidFill>
                  <a:srgbClr val="000000">
                    <a:tint val="75000"/>
                  </a:srgbClr>
                </a:solidFill>
                <a:effectLst/>
                <a:uLnTx/>
                <a:uFillTx/>
                <a:latin typeface="Calibri" panose="020F0502020204030204"/>
                <a:ea typeface="+mn-ea"/>
                <a:cs typeface="+mn-cs"/>
              </a:rPr>
              <a:t>vivamind</a:t>
            </a:r>
            <a:endPar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4" name="Textfeld 43">
            <a:extLst>
              <a:ext uri="{FF2B5EF4-FFF2-40B4-BE49-F238E27FC236}">
                <a16:creationId xmlns:a16="http://schemas.microsoft.com/office/drawing/2014/main" id="{E79B8A66-7E83-A547-EC43-60C1CDE565A8}"/>
              </a:ext>
            </a:extLst>
          </p:cNvPr>
          <p:cNvSpPr txBox="1"/>
          <p:nvPr/>
        </p:nvSpPr>
        <p:spPr>
          <a:xfrm>
            <a:off x="4011905" y="6495751"/>
            <a:ext cx="7707655" cy="553998"/>
          </a:xfrm>
          <a:prstGeom prst="rect">
            <a:avLst/>
          </a:prstGeom>
          <a:noFill/>
        </p:spPr>
        <p:txBody>
          <a:bodyPr wrap="square">
            <a:spAutoFit/>
          </a:bodyPr>
          <a:lstStyle/>
          <a:p>
            <a:r>
              <a:rPr lang="de-DE" altLang="de-DE" sz="1000" b="1" i="1" dirty="0">
                <a:solidFill>
                  <a:schemeClr val="bg1"/>
                </a:solidFill>
                <a:latin typeface="Hind" panose="02000000000000000000" pitchFamily="2" charset="77"/>
                <a:cs typeface="Hind" panose="02000000000000000000" pitchFamily="2" charset="77"/>
              </a:rPr>
              <a:t>Anmerkung: 	</a:t>
            </a:r>
            <a:r>
              <a:rPr lang="de-DE" altLang="de-DE" sz="1000" i="1" dirty="0">
                <a:solidFill>
                  <a:schemeClr val="bg1"/>
                </a:solidFill>
                <a:latin typeface="Hind" panose="02000000000000000000" pitchFamily="2" charset="77"/>
                <a:cs typeface="Hind" panose="02000000000000000000" pitchFamily="2" charset="77"/>
              </a:rPr>
              <a:t>N=572; R</a:t>
            </a:r>
            <a:r>
              <a:rPr lang="de-DE" altLang="de-DE" sz="1000" i="1" baseline="30000" dirty="0">
                <a:solidFill>
                  <a:schemeClr val="bg1"/>
                </a:solidFill>
                <a:latin typeface="Hind" panose="02000000000000000000" pitchFamily="2" charset="77"/>
                <a:cs typeface="Hind" panose="02000000000000000000" pitchFamily="2" charset="77"/>
              </a:rPr>
              <a:t>2</a:t>
            </a:r>
            <a:r>
              <a:rPr lang="de-DE" altLang="de-DE" sz="1000" i="1" dirty="0">
                <a:solidFill>
                  <a:schemeClr val="bg1"/>
                </a:solidFill>
                <a:latin typeface="Hind" panose="02000000000000000000" pitchFamily="2" charset="77"/>
                <a:cs typeface="Hind" panose="02000000000000000000" pitchFamily="2" charset="77"/>
              </a:rPr>
              <a:t>= .419; Interaktion: R</a:t>
            </a:r>
            <a:r>
              <a:rPr lang="de-DE" altLang="de-DE" sz="1000" i="1" baseline="30000" dirty="0">
                <a:solidFill>
                  <a:schemeClr val="bg1"/>
                </a:solidFill>
                <a:latin typeface="Hind" panose="02000000000000000000" pitchFamily="2" charset="77"/>
                <a:cs typeface="Hind" panose="02000000000000000000" pitchFamily="2" charset="77"/>
              </a:rPr>
              <a:t>2</a:t>
            </a:r>
            <a:r>
              <a:rPr lang="de-DE" altLang="de-DE" sz="1000" i="1" dirty="0">
                <a:solidFill>
                  <a:schemeClr val="bg1"/>
                </a:solidFill>
                <a:latin typeface="Hind" panose="02000000000000000000" pitchFamily="2" charset="77"/>
                <a:cs typeface="Hind" panose="02000000000000000000" pitchFamily="2" charset="77"/>
              </a:rPr>
              <a:t>=.005; * = </a:t>
            </a:r>
            <a:r>
              <a:rPr lang="de-DE" sz="1000" dirty="0">
                <a:solidFill>
                  <a:schemeClr val="bg1"/>
                </a:solidFill>
                <a:latin typeface="Hind" panose="02000000000000000000" pitchFamily="2" charset="77"/>
                <a:cs typeface="Hind" panose="02000000000000000000" pitchFamily="2" charset="77"/>
              </a:rPr>
              <a:t>signifikant (</a:t>
            </a:r>
            <a:r>
              <a:rPr lang="de-DE" sz="1000" i="1" dirty="0">
                <a:solidFill>
                  <a:schemeClr val="bg1"/>
                </a:solidFill>
                <a:latin typeface="Hind" panose="02000000000000000000" pitchFamily="2" charset="77"/>
                <a:cs typeface="Hind" panose="02000000000000000000" pitchFamily="2" charset="77"/>
              </a:rPr>
              <a:t>p </a:t>
            </a:r>
            <a:r>
              <a:rPr lang="de-DE" sz="1000" dirty="0">
                <a:solidFill>
                  <a:schemeClr val="bg1"/>
                </a:solidFill>
                <a:latin typeface="Hind" panose="02000000000000000000" pitchFamily="2" charset="77"/>
                <a:cs typeface="Hind" panose="02000000000000000000" pitchFamily="2" charset="77"/>
              </a:rPr>
              <a:t>&lt; .05); ** = hochsignifikant (</a:t>
            </a:r>
            <a:r>
              <a:rPr lang="de-DE" sz="1000" i="1" dirty="0">
                <a:solidFill>
                  <a:schemeClr val="bg1"/>
                </a:solidFill>
                <a:latin typeface="Hind" panose="02000000000000000000" pitchFamily="2" charset="77"/>
                <a:cs typeface="Hind" panose="02000000000000000000" pitchFamily="2" charset="77"/>
              </a:rPr>
              <a:t>p </a:t>
            </a:r>
            <a:r>
              <a:rPr lang="de-DE" sz="1000" dirty="0">
                <a:solidFill>
                  <a:schemeClr val="bg1"/>
                </a:solidFill>
                <a:latin typeface="Hind" panose="02000000000000000000" pitchFamily="2" charset="77"/>
                <a:cs typeface="Hind" panose="02000000000000000000" pitchFamily="2" charset="77"/>
              </a:rPr>
              <a:t>&lt; .01)</a:t>
            </a:r>
            <a:r>
              <a:rPr lang="de-DE" altLang="de-DE" sz="1000" i="1" dirty="0">
                <a:solidFill>
                  <a:schemeClr val="bg1"/>
                </a:solidFill>
                <a:latin typeface="Hind" panose="02000000000000000000" pitchFamily="2" charset="77"/>
                <a:cs typeface="Hind" panose="02000000000000000000" pitchFamily="2" charset="77"/>
              </a:rPr>
              <a:t>; </a:t>
            </a:r>
            <a:r>
              <a:rPr lang="de-DE" altLang="de-DE" sz="1000" i="1" dirty="0" err="1">
                <a:solidFill>
                  <a:schemeClr val="bg1"/>
                </a:solidFill>
                <a:latin typeface="Hind" panose="02000000000000000000" pitchFamily="2" charset="77"/>
                <a:cs typeface="Hind" panose="02000000000000000000" pitchFamily="2" charset="77"/>
              </a:rPr>
              <a:t>n.s</a:t>
            </a:r>
            <a:r>
              <a:rPr lang="de-DE" altLang="de-DE" sz="1000" i="1" dirty="0">
                <a:solidFill>
                  <a:schemeClr val="bg1"/>
                </a:solidFill>
                <a:latin typeface="Hind" panose="02000000000000000000" pitchFamily="2" charset="77"/>
                <a:cs typeface="Hind" panose="02000000000000000000" pitchFamily="2" charset="77"/>
              </a:rPr>
              <a:t>. = nicht signifikant</a:t>
            </a:r>
          </a:p>
          <a:p>
            <a:r>
              <a:rPr lang="de-DE" altLang="de-DE" sz="1000" i="1" dirty="0">
                <a:solidFill>
                  <a:schemeClr val="bg1"/>
                </a:solidFill>
                <a:latin typeface="Hind" panose="02000000000000000000" pitchFamily="2" charset="77"/>
                <a:cs typeface="Hind" panose="02000000000000000000" pitchFamily="2" charset="77"/>
              </a:rPr>
              <a:t>		MZP = Messzeitpunkt</a:t>
            </a:r>
          </a:p>
          <a:p>
            <a:r>
              <a:rPr lang="de-DE" altLang="de-DE" sz="1000" i="1" dirty="0">
                <a:solidFill>
                  <a:schemeClr val="bg1"/>
                </a:solidFill>
                <a:latin typeface="Hind" panose="02000000000000000000" pitchFamily="2" charset="77"/>
                <a:cs typeface="Hind" panose="02000000000000000000" pitchFamily="2" charset="77"/>
              </a:rPr>
              <a:t>		</a:t>
            </a:r>
          </a:p>
        </p:txBody>
      </p:sp>
      <p:sp>
        <p:nvSpPr>
          <p:cNvPr id="6" name="Textfeld 5">
            <a:extLst>
              <a:ext uri="{FF2B5EF4-FFF2-40B4-BE49-F238E27FC236}">
                <a16:creationId xmlns:a16="http://schemas.microsoft.com/office/drawing/2014/main" id="{5A939180-ACE2-BA8F-5712-51392F89722E}"/>
              </a:ext>
            </a:extLst>
          </p:cNvPr>
          <p:cNvSpPr txBox="1"/>
          <p:nvPr/>
        </p:nvSpPr>
        <p:spPr>
          <a:xfrm>
            <a:off x="221766" y="1030748"/>
            <a:ext cx="3328257" cy="1815882"/>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4785"/>
                </a:solidFill>
                <a:effectLst/>
                <a:uLnTx/>
                <a:uFillTx/>
                <a:latin typeface="Hind" panose="02000000000000000000" pitchFamily="2" charset="77"/>
                <a:cs typeface="Hind" panose="02000000000000000000" pitchFamily="2" charset="77"/>
              </a:rPr>
              <a:t>Wechselwirkung zwischen Achtsamkeit und Work-Life Balance</a:t>
            </a:r>
          </a:p>
        </p:txBody>
      </p:sp>
      <p:graphicFrame>
        <p:nvGraphicFramePr>
          <p:cNvPr id="7" name="Diagramm 6">
            <a:extLst>
              <a:ext uri="{FF2B5EF4-FFF2-40B4-BE49-F238E27FC236}">
                <a16:creationId xmlns:a16="http://schemas.microsoft.com/office/drawing/2014/main" id="{C256C7E5-4712-B4D1-64E5-38F46A2A575D}"/>
              </a:ext>
            </a:extLst>
          </p:cNvPr>
          <p:cNvGraphicFramePr/>
          <p:nvPr>
            <p:extLst>
              <p:ext uri="{D42A27DB-BD31-4B8C-83A1-F6EECF244321}">
                <p14:modId xmlns:p14="http://schemas.microsoft.com/office/powerpoint/2010/main" val="882855159"/>
              </p:ext>
            </p:extLst>
          </p:nvPr>
        </p:nvGraphicFramePr>
        <p:xfrm>
          <a:off x="4662043" y="4005312"/>
          <a:ext cx="6380978" cy="26204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77701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E41FB-7A20-6A2F-716E-53CE8C41E0CD}"/>
            </a:ext>
          </a:extLst>
        </p:cNvPr>
        <p:cNvGrpSpPr/>
        <p:nvPr/>
      </p:nvGrpSpPr>
      <p:grpSpPr>
        <a:xfrm>
          <a:off x="0" y="0"/>
          <a:ext cx="0" cy="0"/>
          <a:chOff x="0" y="0"/>
          <a:chExt cx="0" cy="0"/>
        </a:xfrm>
      </p:grpSpPr>
      <p:sp>
        <p:nvSpPr>
          <p:cNvPr id="12" name="Rechteck 11">
            <a:extLst>
              <a:ext uri="{FF2B5EF4-FFF2-40B4-BE49-F238E27FC236}">
                <a16:creationId xmlns:a16="http://schemas.microsoft.com/office/drawing/2014/main" id="{11C66D88-AE98-70D9-6C55-C797A9B31D16}"/>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2" name="Grafik 31">
            <a:extLst>
              <a:ext uri="{FF2B5EF4-FFF2-40B4-BE49-F238E27FC236}">
                <a16:creationId xmlns:a16="http://schemas.microsoft.com/office/drawing/2014/main" id="{8EFE979A-226D-0B81-1464-69327B4E8A79}"/>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65988" y="0"/>
            <a:ext cx="4062953" cy="6858000"/>
          </a:xfrm>
          <a:prstGeom prst="rect">
            <a:avLst/>
          </a:prstGeom>
        </p:spPr>
      </p:pic>
      <p:sp>
        <p:nvSpPr>
          <p:cNvPr id="40" name="Freihandform: Form 37">
            <a:extLst>
              <a:ext uri="{FF2B5EF4-FFF2-40B4-BE49-F238E27FC236}">
                <a16:creationId xmlns:a16="http://schemas.microsoft.com/office/drawing/2014/main" id="{E19552EE-7AF3-69DA-4C81-2C44592AF781}"/>
              </a:ext>
            </a:extLst>
          </p:cNvPr>
          <p:cNvSpPr/>
          <p:nvPr/>
        </p:nvSpPr>
        <p:spPr>
          <a:xfrm>
            <a:off x="729786" y="4752894"/>
            <a:ext cx="11220069" cy="772609"/>
          </a:xfrm>
          <a:custGeom>
            <a:avLst/>
            <a:gdLst>
              <a:gd name="connsiteX0" fmla="*/ 108014 w 6886837"/>
              <a:gd name="connsiteY0" fmla="*/ 0 h 582739"/>
              <a:gd name="connsiteX1" fmla="*/ 0 w 6886837"/>
              <a:gd name="connsiteY1" fmla="*/ 108014 h 582739"/>
              <a:gd name="connsiteX2" fmla="*/ 0 w 6886837"/>
              <a:gd name="connsiteY2" fmla="*/ 474726 h 582739"/>
              <a:gd name="connsiteX3" fmla="*/ 108014 w 6886837"/>
              <a:gd name="connsiteY3" fmla="*/ 582740 h 582739"/>
              <a:gd name="connsiteX4" fmla="*/ 6441186 w 6886837"/>
              <a:gd name="connsiteY4" fmla="*/ 582740 h 582739"/>
              <a:gd name="connsiteX5" fmla="*/ 6635592 w 6886837"/>
              <a:gd name="connsiteY5" fmla="*/ 517970 h 582739"/>
              <a:gd name="connsiteX6" fmla="*/ 6851047 w 6886837"/>
              <a:gd name="connsiteY6" fmla="*/ 356425 h 582739"/>
              <a:gd name="connsiteX7" fmla="*/ 6851047 w 6886837"/>
              <a:gd name="connsiteY7" fmla="*/ 226790 h 582739"/>
              <a:gd name="connsiteX8" fmla="*/ 6635496 w 6886837"/>
              <a:gd name="connsiteY8" fmla="*/ 64865 h 582739"/>
              <a:gd name="connsiteX9" fmla="*/ 6441186 w 6886837"/>
              <a:gd name="connsiteY9" fmla="*/ 0 h 582739"/>
              <a:gd name="connsiteX10" fmla="*/ 108014 w 6886837"/>
              <a:gd name="connsiteY10" fmla="*/ 0 h 58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86837" h="582739">
                <a:moveTo>
                  <a:pt x="108014" y="0"/>
                </a:moveTo>
                <a:cubicBezTo>
                  <a:pt x="48387" y="0"/>
                  <a:pt x="0" y="48387"/>
                  <a:pt x="0" y="108014"/>
                </a:cubicBezTo>
                <a:lnTo>
                  <a:pt x="0" y="474726"/>
                </a:lnTo>
                <a:cubicBezTo>
                  <a:pt x="0" y="534448"/>
                  <a:pt x="48387" y="582740"/>
                  <a:pt x="108014" y="582740"/>
                </a:cubicBezTo>
                <a:lnTo>
                  <a:pt x="6441186" y="582740"/>
                </a:lnTo>
                <a:cubicBezTo>
                  <a:pt x="6500813" y="582740"/>
                  <a:pt x="6587871" y="553784"/>
                  <a:pt x="6635592" y="517970"/>
                </a:cubicBezTo>
                <a:lnTo>
                  <a:pt x="6851047" y="356425"/>
                </a:lnTo>
                <a:cubicBezTo>
                  <a:pt x="6898768" y="320612"/>
                  <a:pt x="6898768" y="262604"/>
                  <a:pt x="6851047" y="226790"/>
                </a:cubicBezTo>
                <a:lnTo>
                  <a:pt x="6635496" y="64865"/>
                </a:lnTo>
                <a:cubicBezTo>
                  <a:pt x="6587776" y="29051"/>
                  <a:pt x="6500813" y="0"/>
                  <a:pt x="6441186" y="0"/>
                </a:cubicBezTo>
                <a:lnTo>
                  <a:pt x="108014" y="0"/>
                </a:lnTo>
                <a:close/>
              </a:path>
            </a:pathLst>
          </a:custGeom>
          <a:solidFill>
            <a:srgbClr val="BDCEE0"/>
          </a:solidFill>
          <a:ln w="9525" cap="flat">
            <a:noFill/>
            <a:prstDash val="solid"/>
            <a:miter/>
          </a:ln>
        </p:spPr>
        <p:txBody>
          <a:bodyPr rtlCol="0" anchor="ctr"/>
          <a:lstStyle/>
          <a:p>
            <a:endParaRPr lang="de-DE" dirty="0"/>
          </a:p>
        </p:txBody>
      </p:sp>
      <p:sp>
        <p:nvSpPr>
          <p:cNvPr id="20" name="Fußzeilenplatzhalter 1">
            <a:extLst>
              <a:ext uri="{FF2B5EF4-FFF2-40B4-BE49-F238E27FC236}">
                <a16:creationId xmlns:a16="http://schemas.microsoft.com/office/drawing/2014/main" id="{353627C4-B262-DD37-B52A-6883C9612845}"/>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Copyright </a:t>
            </a:r>
            <a:r>
              <a:rPr kumimoji="0" lang="de-DE" sz="900" b="0" i="0" u="none" strike="noStrike" kern="1200" cap="none" spc="0" normalizeH="0" baseline="0" noProof="0" dirty="0" err="1">
                <a:ln>
                  <a:noFill/>
                </a:ln>
                <a:solidFill>
                  <a:srgbClr val="000000">
                    <a:tint val="75000"/>
                  </a:srgbClr>
                </a:solidFill>
                <a:effectLst/>
                <a:uLnTx/>
                <a:uFillTx/>
                <a:latin typeface="Calibri" panose="020F0502020204030204"/>
                <a:ea typeface="+mn-ea"/>
                <a:cs typeface="+mn-cs"/>
              </a:rPr>
              <a:t>vivamind</a:t>
            </a:r>
            <a:endPar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Ellipse 29">
            <a:extLst>
              <a:ext uri="{FF2B5EF4-FFF2-40B4-BE49-F238E27FC236}">
                <a16:creationId xmlns:a16="http://schemas.microsoft.com/office/drawing/2014/main" id="{5D2CA0FF-3203-6797-3D15-BB3747D93147}"/>
              </a:ext>
            </a:extLst>
          </p:cNvPr>
          <p:cNvSpPr/>
          <p:nvPr/>
        </p:nvSpPr>
        <p:spPr>
          <a:xfrm>
            <a:off x="4423067" y="4848122"/>
            <a:ext cx="565914" cy="580519"/>
          </a:xfrm>
          <a:prstGeom prst="ellipse">
            <a:avLst/>
          </a:prstGeom>
          <a:solidFill>
            <a:srgbClr val="FEA12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Ellipse 29">
            <a:extLst>
              <a:ext uri="{FF2B5EF4-FFF2-40B4-BE49-F238E27FC236}">
                <a16:creationId xmlns:a16="http://schemas.microsoft.com/office/drawing/2014/main" id="{C6150255-BEB1-B0A5-CADB-3FF84E4F7867}"/>
              </a:ext>
            </a:extLst>
          </p:cNvPr>
          <p:cNvSpPr/>
          <p:nvPr/>
        </p:nvSpPr>
        <p:spPr>
          <a:xfrm>
            <a:off x="9223576" y="4848122"/>
            <a:ext cx="565914" cy="580519"/>
          </a:xfrm>
          <a:prstGeom prst="ellipse">
            <a:avLst/>
          </a:prstGeom>
          <a:solidFill>
            <a:srgbClr val="FEA12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feld 6">
            <a:extLst>
              <a:ext uri="{FF2B5EF4-FFF2-40B4-BE49-F238E27FC236}">
                <a16:creationId xmlns:a16="http://schemas.microsoft.com/office/drawing/2014/main" id="{0025AF00-1F5C-E8B3-839C-B03441C18C29}"/>
              </a:ext>
            </a:extLst>
          </p:cNvPr>
          <p:cNvSpPr txBox="1"/>
          <p:nvPr/>
        </p:nvSpPr>
        <p:spPr>
          <a:xfrm>
            <a:off x="8619392" y="4890274"/>
            <a:ext cx="1774281" cy="430887"/>
          </a:xfrm>
          <a:prstGeom prst="rect">
            <a:avLst/>
          </a:prstGeom>
          <a:noFill/>
        </p:spPr>
        <p:txBody>
          <a:bodyPr wrap="square">
            <a:spAutoFit/>
          </a:bodyPr>
          <a:lstStyle/>
          <a:p>
            <a:pPr algn="ctr">
              <a:lnSpc>
                <a:spcPct val="150000"/>
              </a:lnSpc>
            </a:pPr>
            <a:r>
              <a:rPr lang="de-DE" sz="1600" dirty="0">
                <a:solidFill>
                  <a:srgbClr val="004785"/>
                </a:solidFill>
                <a:latin typeface="Hind" panose="02000000000000000000" pitchFamily="2" charset="77"/>
                <a:cs typeface="Hind" panose="02000000000000000000" pitchFamily="2" charset="77"/>
              </a:rPr>
              <a:t>Messzeitpunkt 2</a:t>
            </a:r>
          </a:p>
        </p:txBody>
      </p:sp>
      <p:sp>
        <p:nvSpPr>
          <p:cNvPr id="33" name="Textfeld 32">
            <a:extLst>
              <a:ext uri="{FF2B5EF4-FFF2-40B4-BE49-F238E27FC236}">
                <a16:creationId xmlns:a16="http://schemas.microsoft.com/office/drawing/2014/main" id="{BAE453D5-AE1E-0C2E-E717-8E96E1723C8D}"/>
              </a:ext>
            </a:extLst>
          </p:cNvPr>
          <p:cNvSpPr txBox="1"/>
          <p:nvPr/>
        </p:nvSpPr>
        <p:spPr>
          <a:xfrm>
            <a:off x="3778867" y="4897695"/>
            <a:ext cx="1774281" cy="430887"/>
          </a:xfrm>
          <a:prstGeom prst="rect">
            <a:avLst/>
          </a:prstGeom>
          <a:noFill/>
        </p:spPr>
        <p:txBody>
          <a:bodyPr wrap="square">
            <a:spAutoFit/>
          </a:bodyPr>
          <a:lstStyle/>
          <a:p>
            <a:pPr algn="ctr">
              <a:lnSpc>
                <a:spcPct val="150000"/>
              </a:lnSpc>
            </a:pPr>
            <a:r>
              <a:rPr lang="de-DE" sz="1600" b="1" dirty="0">
                <a:solidFill>
                  <a:srgbClr val="004785"/>
                </a:solidFill>
                <a:latin typeface="Hind" panose="02000000000000000000" pitchFamily="2" charset="77"/>
                <a:cs typeface="Hind" panose="02000000000000000000" pitchFamily="2" charset="77"/>
              </a:rPr>
              <a:t>Messzeitpunkt 1</a:t>
            </a:r>
          </a:p>
        </p:txBody>
      </p:sp>
      <p:sp>
        <p:nvSpPr>
          <p:cNvPr id="34" name="Rechteck 33">
            <a:extLst>
              <a:ext uri="{FF2B5EF4-FFF2-40B4-BE49-F238E27FC236}">
                <a16:creationId xmlns:a16="http://schemas.microsoft.com/office/drawing/2014/main" id="{50EAC62E-C22F-7080-01DE-23144E43895F}"/>
              </a:ext>
            </a:extLst>
          </p:cNvPr>
          <p:cNvSpPr/>
          <p:nvPr/>
        </p:nvSpPr>
        <p:spPr>
          <a:xfrm>
            <a:off x="4282939" y="427918"/>
            <a:ext cx="9461876" cy="646331"/>
          </a:xfrm>
          <a:prstGeom prst="rect">
            <a:avLst/>
          </a:prstGeom>
        </p:spPr>
        <p:txBody>
          <a:bodyPr wrap="square">
            <a:spAutoFit/>
          </a:bodyPr>
          <a:lstStyle/>
          <a:p>
            <a:r>
              <a:rPr lang="de-DE" b="1" dirty="0">
                <a:solidFill>
                  <a:schemeClr val="bg1"/>
                </a:solidFill>
                <a:latin typeface="Hind" panose="02000000000000000000" pitchFamily="2" charset="77"/>
                <a:cs typeface="Hind" panose="02000000000000000000" pitchFamily="2" charset="77"/>
              </a:rPr>
              <a:t>Längsschnittanalyse: </a:t>
            </a:r>
          </a:p>
          <a:p>
            <a:r>
              <a:rPr lang="de-DE" b="1" dirty="0">
                <a:solidFill>
                  <a:schemeClr val="bg1"/>
                </a:solidFill>
                <a:latin typeface="Hind" panose="02000000000000000000" pitchFamily="2" charset="77"/>
                <a:cs typeface="Hind" panose="02000000000000000000" pitchFamily="2" charset="77"/>
              </a:rPr>
              <a:t>Veränderungen zwischen zwei </a:t>
            </a:r>
            <a:r>
              <a:rPr lang="de-DE" b="1" dirty="0" err="1">
                <a:solidFill>
                  <a:schemeClr val="bg1"/>
                </a:solidFill>
                <a:latin typeface="Hind" panose="02000000000000000000" pitchFamily="2" charset="77"/>
                <a:cs typeface="Hind" panose="02000000000000000000" pitchFamily="2" charset="77"/>
              </a:rPr>
              <a:t>CheckUp</a:t>
            </a:r>
            <a:r>
              <a:rPr lang="de-DE" b="1" dirty="0">
                <a:solidFill>
                  <a:schemeClr val="bg1"/>
                </a:solidFill>
                <a:latin typeface="Hind" panose="02000000000000000000" pitchFamily="2" charset="77"/>
                <a:cs typeface="Hind" panose="02000000000000000000" pitchFamily="2" charset="77"/>
              </a:rPr>
              <a:t>-Untersuchungen</a:t>
            </a:r>
          </a:p>
        </p:txBody>
      </p:sp>
      <p:sp>
        <p:nvSpPr>
          <p:cNvPr id="16" name="Textfeld 15">
            <a:extLst>
              <a:ext uri="{FF2B5EF4-FFF2-40B4-BE49-F238E27FC236}">
                <a16:creationId xmlns:a16="http://schemas.microsoft.com/office/drawing/2014/main" id="{BE0FCB33-45D1-9CA3-E0C1-A1D42DC40265}"/>
              </a:ext>
            </a:extLst>
          </p:cNvPr>
          <p:cNvSpPr txBox="1"/>
          <p:nvPr/>
        </p:nvSpPr>
        <p:spPr>
          <a:xfrm>
            <a:off x="221766" y="1030748"/>
            <a:ext cx="3328257" cy="1384995"/>
          </a:xfrm>
          <a:prstGeom prst="rect">
            <a:avLst/>
          </a:prstGeom>
          <a:noFill/>
        </p:spPr>
        <p:txBody>
          <a:bodyPr wrap="square">
            <a:spAutoFit/>
          </a:bodyPr>
          <a:lstStyle/>
          <a:p>
            <a:pPr lvl="0">
              <a:defRPr/>
            </a:pPr>
            <a:r>
              <a:rPr lang="de-DE" sz="2800" b="1" dirty="0">
                <a:solidFill>
                  <a:srgbClr val="004785"/>
                </a:solidFill>
                <a:latin typeface="Hind" panose="02000000000000000000" pitchFamily="2" charset="77"/>
                <a:cs typeface="Hind" panose="02000000000000000000" pitchFamily="2" charset="77"/>
              </a:rPr>
              <a:t>Erholung, Work-Life Balance und </a:t>
            </a:r>
            <a:r>
              <a:rPr lang="de-DE" sz="2800" b="1" dirty="0" err="1">
                <a:solidFill>
                  <a:srgbClr val="004785"/>
                </a:solidFill>
                <a:latin typeface="Hind" panose="02000000000000000000" pitchFamily="2" charset="77"/>
                <a:cs typeface="Hind" panose="02000000000000000000" pitchFamily="2" charset="77"/>
              </a:rPr>
              <a:t>Activity</a:t>
            </a:r>
            <a:r>
              <a:rPr lang="de-DE" sz="2800" b="1" dirty="0">
                <a:solidFill>
                  <a:srgbClr val="004785"/>
                </a:solidFill>
                <a:latin typeface="Hind" panose="02000000000000000000" pitchFamily="2" charset="77"/>
                <a:cs typeface="Hind" panose="02000000000000000000" pitchFamily="2" charset="77"/>
              </a:rPr>
              <a:t> Score</a:t>
            </a:r>
          </a:p>
        </p:txBody>
      </p:sp>
      <p:sp>
        <p:nvSpPr>
          <p:cNvPr id="14" name="Rechteck: abgerundete Ecken 4">
            <a:extLst>
              <a:ext uri="{FF2B5EF4-FFF2-40B4-BE49-F238E27FC236}">
                <a16:creationId xmlns:a16="http://schemas.microsoft.com/office/drawing/2014/main" id="{81F5CF43-2689-F3BC-EDE3-872130F9BD71}"/>
              </a:ext>
            </a:extLst>
          </p:cNvPr>
          <p:cNvSpPr>
            <a:spLocks/>
          </p:cNvSpPr>
          <p:nvPr/>
        </p:nvSpPr>
        <p:spPr>
          <a:xfrm>
            <a:off x="5133524" y="1341289"/>
            <a:ext cx="6057166" cy="824378"/>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algn="ctr"/>
            <a:r>
              <a:rPr lang="de-DE" sz="1200" dirty="0">
                <a:solidFill>
                  <a:srgbClr val="004785"/>
                </a:solidFill>
                <a:latin typeface="Hind" panose="02000000000000000000" pitchFamily="2" charset="77"/>
                <a:cs typeface="Hind" panose="02000000000000000000" pitchFamily="2" charset="77"/>
              </a:rPr>
              <a:t>Zwischen den Messzeitpunkten zeigte sich ein signifikanter Anstieg der Erholungsfähigkeit (Abschalten von der Arbeit) (von 3.34 auf 3.47)</a:t>
            </a:r>
          </a:p>
          <a:p>
            <a:pPr algn="ctr"/>
            <a:r>
              <a:rPr lang="de-DE" altLang="de-DE" sz="1200" b="1" i="1" dirty="0">
                <a:solidFill>
                  <a:srgbClr val="004785"/>
                </a:solidFill>
                <a:latin typeface="Hind" panose="02000000000000000000" pitchFamily="2" charset="77"/>
                <a:cs typeface="Hind" panose="02000000000000000000" pitchFamily="2" charset="77"/>
              </a:rPr>
              <a:t>Anmerkung: </a:t>
            </a:r>
            <a:r>
              <a:rPr lang="de-DE" altLang="de-DE" sz="1200" i="1" dirty="0">
                <a:solidFill>
                  <a:srgbClr val="004785"/>
                </a:solidFill>
                <a:latin typeface="Hind" panose="02000000000000000000" pitchFamily="2" charset="77"/>
                <a:cs typeface="Hind" panose="02000000000000000000" pitchFamily="2" charset="77"/>
              </a:rPr>
              <a:t>N=588; </a:t>
            </a:r>
            <a:r>
              <a:rPr lang="de-DE" sz="1200" dirty="0">
                <a:solidFill>
                  <a:srgbClr val="004785"/>
                </a:solidFill>
                <a:latin typeface="Hind" panose="02000000000000000000" pitchFamily="2" charset="77"/>
                <a:cs typeface="Hind" panose="02000000000000000000" pitchFamily="2" charset="77"/>
              </a:rPr>
              <a:t>F(1, 587) = 14,66, p &lt; .001, </a:t>
            </a:r>
            <a:r>
              <a:rPr lang="el-GR" sz="1200" dirty="0">
                <a:solidFill>
                  <a:srgbClr val="004785"/>
                </a:solidFill>
                <a:cs typeface="Hind" panose="02000000000000000000" pitchFamily="2" charset="77"/>
              </a:rPr>
              <a:t>η²</a:t>
            </a:r>
            <a:r>
              <a:rPr lang="de-DE" sz="1200" dirty="0">
                <a:solidFill>
                  <a:srgbClr val="004785"/>
                </a:solidFill>
                <a:latin typeface="Hind" panose="02000000000000000000" pitchFamily="2" charset="77"/>
                <a:cs typeface="Hind" panose="02000000000000000000" pitchFamily="2" charset="77"/>
              </a:rPr>
              <a:t>ₚ = .024..</a:t>
            </a:r>
          </a:p>
        </p:txBody>
      </p:sp>
      <p:sp>
        <p:nvSpPr>
          <p:cNvPr id="26" name="Rechteck: abgerundete Ecken 4">
            <a:extLst>
              <a:ext uri="{FF2B5EF4-FFF2-40B4-BE49-F238E27FC236}">
                <a16:creationId xmlns:a16="http://schemas.microsoft.com/office/drawing/2014/main" id="{66DA06B3-4313-9D8C-9177-DB8D0F36E002}"/>
              </a:ext>
            </a:extLst>
          </p:cNvPr>
          <p:cNvSpPr>
            <a:spLocks/>
          </p:cNvSpPr>
          <p:nvPr/>
        </p:nvSpPr>
        <p:spPr>
          <a:xfrm>
            <a:off x="5133524" y="2552467"/>
            <a:ext cx="6057166" cy="627210"/>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algn="ctr"/>
            <a:r>
              <a:rPr lang="de-DE" sz="1200" dirty="0">
                <a:solidFill>
                  <a:srgbClr val="004785"/>
                </a:solidFill>
                <a:latin typeface="Hind" panose="02000000000000000000" pitchFamily="2" charset="77"/>
                <a:cs typeface="Hind" panose="02000000000000000000" pitchFamily="2" charset="77"/>
              </a:rPr>
              <a:t>Der Mittelwert von Work-Life-Balance war zum 2. Messzeitpunkt ebenfalls signifikant höher (von 4.26 auf 4.34). </a:t>
            </a:r>
            <a:r>
              <a:rPr lang="de-DE" altLang="de-DE" sz="1200" b="1" i="1" dirty="0">
                <a:solidFill>
                  <a:srgbClr val="004785"/>
                </a:solidFill>
                <a:latin typeface="Hind" panose="02000000000000000000" pitchFamily="2" charset="77"/>
                <a:cs typeface="Hind" panose="02000000000000000000" pitchFamily="2" charset="77"/>
              </a:rPr>
              <a:t>Anmerkung: </a:t>
            </a:r>
            <a:r>
              <a:rPr lang="de-DE" altLang="de-DE" sz="1200" i="1" dirty="0">
                <a:solidFill>
                  <a:srgbClr val="004785"/>
                </a:solidFill>
                <a:latin typeface="Hind" panose="02000000000000000000" pitchFamily="2" charset="77"/>
                <a:cs typeface="Hind" panose="02000000000000000000" pitchFamily="2" charset="77"/>
              </a:rPr>
              <a:t>N=566; </a:t>
            </a:r>
            <a:r>
              <a:rPr lang="de-DE" sz="1200" dirty="0">
                <a:solidFill>
                  <a:srgbClr val="004785"/>
                </a:solidFill>
                <a:latin typeface="Hind" panose="02000000000000000000" pitchFamily="2" charset="77"/>
                <a:cs typeface="Hind" panose="02000000000000000000" pitchFamily="2" charset="77"/>
              </a:rPr>
              <a:t>F(1, 565) = 4,592, p &lt; .001, </a:t>
            </a:r>
            <a:r>
              <a:rPr lang="el-GR" sz="1200" dirty="0">
                <a:solidFill>
                  <a:srgbClr val="004785"/>
                </a:solidFill>
                <a:cs typeface="Hind" panose="02000000000000000000" pitchFamily="2" charset="77"/>
              </a:rPr>
              <a:t>η²</a:t>
            </a:r>
            <a:r>
              <a:rPr lang="de-DE" sz="1200" dirty="0">
                <a:solidFill>
                  <a:srgbClr val="004785"/>
                </a:solidFill>
                <a:latin typeface="Hind" panose="02000000000000000000" pitchFamily="2" charset="77"/>
                <a:cs typeface="Hind" panose="02000000000000000000" pitchFamily="2" charset="77"/>
              </a:rPr>
              <a:t>ₚ = .008</a:t>
            </a:r>
            <a:endParaRPr lang="de-DE" altLang="de-DE" sz="1200" i="1" dirty="0">
              <a:solidFill>
                <a:srgbClr val="004785"/>
              </a:solidFill>
              <a:latin typeface="Hind" panose="02000000000000000000" pitchFamily="2" charset="77"/>
              <a:cs typeface="Hind" panose="02000000000000000000" pitchFamily="2" charset="77"/>
            </a:endParaRPr>
          </a:p>
        </p:txBody>
      </p:sp>
      <p:sp>
        <p:nvSpPr>
          <p:cNvPr id="30" name="Rechteck: abgerundete Ecken 4">
            <a:extLst>
              <a:ext uri="{FF2B5EF4-FFF2-40B4-BE49-F238E27FC236}">
                <a16:creationId xmlns:a16="http://schemas.microsoft.com/office/drawing/2014/main" id="{A111F89E-61E2-662A-7E0D-D6B3BE919C4E}"/>
              </a:ext>
            </a:extLst>
          </p:cNvPr>
          <p:cNvSpPr>
            <a:spLocks/>
          </p:cNvSpPr>
          <p:nvPr/>
        </p:nvSpPr>
        <p:spPr>
          <a:xfrm>
            <a:off x="5133524" y="3620648"/>
            <a:ext cx="6057166" cy="627210"/>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algn="ctr"/>
            <a:r>
              <a:rPr lang="de-DE" sz="1200" dirty="0">
                <a:solidFill>
                  <a:srgbClr val="004785"/>
                </a:solidFill>
                <a:latin typeface="Hind" panose="02000000000000000000" pitchFamily="2" charset="77"/>
                <a:cs typeface="Hind" panose="02000000000000000000" pitchFamily="2" charset="77"/>
              </a:rPr>
              <a:t>Auch der </a:t>
            </a:r>
            <a:r>
              <a:rPr lang="de-DE" sz="1200" dirty="0" err="1">
                <a:solidFill>
                  <a:srgbClr val="004785"/>
                </a:solidFill>
                <a:latin typeface="Hind" panose="02000000000000000000" pitchFamily="2" charset="77"/>
                <a:cs typeface="Hind" panose="02000000000000000000" pitchFamily="2" charset="77"/>
              </a:rPr>
              <a:t>Activity</a:t>
            </a:r>
            <a:r>
              <a:rPr lang="de-DE" sz="1200" dirty="0">
                <a:solidFill>
                  <a:srgbClr val="004785"/>
                </a:solidFill>
                <a:latin typeface="Hind" panose="02000000000000000000" pitchFamily="2" charset="77"/>
                <a:cs typeface="Hind" panose="02000000000000000000" pitchFamily="2" charset="77"/>
              </a:rPr>
              <a:t>-Score war bei dem 2. Messzeitpunkt signifikant höher </a:t>
            </a:r>
          </a:p>
          <a:p>
            <a:pPr algn="ctr"/>
            <a:r>
              <a:rPr lang="de-DE" sz="1200" dirty="0">
                <a:solidFill>
                  <a:srgbClr val="004785"/>
                </a:solidFill>
                <a:latin typeface="Hind" panose="02000000000000000000" pitchFamily="2" charset="77"/>
                <a:cs typeface="Hind" panose="02000000000000000000" pitchFamily="2" charset="77"/>
              </a:rPr>
              <a:t>(von 4.92 auf 4.95). </a:t>
            </a:r>
            <a:r>
              <a:rPr lang="de-DE" altLang="de-DE" sz="1200" b="1" i="1" dirty="0">
                <a:solidFill>
                  <a:srgbClr val="004785"/>
                </a:solidFill>
                <a:latin typeface="Hind" panose="02000000000000000000" pitchFamily="2" charset="77"/>
                <a:cs typeface="Hind" panose="02000000000000000000" pitchFamily="2" charset="77"/>
              </a:rPr>
              <a:t>Anmerkung: </a:t>
            </a:r>
            <a:r>
              <a:rPr lang="de-DE" altLang="de-DE" sz="1200" i="1" dirty="0">
                <a:solidFill>
                  <a:srgbClr val="004785"/>
                </a:solidFill>
                <a:latin typeface="Hind" panose="02000000000000000000" pitchFamily="2" charset="77"/>
                <a:cs typeface="Hind" panose="02000000000000000000" pitchFamily="2" charset="77"/>
              </a:rPr>
              <a:t>N=510; </a:t>
            </a:r>
            <a:r>
              <a:rPr lang="de-DE" sz="1200" dirty="0">
                <a:solidFill>
                  <a:srgbClr val="004785"/>
                </a:solidFill>
                <a:latin typeface="Hind" panose="02000000000000000000" pitchFamily="2" charset="77"/>
                <a:cs typeface="Hind" panose="02000000000000000000" pitchFamily="2" charset="77"/>
              </a:rPr>
              <a:t>F(1, 565) = 4,175, p &lt; .001, </a:t>
            </a:r>
            <a:r>
              <a:rPr lang="el-GR" sz="1200" dirty="0">
                <a:solidFill>
                  <a:srgbClr val="004785"/>
                </a:solidFill>
                <a:cs typeface="Hind" panose="02000000000000000000" pitchFamily="2" charset="77"/>
              </a:rPr>
              <a:t>η²</a:t>
            </a:r>
            <a:r>
              <a:rPr lang="de-DE" sz="1200" dirty="0">
                <a:solidFill>
                  <a:srgbClr val="004785"/>
                </a:solidFill>
                <a:latin typeface="Hind" panose="02000000000000000000" pitchFamily="2" charset="77"/>
                <a:cs typeface="Hind" panose="02000000000000000000" pitchFamily="2" charset="77"/>
              </a:rPr>
              <a:t>ₚ = .008</a:t>
            </a:r>
            <a:endParaRPr lang="de-DE" altLang="de-DE" sz="1200" i="1" dirty="0">
              <a:solidFill>
                <a:srgbClr val="004785"/>
              </a:solidFill>
              <a:latin typeface="Hind" panose="02000000000000000000" pitchFamily="2" charset="77"/>
              <a:cs typeface="Hind" panose="02000000000000000000" pitchFamily="2" charset="77"/>
            </a:endParaRPr>
          </a:p>
        </p:txBody>
      </p:sp>
      <p:sp>
        <p:nvSpPr>
          <p:cNvPr id="36" name="Rechteck: abgerundete Ecken 4">
            <a:extLst>
              <a:ext uri="{FF2B5EF4-FFF2-40B4-BE49-F238E27FC236}">
                <a16:creationId xmlns:a16="http://schemas.microsoft.com/office/drawing/2014/main" id="{835EDFD5-C28D-0472-9935-4313733D99FC}"/>
              </a:ext>
            </a:extLst>
          </p:cNvPr>
          <p:cNvSpPr>
            <a:spLocks/>
          </p:cNvSpPr>
          <p:nvPr/>
        </p:nvSpPr>
        <p:spPr>
          <a:xfrm>
            <a:off x="4299437" y="5772887"/>
            <a:ext cx="7270836" cy="824378"/>
          </a:xfrm>
          <a:prstGeom prst="roundRect">
            <a:avLst>
              <a:gd name="adj" fmla="val 11036"/>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r>
              <a:rPr lang="de-DE" sz="1200" b="1" dirty="0">
                <a:latin typeface="Hind" panose="02000000000000000000" pitchFamily="2" charset="77"/>
                <a:cs typeface="Hind" panose="02000000000000000000" pitchFamily="2" charset="77"/>
              </a:rPr>
              <a:t>Hinweis</a:t>
            </a:r>
            <a:r>
              <a:rPr lang="de-DE" sz="1200" dirty="0">
                <a:latin typeface="Hind" panose="02000000000000000000" pitchFamily="2" charset="77"/>
                <a:cs typeface="Hind" panose="02000000000000000000" pitchFamily="2" charset="77"/>
              </a:rPr>
              <a:t>: Obwohl der Unterschied zwischen den Messzeitpunkten statistisch signifikant ist, fallen die Effekte insgesamt eher klein aus, was auf eine moderate Veränderung der einzelnen Faktoren (Erholung und Work-Life-Balance) hindeutet.</a:t>
            </a:r>
          </a:p>
        </p:txBody>
      </p:sp>
      <p:sp>
        <p:nvSpPr>
          <p:cNvPr id="37" name="Freihandform: Form 15">
            <a:extLst>
              <a:ext uri="{FF2B5EF4-FFF2-40B4-BE49-F238E27FC236}">
                <a16:creationId xmlns:a16="http://schemas.microsoft.com/office/drawing/2014/main" id="{FB6F44A5-AEF4-05CD-373C-C0F61AC1F01F}"/>
              </a:ext>
            </a:extLst>
          </p:cNvPr>
          <p:cNvSpPr/>
          <p:nvPr/>
        </p:nvSpPr>
        <p:spPr>
          <a:xfrm>
            <a:off x="4311262" y="1529418"/>
            <a:ext cx="649426" cy="439211"/>
          </a:xfrm>
          <a:custGeom>
            <a:avLst/>
            <a:gdLst>
              <a:gd name="connsiteX0" fmla="*/ 292716 w 414704"/>
              <a:gd name="connsiteY0" fmla="*/ 160965 h 280467"/>
              <a:gd name="connsiteX1" fmla="*/ 279476 w 414704"/>
              <a:gd name="connsiteY1" fmla="*/ 185254 h 280467"/>
              <a:gd name="connsiteX2" fmla="*/ 292716 w 414704"/>
              <a:gd name="connsiteY2" fmla="*/ 160965 h 280467"/>
              <a:gd name="connsiteX3" fmla="*/ 337864 w 414704"/>
              <a:gd name="connsiteY3" fmla="*/ 214781 h 280467"/>
              <a:gd name="connsiteX4" fmla="*/ 357771 w 414704"/>
              <a:gd name="connsiteY4" fmla="*/ 174014 h 280467"/>
              <a:gd name="connsiteX5" fmla="*/ 337864 w 414704"/>
              <a:gd name="connsiteY5" fmla="*/ 214781 h 280467"/>
              <a:gd name="connsiteX6" fmla="*/ 259949 w 414704"/>
              <a:gd name="connsiteY6" fmla="*/ 234689 h 280467"/>
              <a:gd name="connsiteX7" fmla="*/ 293954 w 414704"/>
              <a:gd name="connsiteY7" fmla="*/ 203161 h 280467"/>
              <a:gd name="connsiteX8" fmla="*/ 259949 w 414704"/>
              <a:gd name="connsiteY8" fmla="*/ 234689 h 280467"/>
              <a:gd name="connsiteX9" fmla="*/ 312909 w 414704"/>
              <a:gd name="connsiteY9" fmla="*/ 236117 h 280467"/>
              <a:gd name="connsiteX10" fmla="*/ 333197 w 414704"/>
              <a:gd name="connsiteY10" fmla="*/ 210400 h 280467"/>
              <a:gd name="connsiteX11" fmla="*/ 344627 w 414704"/>
              <a:gd name="connsiteY11" fmla="*/ 187254 h 280467"/>
              <a:gd name="connsiteX12" fmla="*/ 329006 w 414704"/>
              <a:gd name="connsiteY12" fmla="*/ 209829 h 280467"/>
              <a:gd name="connsiteX13" fmla="*/ 313004 w 414704"/>
              <a:gd name="connsiteY13" fmla="*/ 236117 h 280467"/>
              <a:gd name="connsiteX14" fmla="*/ 288239 w 414704"/>
              <a:gd name="connsiteY14" fmla="*/ 239261 h 280467"/>
              <a:gd name="connsiteX15" fmla="*/ 271951 w 414704"/>
              <a:gd name="connsiteY15" fmla="*/ 270122 h 280467"/>
              <a:gd name="connsiteX16" fmla="*/ 288239 w 414704"/>
              <a:gd name="connsiteY16" fmla="*/ 239261 h 280467"/>
              <a:gd name="connsiteX17" fmla="*/ 287096 w 414704"/>
              <a:gd name="connsiteY17" fmla="*/ 254501 h 280467"/>
              <a:gd name="connsiteX18" fmla="*/ 288715 w 414704"/>
              <a:gd name="connsiteY18" fmla="*/ 256120 h 280467"/>
              <a:gd name="connsiteX19" fmla="*/ 323957 w 414704"/>
              <a:gd name="connsiteY19" fmla="*/ 207162 h 280467"/>
              <a:gd name="connsiteX20" fmla="*/ 303384 w 414704"/>
              <a:gd name="connsiteY20" fmla="*/ 228974 h 280467"/>
              <a:gd name="connsiteX21" fmla="*/ 287096 w 414704"/>
              <a:gd name="connsiteY21" fmla="*/ 254501 h 280467"/>
              <a:gd name="connsiteX22" fmla="*/ 37827 w 414704"/>
              <a:gd name="connsiteY22" fmla="*/ 225926 h 280467"/>
              <a:gd name="connsiteX23" fmla="*/ 71640 w 414704"/>
              <a:gd name="connsiteY23" fmla="*/ 191255 h 280467"/>
              <a:gd name="connsiteX24" fmla="*/ 37827 w 414704"/>
              <a:gd name="connsiteY24" fmla="*/ 225926 h 280467"/>
              <a:gd name="connsiteX25" fmla="*/ 263188 w 414704"/>
              <a:gd name="connsiteY25" fmla="*/ 252786 h 280467"/>
              <a:gd name="connsiteX26" fmla="*/ 295002 w 414704"/>
              <a:gd name="connsiteY26" fmla="*/ 215543 h 280467"/>
              <a:gd name="connsiteX27" fmla="*/ 273666 w 414704"/>
              <a:gd name="connsiteY27" fmla="*/ 231164 h 280467"/>
              <a:gd name="connsiteX28" fmla="*/ 263188 w 414704"/>
              <a:gd name="connsiteY28" fmla="*/ 252786 h 280467"/>
              <a:gd name="connsiteX29" fmla="*/ 293192 w 414704"/>
              <a:gd name="connsiteY29" fmla="*/ 183444 h 280467"/>
              <a:gd name="connsiteX30" fmla="*/ 262807 w 414704"/>
              <a:gd name="connsiteY30" fmla="*/ 218687 h 280467"/>
              <a:gd name="connsiteX31" fmla="*/ 293192 w 414704"/>
              <a:gd name="connsiteY31" fmla="*/ 183444 h 280467"/>
              <a:gd name="connsiteX32" fmla="*/ 12681 w 414704"/>
              <a:gd name="connsiteY32" fmla="*/ 131057 h 280467"/>
              <a:gd name="connsiteX33" fmla="*/ 34874 w 414704"/>
              <a:gd name="connsiteY33" fmla="*/ 92099 h 280467"/>
              <a:gd name="connsiteX34" fmla="*/ 29730 w 414704"/>
              <a:gd name="connsiteY34" fmla="*/ 80098 h 280467"/>
              <a:gd name="connsiteX35" fmla="*/ 18681 w 414704"/>
              <a:gd name="connsiteY35" fmla="*/ 109530 h 280467"/>
              <a:gd name="connsiteX36" fmla="*/ 12681 w 414704"/>
              <a:gd name="connsiteY36" fmla="*/ 130962 h 280467"/>
              <a:gd name="connsiteX37" fmla="*/ 44494 w 414704"/>
              <a:gd name="connsiteY37" fmla="*/ 86099 h 280467"/>
              <a:gd name="connsiteX38" fmla="*/ 13823 w 414704"/>
              <a:gd name="connsiteY38" fmla="*/ 151440 h 280467"/>
              <a:gd name="connsiteX39" fmla="*/ 30969 w 414704"/>
              <a:gd name="connsiteY39" fmla="*/ 127342 h 280467"/>
              <a:gd name="connsiteX40" fmla="*/ 44494 w 414704"/>
              <a:gd name="connsiteY40" fmla="*/ 86194 h 280467"/>
              <a:gd name="connsiteX41" fmla="*/ 54686 w 414704"/>
              <a:gd name="connsiteY41" fmla="*/ 224973 h 280467"/>
              <a:gd name="connsiteX42" fmla="*/ 78784 w 414704"/>
              <a:gd name="connsiteY42" fmla="*/ 209447 h 280467"/>
              <a:gd name="connsiteX43" fmla="*/ 101358 w 414704"/>
              <a:gd name="connsiteY43" fmla="*/ 178205 h 280467"/>
              <a:gd name="connsiteX44" fmla="*/ 78213 w 414704"/>
              <a:gd name="connsiteY44" fmla="*/ 194207 h 280467"/>
              <a:gd name="connsiteX45" fmla="*/ 54590 w 414704"/>
              <a:gd name="connsiteY45" fmla="*/ 224973 h 280467"/>
              <a:gd name="connsiteX46" fmla="*/ 47828 w 414704"/>
              <a:gd name="connsiteY46" fmla="*/ 104577 h 280467"/>
              <a:gd name="connsiteX47" fmla="*/ 30111 w 414704"/>
              <a:gd name="connsiteY47" fmla="*/ 139820 h 280467"/>
              <a:gd name="connsiteX48" fmla="*/ 18777 w 414704"/>
              <a:gd name="connsiteY48" fmla="*/ 177443 h 280467"/>
              <a:gd name="connsiteX49" fmla="*/ 39446 w 414704"/>
              <a:gd name="connsiteY49" fmla="*/ 141534 h 280467"/>
              <a:gd name="connsiteX50" fmla="*/ 47732 w 414704"/>
              <a:gd name="connsiteY50" fmla="*/ 104672 h 280467"/>
              <a:gd name="connsiteX51" fmla="*/ 75736 w 414704"/>
              <a:gd name="connsiteY51" fmla="*/ 223163 h 280467"/>
              <a:gd name="connsiteX52" fmla="*/ 101739 w 414704"/>
              <a:gd name="connsiteY52" fmla="*/ 207733 h 280467"/>
              <a:gd name="connsiteX53" fmla="*/ 126028 w 414704"/>
              <a:gd name="connsiteY53" fmla="*/ 173062 h 280467"/>
              <a:gd name="connsiteX54" fmla="*/ 75736 w 414704"/>
              <a:gd name="connsiteY54" fmla="*/ 223068 h 280467"/>
              <a:gd name="connsiteX55" fmla="*/ 374821 w 414704"/>
              <a:gd name="connsiteY55" fmla="*/ 182777 h 280467"/>
              <a:gd name="connsiteX56" fmla="*/ 376440 w 414704"/>
              <a:gd name="connsiteY56" fmla="*/ 184111 h 280467"/>
              <a:gd name="connsiteX57" fmla="*/ 389585 w 414704"/>
              <a:gd name="connsiteY57" fmla="*/ 162775 h 280467"/>
              <a:gd name="connsiteX58" fmla="*/ 397395 w 414704"/>
              <a:gd name="connsiteY58" fmla="*/ 137534 h 280467"/>
              <a:gd name="connsiteX59" fmla="*/ 366439 w 414704"/>
              <a:gd name="connsiteY59" fmla="*/ 168109 h 280467"/>
              <a:gd name="connsiteX60" fmla="*/ 361486 w 414704"/>
              <a:gd name="connsiteY60" fmla="*/ 186016 h 280467"/>
              <a:gd name="connsiteX61" fmla="*/ 351580 w 414704"/>
              <a:gd name="connsiteY61" fmla="*/ 205828 h 280467"/>
              <a:gd name="connsiteX62" fmla="*/ 376250 w 414704"/>
              <a:gd name="connsiteY62" fmla="*/ 165061 h 280467"/>
              <a:gd name="connsiteX63" fmla="*/ 374821 w 414704"/>
              <a:gd name="connsiteY63" fmla="*/ 182777 h 280467"/>
              <a:gd name="connsiteX64" fmla="*/ 102501 w 414704"/>
              <a:gd name="connsiteY64" fmla="*/ 217734 h 280467"/>
              <a:gd name="connsiteX65" fmla="*/ 130600 w 414704"/>
              <a:gd name="connsiteY65" fmla="*/ 198589 h 280467"/>
              <a:gd name="connsiteX66" fmla="*/ 149745 w 414704"/>
              <a:gd name="connsiteY66" fmla="*/ 170490 h 280467"/>
              <a:gd name="connsiteX67" fmla="*/ 102501 w 414704"/>
              <a:gd name="connsiteY67" fmla="*/ 217734 h 280467"/>
              <a:gd name="connsiteX68" fmla="*/ 240042 w 414704"/>
              <a:gd name="connsiteY68" fmla="*/ 203351 h 280467"/>
              <a:gd name="connsiteX69" fmla="*/ 281190 w 414704"/>
              <a:gd name="connsiteY69" fmla="*/ 161251 h 280467"/>
              <a:gd name="connsiteX70" fmla="*/ 255949 w 414704"/>
              <a:gd name="connsiteY70" fmla="*/ 180396 h 280467"/>
              <a:gd name="connsiteX71" fmla="*/ 226993 w 414704"/>
              <a:gd name="connsiteY71" fmla="*/ 210876 h 280467"/>
              <a:gd name="connsiteX72" fmla="*/ 254044 w 414704"/>
              <a:gd name="connsiteY72" fmla="*/ 210495 h 280467"/>
              <a:gd name="connsiteX73" fmla="*/ 267284 w 414704"/>
              <a:gd name="connsiteY73" fmla="*/ 188588 h 280467"/>
              <a:gd name="connsiteX74" fmla="*/ 239947 w 414704"/>
              <a:gd name="connsiteY74" fmla="*/ 203351 h 280467"/>
              <a:gd name="connsiteX75" fmla="*/ 49828 w 414704"/>
              <a:gd name="connsiteY75" fmla="*/ 136867 h 280467"/>
              <a:gd name="connsiteX76" fmla="*/ 23158 w 414704"/>
              <a:gd name="connsiteY76" fmla="*/ 180682 h 280467"/>
              <a:gd name="connsiteX77" fmla="*/ 13633 w 414704"/>
              <a:gd name="connsiteY77" fmla="*/ 235927 h 280467"/>
              <a:gd name="connsiteX78" fmla="*/ 26968 w 414704"/>
              <a:gd name="connsiteY78" fmla="*/ 215543 h 280467"/>
              <a:gd name="connsiteX79" fmla="*/ 38017 w 414704"/>
              <a:gd name="connsiteY79" fmla="*/ 187159 h 280467"/>
              <a:gd name="connsiteX80" fmla="*/ 26492 w 414704"/>
              <a:gd name="connsiteY80" fmla="*/ 196208 h 280467"/>
              <a:gd name="connsiteX81" fmla="*/ 49923 w 414704"/>
              <a:gd name="connsiteY81" fmla="*/ 136772 h 280467"/>
              <a:gd name="connsiteX82" fmla="*/ 50019 w 414704"/>
              <a:gd name="connsiteY82" fmla="*/ 183635 h 280467"/>
              <a:gd name="connsiteX83" fmla="*/ 122694 w 414704"/>
              <a:gd name="connsiteY83" fmla="*/ 165918 h 280467"/>
              <a:gd name="connsiteX84" fmla="*/ 204705 w 414704"/>
              <a:gd name="connsiteY84" fmla="*/ 156107 h 280467"/>
              <a:gd name="connsiteX85" fmla="*/ 290620 w 414704"/>
              <a:gd name="connsiteY85" fmla="*/ 152202 h 280467"/>
              <a:gd name="connsiteX86" fmla="*/ 303193 w 414704"/>
              <a:gd name="connsiteY86" fmla="*/ 175253 h 280467"/>
              <a:gd name="connsiteX87" fmla="*/ 305098 w 414704"/>
              <a:gd name="connsiteY87" fmla="*/ 212114 h 280467"/>
              <a:gd name="connsiteX88" fmla="*/ 335388 w 414704"/>
              <a:gd name="connsiteY88" fmla="*/ 184587 h 280467"/>
              <a:gd name="connsiteX89" fmla="*/ 369106 w 414704"/>
              <a:gd name="connsiteY89" fmla="*/ 153631 h 280467"/>
              <a:gd name="connsiteX90" fmla="*/ 401396 w 414704"/>
              <a:gd name="connsiteY90" fmla="*/ 123151 h 280467"/>
              <a:gd name="connsiteX91" fmla="*/ 385584 w 414704"/>
              <a:gd name="connsiteY91" fmla="*/ 101148 h 280467"/>
              <a:gd name="connsiteX92" fmla="*/ 325863 w 414704"/>
              <a:gd name="connsiteY92" fmla="*/ 45141 h 280467"/>
              <a:gd name="connsiteX93" fmla="*/ 306146 w 414704"/>
              <a:gd name="connsiteY93" fmla="*/ 22186 h 280467"/>
              <a:gd name="connsiteX94" fmla="*/ 302241 w 414704"/>
              <a:gd name="connsiteY94" fmla="*/ 38950 h 280467"/>
              <a:gd name="connsiteX95" fmla="*/ 299955 w 414704"/>
              <a:gd name="connsiteY95" fmla="*/ 63905 h 280467"/>
              <a:gd name="connsiteX96" fmla="*/ 291096 w 414704"/>
              <a:gd name="connsiteY96" fmla="*/ 85337 h 280467"/>
              <a:gd name="connsiteX97" fmla="*/ 215468 w 414704"/>
              <a:gd name="connsiteY97" fmla="*/ 89623 h 280467"/>
              <a:gd name="connsiteX98" fmla="*/ 132029 w 414704"/>
              <a:gd name="connsiteY98" fmla="*/ 86765 h 280467"/>
              <a:gd name="connsiteX99" fmla="*/ 51638 w 414704"/>
              <a:gd name="connsiteY99" fmla="*/ 79526 h 280467"/>
              <a:gd name="connsiteX100" fmla="*/ 58305 w 414704"/>
              <a:gd name="connsiteY100" fmla="*/ 126104 h 280467"/>
              <a:gd name="connsiteX101" fmla="*/ 50114 w 414704"/>
              <a:gd name="connsiteY101" fmla="*/ 183635 h 280467"/>
              <a:gd name="connsiteX102" fmla="*/ 170795 w 414704"/>
              <a:gd name="connsiteY102" fmla="*/ 165728 h 280467"/>
              <a:gd name="connsiteX103" fmla="*/ 144507 w 414704"/>
              <a:gd name="connsiteY103" fmla="*/ 213829 h 280467"/>
              <a:gd name="connsiteX104" fmla="*/ 169843 w 414704"/>
              <a:gd name="connsiteY104" fmla="*/ 194684 h 280467"/>
              <a:gd name="connsiteX105" fmla="*/ 191274 w 414704"/>
              <a:gd name="connsiteY105" fmla="*/ 168776 h 280467"/>
              <a:gd name="connsiteX106" fmla="*/ 187369 w 414704"/>
              <a:gd name="connsiteY106" fmla="*/ 182777 h 280467"/>
              <a:gd name="connsiteX107" fmla="*/ 165081 w 414704"/>
              <a:gd name="connsiteY107" fmla="*/ 211257 h 280467"/>
              <a:gd name="connsiteX108" fmla="*/ 212134 w 414704"/>
              <a:gd name="connsiteY108" fmla="*/ 162489 h 280467"/>
              <a:gd name="connsiteX109" fmla="*/ 170795 w 414704"/>
              <a:gd name="connsiteY109" fmla="*/ 166109 h 280467"/>
              <a:gd name="connsiteX110" fmla="*/ 148602 w 414704"/>
              <a:gd name="connsiteY110" fmla="*/ 184206 h 280467"/>
              <a:gd name="connsiteX111" fmla="*/ 127743 w 414704"/>
              <a:gd name="connsiteY111" fmla="*/ 215163 h 280467"/>
              <a:gd name="connsiteX112" fmla="*/ 170700 w 414704"/>
              <a:gd name="connsiteY112" fmla="*/ 165823 h 280467"/>
              <a:gd name="connsiteX113" fmla="*/ 238899 w 414704"/>
              <a:gd name="connsiteY113" fmla="*/ 161822 h 280467"/>
              <a:gd name="connsiteX114" fmla="*/ 243662 w 414704"/>
              <a:gd name="connsiteY114" fmla="*/ 162394 h 280467"/>
              <a:gd name="connsiteX115" fmla="*/ 206228 w 414704"/>
              <a:gd name="connsiteY115" fmla="*/ 210305 h 280467"/>
              <a:gd name="connsiteX116" fmla="*/ 237470 w 414704"/>
              <a:gd name="connsiteY116" fmla="*/ 191064 h 280467"/>
              <a:gd name="connsiteX117" fmla="*/ 265188 w 414704"/>
              <a:gd name="connsiteY117" fmla="*/ 159155 h 280467"/>
              <a:gd name="connsiteX118" fmla="*/ 239090 w 414704"/>
              <a:gd name="connsiteY118" fmla="*/ 161918 h 280467"/>
              <a:gd name="connsiteX119" fmla="*/ 212229 w 414704"/>
              <a:gd name="connsiteY119" fmla="*/ 172871 h 280467"/>
              <a:gd name="connsiteX120" fmla="*/ 183559 w 414704"/>
              <a:gd name="connsiteY120" fmla="*/ 210400 h 280467"/>
              <a:gd name="connsiteX121" fmla="*/ 238994 w 414704"/>
              <a:gd name="connsiteY121" fmla="*/ 161632 h 280467"/>
              <a:gd name="connsiteX122" fmla="*/ 29921 w 414704"/>
              <a:gd name="connsiteY122" fmla="*/ 52952 h 280467"/>
              <a:gd name="connsiteX123" fmla="*/ 92405 w 414704"/>
              <a:gd name="connsiteY123" fmla="*/ 75526 h 280467"/>
              <a:gd name="connsiteX124" fmla="*/ 170510 w 414704"/>
              <a:gd name="connsiteY124" fmla="*/ 81527 h 280467"/>
              <a:gd name="connsiteX125" fmla="*/ 240709 w 414704"/>
              <a:gd name="connsiteY125" fmla="*/ 82003 h 280467"/>
              <a:gd name="connsiteX126" fmla="*/ 272903 w 414704"/>
              <a:gd name="connsiteY126" fmla="*/ 80193 h 280467"/>
              <a:gd name="connsiteX127" fmla="*/ 292239 w 414704"/>
              <a:gd name="connsiteY127" fmla="*/ 60857 h 280467"/>
              <a:gd name="connsiteX128" fmla="*/ 300240 w 414704"/>
              <a:gd name="connsiteY128" fmla="*/ 469 h 280467"/>
              <a:gd name="connsiteX129" fmla="*/ 311480 w 414704"/>
              <a:gd name="connsiteY129" fmla="*/ 15042 h 280467"/>
              <a:gd name="connsiteX130" fmla="*/ 334626 w 414704"/>
              <a:gd name="connsiteY130" fmla="*/ 42760 h 280467"/>
              <a:gd name="connsiteX131" fmla="*/ 387870 w 414704"/>
              <a:gd name="connsiteY131" fmla="*/ 92004 h 280467"/>
              <a:gd name="connsiteX132" fmla="*/ 408540 w 414704"/>
              <a:gd name="connsiteY132" fmla="*/ 110768 h 280467"/>
              <a:gd name="connsiteX133" fmla="*/ 406920 w 414704"/>
              <a:gd name="connsiteY133" fmla="*/ 136867 h 280467"/>
              <a:gd name="connsiteX134" fmla="*/ 385584 w 414704"/>
              <a:gd name="connsiteY134" fmla="*/ 185349 h 280467"/>
              <a:gd name="connsiteX135" fmla="*/ 331863 w 414704"/>
              <a:gd name="connsiteY135" fmla="*/ 227926 h 280467"/>
              <a:gd name="connsiteX136" fmla="*/ 279476 w 414704"/>
              <a:gd name="connsiteY136" fmla="*/ 271265 h 280467"/>
              <a:gd name="connsiteX137" fmla="*/ 265760 w 414704"/>
              <a:gd name="connsiteY137" fmla="*/ 278504 h 280467"/>
              <a:gd name="connsiteX138" fmla="*/ 253568 w 414704"/>
              <a:gd name="connsiteY138" fmla="*/ 240308 h 280467"/>
              <a:gd name="connsiteX139" fmla="*/ 248996 w 414704"/>
              <a:gd name="connsiteY139" fmla="*/ 218020 h 280467"/>
              <a:gd name="connsiteX140" fmla="*/ 211372 w 414704"/>
              <a:gd name="connsiteY140" fmla="*/ 217163 h 280467"/>
              <a:gd name="connsiteX141" fmla="*/ 191941 w 414704"/>
              <a:gd name="connsiteY141" fmla="*/ 219258 h 280467"/>
              <a:gd name="connsiteX142" fmla="*/ 163176 w 414704"/>
              <a:gd name="connsiteY142" fmla="*/ 218306 h 280467"/>
              <a:gd name="connsiteX143" fmla="*/ 95834 w 414704"/>
              <a:gd name="connsiteY143" fmla="*/ 225640 h 280467"/>
              <a:gd name="connsiteX144" fmla="*/ 66782 w 414704"/>
              <a:gd name="connsiteY144" fmla="*/ 231260 h 280467"/>
              <a:gd name="connsiteX145" fmla="*/ 30016 w 414704"/>
              <a:gd name="connsiteY145" fmla="*/ 236022 h 280467"/>
              <a:gd name="connsiteX146" fmla="*/ 11728 w 414704"/>
              <a:gd name="connsiteY146" fmla="*/ 239832 h 280467"/>
              <a:gd name="connsiteX147" fmla="*/ 8204 w 414704"/>
              <a:gd name="connsiteY147" fmla="*/ 220306 h 280467"/>
              <a:gd name="connsiteX148" fmla="*/ 7251 w 414704"/>
              <a:gd name="connsiteY148" fmla="*/ 156298 h 280467"/>
              <a:gd name="connsiteX149" fmla="*/ 489 w 414704"/>
              <a:gd name="connsiteY149" fmla="*/ 127723 h 280467"/>
              <a:gd name="connsiteX150" fmla="*/ 1155 w 414704"/>
              <a:gd name="connsiteY150" fmla="*/ 119722 h 280467"/>
              <a:gd name="connsiteX151" fmla="*/ 10394 w 414704"/>
              <a:gd name="connsiteY151" fmla="*/ 109245 h 280467"/>
              <a:gd name="connsiteX152" fmla="*/ 29730 w 414704"/>
              <a:gd name="connsiteY152" fmla="*/ 52856 h 28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14704" h="280467">
                <a:moveTo>
                  <a:pt x="292716" y="160965"/>
                </a:moveTo>
                <a:cubicBezTo>
                  <a:pt x="289001" y="163346"/>
                  <a:pt x="284048" y="172395"/>
                  <a:pt x="279476" y="185254"/>
                </a:cubicBezTo>
                <a:cubicBezTo>
                  <a:pt x="291953" y="178205"/>
                  <a:pt x="296145" y="174586"/>
                  <a:pt x="292716" y="160965"/>
                </a:cubicBezTo>
                <a:moveTo>
                  <a:pt x="337864" y="214781"/>
                </a:moveTo>
                <a:cubicBezTo>
                  <a:pt x="344627" y="213067"/>
                  <a:pt x="363201" y="178396"/>
                  <a:pt x="357771" y="174014"/>
                </a:cubicBezTo>
                <a:cubicBezTo>
                  <a:pt x="346818" y="183635"/>
                  <a:pt x="346246" y="201637"/>
                  <a:pt x="337864" y="214781"/>
                </a:cubicBezTo>
                <a:moveTo>
                  <a:pt x="259949" y="234689"/>
                </a:moveTo>
                <a:cubicBezTo>
                  <a:pt x="264712" y="231546"/>
                  <a:pt x="299288" y="207257"/>
                  <a:pt x="293954" y="203161"/>
                </a:cubicBezTo>
                <a:cubicBezTo>
                  <a:pt x="288906" y="206971"/>
                  <a:pt x="255663" y="226878"/>
                  <a:pt x="259949" y="234689"/>
                </a:cubicBezTo>
                <a:moveTo>
                  <a:pt x="312909" y="236117"/>
                </a:moveTo>
                <a:cubicBezTo>
                  <a:pt x="321195" y="227259"/>
                  <a:pt x="327291" y="221163"/>
                  <a:pt x="333197" y="210400"/>
                </a:cubicBezTo>
                <a:cubicBezTo>
                  <a:pt x="335673" y="205923"/>
                  <a:pt x="346818" y="192779"/>
                  <a:pt x="344627" y="187254"/>
                </a:cubicBezTo>
                <a:cubicBezTo>
                  <a:pt x="337388" y="193922"/>
                  <a:pt x="334340" y="201637"/>
                  <a:pt x="329006" y="209829"/>
                </a:cubicBezTo>
                <a:cubicBezTo>
                  <a:pt x="324339" y="216972"/>
                  <a:pt x="313956" y="227355"/>
                  <a:pt x="313004" y="236117"/>
                </a:cubicBezTo>
                <a:moveTo>
                  <a:pt x="288239" y="239261"/>
                </a:moveTo>
                <a:cubicBezTo>
                  <a:pt x="279476" y="237832"/>
                  <a:pt x="255568" y="265550"/>
                  <a:pt x="271951" y="270122"/>
                </a:cubicBezTo>
                <a:cubicBezTo>
                  <a:pt x="278142" y="260501"/>
                  <a:pt x="283000" y="249929"/>
                  <a:pt x="288239" y="239261"/>
                </a:cubicBezTo>
                <a:moveTo>
                  <a:pt x="287096" y="254501"/>
                </a:moveTo>
                <a:cubicBezTo>
                  <a:pt x="287667" y="255072"/>
                  <a:pt x="288144" y="255548"/>
                  <a:pt x="288715" y="256120"/>
                </a:cubicBezTo>
                <a:cubicBezTo>
                  <a:pt x="305098" y="242880"/>
                  <a:pt x="312337" y="225164"/>
                  <a:pt x="323957" y="207162"/>
                </a:cubicBezTo>
                <a:cubicBezTo>
                  <a:pt x="317957" y="215258"/>
                  <a:pt x="305574" y="217448"/>
                  <a:pt x="303384" y="228974"/>
                </a:cubicBezTo>
                <a:cubicBezTo>
                  <a:pt x="293382" y="234784"/>
                  <a:pt x="294335" y="247071"/>
                  <a:pt x="287096" y="254501"/>
                </a:cubicBezTo>
                <a:moveTo>
                  <a:pt x="37827" y="225926"/>
                </a:moveTo>
                <a:cubicBezTo>
                  <a:pt x="47161" y="226021"/>
                  <a:pt x="75069" y="197637"/>
                  <a:pt x="71640" y="191255"/>
                </a:cubicBezTo>
                <a:cubicBezTo>
                  <a:pt x="66020" y="180587"/>
                  <a:pt x="39827" y="220115"/>
                  <a:pt x="37827" y="225926"/>
                </a:cubicBezTo>
                <a:moveTo>
                  <a:pt x="263188" y="252786"/>
                </a:moveTo>
                <a:cubicBezTo>
                  <a:pt x="267189" y="249452"/>
                  <a:pt x="305098" y="221639"/>
                  <a:pt x="295002" y="215543"/>
                </a:cubicBezTo>
                <a:cubicBezTo>
                  <a:pt x="291192" y="213257"/>
                  <a:pt x="276428" y="228879"/>
                  <a:pt x="273666" y="231164"/>
                </a:cubicBezTo>
                <a:cubicBezTo>
                  <a:pt x="263283" y="239642"/>
                  <a:pt x="260521" y="240404"/>
                  <a:pt x="263188" y="252786"/>
                </a:cubicBezTo>
                <a:moveTo>
                  <a:pt x="293192" y="183444"/>
                </a:moveTo>
                <a:cubicBezTo>
                  <a:pt x="283857" y="189255"/>
                  <a:pt x="259283" y="204971"/>
                  <a:pt x="262807" y="218687"/>
                </a:cubicBezTo>
                <a:cubicBezTo>
                  <a:pt x="272903" y="222497"/>
                  <a:pt x="297478" y="193541"/>
                  <a:pt x="293192" y="183444"/>
                </a:cubicBezTo>
                <a:moveTo>
                  <a:pt x="12681" y="131057"/>
                </a:moveTo>
                <a:cubicBezTo>
                  <a:pt x="22682" y="125056"/>
                  <a:pt x="30683" y="102672"/>
                  <a:pt x="34874" y="92099"/>
                </a:cubicBezTo>
                <a:cubicBezTo>
                  <a:pt x="39160" y="81431"/>
                  <a:pt x="37922" y="62667"/>
                  <a:pt x="29730" y="80098"/>
                </a:cubicBezTo>
                <a:cubicBezTo>
                  <a:pt x="24873" y="90385"/>
                  <a:pt x="25349" y="99529"/>
                  <a:pt x="18681" y="109530"/>
                </a:cubicBezTo>
                <a:cubicBezTo>
                  <a:pt x="14586" y="115531"/>
                  <a:pt x="5918" y="122960"/>
                  <a:pt x="12681" y="130962"/>
                </a:cubicBezTo>
                <a:moveTo>
                  <a:pt x="44494" y="86099"/>
                </a:moveTo>
                <a:cubicBezTo>
                  <a:pt x="42303" y="96481"/>
                  <a:pt x="3441" y="141344"/>
                  <a:pt x="13823" y="151440"/>
                </a:cubicBezTo>
                <a:cubicBezTo>
                  <a:pt x="20586" y="158013"/>
                  <a:pt x="28111" y="133247"/>
                  <a:pt x="30969" y="127342"/>
                </a:cubicBezTo>
                <a:cubicBezTo>
                  <a:pt x="34493" y="119913"/>
                  <a:pt x="52209" y="94766"/>
                  <a:pt x="44494" y="86194"/>
                </a:cubicBezTo>
                <a:moveTo>
                  <a:pt x="54686" y="224973"/>
                </a:moveTo>
                <a:cubicBezTo>
                  <a:pt x="67164" y="226688"/>
                  <a:pt x="71831" y="218210"/>
                  <a:pt x="78784" y="209447"/>
                </a:cubicBezTo>
                <a:cubicBezTo>
                  <a:pt x="84213" y="202589"/>
                  <a:pt x="102120" y="187730"/>
                  <a:pt x="101358" y="178205"/>
                </a:cubicBezTo>
                <a:cubicBezTo>
                  <a:pt x="89928" y="179634"/>
                  <a:pt x="84975" y="185730"/>
                  <a:pt x="78213" y="194207"/>
                </a:cubicBezTo>
                <a:cubicBezTo>
                  <a:pt x="71164" y="203066"/>
                  <a:pt x="58019" y="214115"/>
                  <a:pt x="54590" y="224973"/>
                </a:cubicBezTo>
                <a:moveTo>
                  <a:pt x="47828" y="104577"/>
                </a:moveTo>
                <a:cubicBezTo>
                  <a:pt x="40970" y="106387"/>
                  <a:pt x="33540" y="133152"/>
                  <a:pt x="30111" y="139820"/>
                </a:cubicBezTo>
                <a:cubicBezTo>
                  <a:pt x="29254" y="141439"/>
                  <a:pt x="8871" y="176205"/>
                  <a:pt x="18777" y="177443"/>
                </a:cubicBezTo>
                <a:cubicBezTo>
                  <a:pt x="22491" y="177920"/>
                  <a:pt x="37636" y="144868"/>
                  <a:pt x="39446" y="141534"/>
                </a:cubicBezTo>
                <a:cubicBezTo>
                  <a:pt x="45828" y="129723"/>
                  <a:pt x="51923" y="118198"/>
                  <a:pt x="47732" y="104672"/>
                </a:cubicBezTo>
                <a:moveTo>
                  <a:pt x="75736" y="223163"/>
                </a:moveTo>
                <a:cubicBezTo>
                  <a:pt x="88595" y="222878"/>
                  <a:pt x="94215" y="217544"/>
                  <a:pt x="101739" y="207733"/>
                </a:cubicBezTo>
                <a:cubicBezTo>
                  <a:pt x="108883" y="198398"/>
                  <a:pt x="124218" y="184778"/>
                  <a:pt x="126028" y="173062"/>
                </a:cubicBezTo>
                <a:cubicBezTo>
                  <a:pt x="106597" y="170681"/>
                  <a:pt x="85832" y="208209"/>
                  <a:pt x="75736" y="223068"/>
                </a:cubicBezTo>
                <a:moveTo>
                  <a:pt x="374821" y="182777"/>
                </a:moveTo>
                <a:cubicBezTo>
                  <a:pt x="375393" y="183158"/>
                  <a:pt x="375869" y="183635"/>
                  <a:pt x="376440" y="184111"/>
                </a:cubicBezTo>
                <a:cubicBezTo>
                  <a:pt x="386346" y="178301"/>
                  <a:pt x="386346" y="172967"/>
                  <a:pt x="389585" y="162775"/>
                </a:cubicBezTo>
                <a:cubicBezTo>
                  <a:pt x="391776" y="155917"/>
                  <a:pt x="399586" y="145058"/>
                  <a:pt x="397395" y="137534"/>
                </a:cubicBezTo>
                <a:cubicBezTo>
                  <a:pt x="388347" y="146106"/>
                  <a:pt x="371964" y="156965"/>
                  <a:pt x="366439" y="168109"/>
                </a:cubicBezTo>
                <a:cubicBezTo>
                  <a:pt x="363963" y="172967"/>
                  <a:pt x="363677" y="180777"/>
                  <a:pt x="361486" y="186016"/>
                </a:cubicBezTo>
                <a:cubicBezTo>
                  <a:pt x="358724" y="192683"/>
                  <a:pt x="354819" y="199351"/>
                  <a:pt x="351580" y="205828"/>
                </a:cubicBezTo>
                <a:cubicBezTo>
                  <a:pt x="369868" y="197160"/>
                  <a:pt x="364534" y="178015"/>
                  <a:pt x="376250" y="165061"/>
                </a:cubicBezTo>
                <a:cubicBezTo>
                  <a:pt x="389109" y="150964"/>
                  <a:pt x="377774" y="175824"/>
                  <a:pt x="374821" y="182777"/>
                </a:cubicBezTo>
                <a:moveTo>
                  <a:pt x="102501" y="217734"/>
                </a:moveTo>
                <a:cubicBezTo>
                  <a:pt x="117646" y="217353"/>
                  <a:pt x="122028" y="210495"/>
                  <a:pt x="130600" y="198589"/>
                </a:cubicBezTo>
                <a:cubicBezTo>
                  <a:pt x="133934" y="193922"/>
                  <a:pt x="152603" y="174967"/>
                  <a:pt x="149745" y="170490"/>
                </a:cubicBezTo>
                <a:cubicBezTo>
                  <a:pt x="127171" y="171919"/>
                  <a:pt x="113645" y="199827"/>
                  <a:pt x="102501" y="217734"/>
                </a:cubicBezTo>
                <a:moveTo>
                  <a:pt x="240042" y="203351"/>
                </a:moveTo>
                <a:cubicBezTo>
                  <a:pt x="242805" y="194970"/>
                  <a:pt x="290715" y="172300"/>
                  <a:pt x="281190" y="161251"/>
                </a:cubicBezTo>
                <a:cubicBezTo>
                  <a:pt x="274523" y="153536"/>
                  <a:pt x="258807" y="177348"/>
                  <a:pt x="255949" y="180396"/>
                </a:cubicBezTo>
                <a:cubicBezTo>
                  <a:pt x="250901" y="185825"/>
                  <a:pt x="226326" y="205733"/>
                  <a:pt x="226993" y="210876"/>
                </a:cubicBezTo>
                <a:cubicBezTo>
                  <a:pt x="234042" y="211162"/>
                  <a:pt x="247662" y="214210"/>
                  <a:pt x="254044" y="210495"/>
                </a:cubicBezTo>
                <a:cubicBezTo>
                  <a:pt x="260331" y="206876"/>
                  <a:pt x="264045" y="194874"/>
                  <a:pt x="267284" y="188588"/>
                </a:cubicBezTo>
                <a:cubicBezTo>
                  <a:pt x="257664" y="194303"/>
                  <a:pt x="249663" y="199256"/>
                  <a:pt x="239947" y="203351"/>
                </a:cubicBezTo>
                <a:moveTo>
                  <a:pt x="49828" y="136867"/>
                </a:moveTo>
                <a:cubicBezTo>
                  <a:pt x="42589" y="136867"/>
                  <a:pt x="27444" y="173633"/>
                  <a:pt x="23158" y="180682"/>
                </a:cubicBezTo>
                <a:cubicBezTo>
                  <a:pt x="15252" y="193826"/>
                  <a:pt x="11442" y="220020"/>
                  <a:pt x="13633" y="235927"/>
                </a:cubicBezTo>
                <a:cubicBezTo>
                  <a:pt x="20491" y="233736"/>
                  <a:pt x="23825" y="221830"/>
                  <a:pt x="26968" y="215543"/>
                </a:cubicBezTo>
                <a:cubicBezTo>
                  <a:pt x="31540" y="206209"/>
                  <a:pt x="35160" y="197160"/>
                  <a:pt x="38017" y="187159"/>
                </a:cubicBezTo>
                <a:cubicBezTo>
                  <a:pt x="32016" y="196779"/>
                  <a:pt x="13252" y="221925"/>
                  <a:pt x="26492" y="196208"/>
                </a:cubicBezTo>
                <a:cubicBezTo>
                  <a:pt x="34874" y="179825"/>
                  <a:pt x="54019" y="156584"/>
                  <a:pt x="49923" y="136772"/>
                </a:cubicBezTo>
                <a:moveTo>
                  <a:pt x="50019" y="183635"/>
                </a:moveTo>
                <a:cubicBezTo>
                  <a:pt x="74212" y="183539"/>
                  <a:pt x="98215" y="168395"/>
                  <a:pt x="122694" y="165918"/>
                </a:cubicBezTo>
                <a:cubicBezTo>
                  <a:pt x="150317" y="163156"/>
                  <a:pt x="176892" y="156965"/>
                  <a:pt x="204705" y="156107"/>
                </a:cubicBezTo>
                <a:cubicBezTo>
                  <a:pt x="233470" y="155155"/>
                  <a:pt x="261664" y="151250"/>
                  <a:pt x="290620" y="152202"/>
                </a:cubicBezTo>
                <a:cubicBezTo>
                  <a:pt x="308336" y="152774"/>
                  <a:pt x="303288" y="160203"/>
                  <a:pt x="303193" y="175253"/>
                </a:cubicBezTo>
                <a:cubicBezTo>
                  <a:pt x="303193" y="186683"/>
                  <a:pt x="301955" y="200875"/>
                  <a:pt x="305098" y="212114"/>
                </a:cubicBezTo>
                <a:cubicBezTo>
                  <a:pt x="316623" y="206971"/>
                  <a:pt x="326339" y="193160"/>
                  <a:pt x="335388" y="184587"/>
                </a:cubicBezTo>
                <a:cubicBezTo>
                  <a:pt x="346436" y="174110"/>
                  <a:pt x="357771" y="163918"/>
                  <a:pt x="369106" y="153631"/>
                </a:cubicBezTo>
                <a:cubicBezTo>
                  <a:pt x="377202" y="146297"/>
                  <a:pt x="398157" y="133343"/>
                  <a:pt x="401396" y="123151"/>
                </a:cubicBezTo>
                <a:cubicBezTo>
                  <a:pt x="404634" y="112864"/>
                  <a:pt x="393776" y="108387"/>
                  <a:pt x="385584" y="101148"/>
                </a:cubicBezTo>
                <a:cubicBezTo>
                  <a:pt x="365201" y="83241"/>
                  <a:pt x="342817" y="66477"/>
                  <a:pt x="325863" y="45141"/>
                </a:cubicBezTo>
                <a:cubicBezTo>
                  <a:pt x="323957" y="42760"/>
                  <a:pt x="310718" y="21424"/>
                  <a:pt x="306146" y="22186"/>
                </a:cubicBezTo>
                <a:cubicBezTo>
                  <a:pt x="305574" y="22281"/>
                  <a:pt x="302622" y="36188"/>
                  <a:pt x="302241" y="38950"/>
                </a:cubicBezTo>
                <a:cubicBezTo>
                  <a:pt x="301193" y="46189"/>
                  <a:pt x="299669" y="56190"/>
                  <a:pt x="299955" y="63905"/>
                </a:cubicBezTo>
                <a:cubicBezTo>
                  <a:pt x="300431" y="77621"/>
                  <a:pt x="307479" y="82289"/>
                  <a:pt x="291096" y="85337"/>
                </a:cubicBezTo>
                <a:cubicBezTo>
                  <a:pt x="266331" y="90004"/>
                  <a:pt x="240519" y="88766"/>
                  <a:pt x="215468" y="89623"/>
                </a:cubicBezTo>
                <a:cubicBezTo>
                  <a:pt x="187655" y="90575"/>
                  <a:pt x="159842" y="88385"/>
                  <a:pt x="132029" y="86765"/>
                </a:cubicBezTo>
                <a:cubicBezTo>
                  <a:pt x="107169" y="85337"/>
                  <a:pt x="76022" y="74192"/>
                  <a:pt x="51638" y="79526"/>
                </a:cubicBezTo>
                <a:cubicBezTo>
                  <a:pt x="54686" y="95719"/>
                  <a:pt x="57924" y="109245"/>
                  <a:pt x="58305" y="126104"/>
                </a:cubicBezTo>
                <a:cubicBezTo>
                  <a:pt x="58782" y="147630"/>
                  <a:pt x="55924" y="162584"/>
                  <a:pt x="50114" y="183635"/>
                </a:cubicBezTo>
                <a:moveTo>
                  <a:pt x="170795" y="165728"/>
                </a:moveTo>
                <a:cubicBezTo>
                  <a:pt x="184416" y="174776"/>
                  <a:pt x="140697" y="204399"/>
                  <a:pt x="144507" y="213829"/>
                </a:cubicBezTo>
                <a:cubicBezTo>
                  <a:pt x="157365" y="212400"/>
                  <a:pt x="161652" y="203923"/>
                  <a:pt x="169843" y="194684"/>
                </a:cubicBezTo>
                <a:cubicBezTo>
                  <a:pt x="175272" y="188492"/>
                  <a:pt x="183845" y="171824"/>
                  <a:pt x="191274" y="168776"/>
                </a:cubicBezTo>
                <a:cubicBezTo>
                  <a:pt x="200894" y="164871"/>
                  <a:pt x="188607" y="181063"/>
                  <a:pt x="187369" y="182777"/>
                </a:cubicBezTo>
                <a:cubicBezTo>
                  <a:pt x="181464" y="190874"/>
                  <a:pt x="167271" y="201446"/>
                  <a:pt x="165081" y="211257"/>
                </a:cubicBezTo>
                <a:cubicBezTo>
                  <a:pt x="182035" y="211924"/>
                  <a:pt x="205086" y="176586"/>
                  <a:pt x="212134" y="162489"/>
                </a:cubicBezTo>
                <a:cubicBezTo>
                  <a:pt x="197656" y="162299"/>
                  <a:pt x="184226" y="163727"/>
                  <a:pt x="170795" y="166109"/>
                </a:cubicBezTo>
                <a:cubicBezTo>
                  <a:pt x="158127" y="168680"/>
                  <a:pt x="156222" y="173633"/>
                  <a:pt x="148602" y="184206"/>
                </a:cubicBezTo>
                <a:cubicBezTo>
                  <a:pt x="143554" y="191255"/>
                  <a:pt x="126409" y="206209"/>
                  <a:pt x="127743" y="215163"/>
                </a:cubicBezTo>
                <a:cubicBezTo>
                  <a:pt x="141173" y="216972"/>
                  <a:pt x="164604" y="176205"/>
                  <a:pt x="170700" y="165823"/>
                </a:cubicBezTo>
                <a:moveTo>
                  <a:pt x="238899" y="161822"/>
                </a:moveTo>
                <a:cubicBezTo>
                  <a:pt x="240138" y="161918"/>
                  <a:pt x="241376" y="162108"/>
                  <a:pt x="243662" y="162394"/>
                </a:cubicBezTo>
                <a:cubicBezTo>
                  <a:pt x="231946" y="177920"/>
                  <a:pt x="215468" y="193350"/>
                  <a:pt x="206228" y="210305"/>
                </a:cubicBezTo>
                <a:cubicBezTo>
                  <a:pt x="220421" y="212876"/>
                  <a:pt x="228993" y="200304"/>
                  <a:pt x="237470" y="191064"/>
                </a:cubicBezTo>
                <a:cubicBezTo>
                  <a:pt x="242614" y="185445"/>
                  <a:pt x="266141" y="167633"/>
                  <a:pt x="265188" y="159155"/>
                </a:cubicBezTo>
                <a:cubicBezTo>
                  <a:pt x="256425" y="159346"/>
                  <a:pt x="247567" y="158679"/>
                  <a:pt x="239090" y="161918"/>
                </a:cubicBezTo>
                <a:cubicBezTo>
                  <a:pt x="226612" y="158108"/>
                  <a:pt x="218802" y="164013"/>
                  <a:pt x="212229" y="172871"/>
                </a:cubicBezTo>
                <a:cubicBezTo>
                  <a:pt x="203847" y="184301"/>
                  <a:pt x="187940" y="196970"/>
                  <a:pt x="183559" y="210400"/>
                </a:cubicBezTo>
                <a:cubicBezTo>
                  <a:pt x="211848" y="214400"/>
                  <a:pt x="218040" y="172586"/>
                  <a:pt x="238994" y="161632"/>
                </a:cubicBezTo>
                <a:moveTo>
                  <a:pt x="29921" y="52952"/>
                </a:moveTo>
                <a:cubicBezTo>
                  <a:pt x="44780" y="71811"/>
                  <a:pt x="70688" y="72383"/>
                  <a:pt x="92405" y="75526"/>
                </a:cubicBezTo>
                <a:cubicBezTo>
                  <a:pt x="118408" y="79241"/>
                  <a:pt x="144411" y="79622"/>
                  <a:pt x="170510" y="81527"/>
                </a:cubicBezTo>
                <a:cubicBezTo>
                  <a:pt x="194132" y="83241"/>
                  <a:pt x="217087" y="82384"/>
                  <a:pt x="240709" y="82003"/>
                </a:cubicBezTo>
                <a:cubicBezTo>
                  <a:pt x="251568" y="81813"/>
                  <a:pt x="262236" y="81622"/>
                  <a:pt x="272903" y="80193"/>
                </a:cubicBezTo>
                <a:cubicBezTo>
                  <a:pt x="289477" y="78002"/>
                  <a:pt x="291668" y="78002"/>
                  <a:pt x="292239" y="60857"/>
                </a:cubicBezTo>
                <a:cubicBezTo>
                  <a:pt x="292525" y="53333"/>
                  <a:pt x="294240" y="3041"/>
                  <a:pt x="300240" y="469"/>
                </a:cubicBezTo>
                <a:cubicBezTo>
                  <a:pt x="307860" y="-2770"/>
                  <a:pt x="309670" y="11708"/>
                  <a:pt x="311480" y="15042"/>
                </a:cubicBezTo>
                <a:cubicBezTo>
                  <a:pt x="316909" y="24567"/>
                  <a:pt x="327768" y="33997"/>
                  <a:pt x="334626" y="42760"/>
                </a:cubicBezTo>
                <a:cubicBezTo>
                  <a:pt x="349294" y="61524"/>
                  <a:pt x="369963" y="76383"/>
                  <a:pt x="387870" y="92004"/>
                </a:cubicBezTo>
                <a:cubicBezTo>
                  <a:pt x="395109" y="98291"/>
                  <a:pt x="402253" y="103529"/>
                  <a:pt x="408540" y="110768"/>
                </a:cubicBezTo>
                <a:cubicBezTo>
                  <a:pt x="419684" y="123627"/>
                  <a:pt x="413588" y="123151"/>
                  <a:pt x="406920" y="136867"/>
                </a:cubicBezTo>
                <a:cubicBezTo>
                  <a:pt x="398348" y="154488"/>
                  <a:pt x="402063" y="173824"/>
                  <a:pt x="385584" y="185349"/>
                </a:cubicBezTo>
                <a:cubicBezTo>
                  <a:pt x="367106" y="198398"/>
                  <a:pt x="350056" y="214400"/>
                  <a:pt x="331863" y="227926"/>
                </a:cubicBezTo>
                <a:cubicBezTo>
                  <a:pt x="314432" y="240880"/>
                  <a:pt x="294144" y="255167"/>
                  <a:pt x="279476" y="271265"/>
                </a:cubicBezTo>
                <a:cubicBezTo>
                  <a:pt x="274237" y="276980"/>
                  <a:pt x="273570" y="283933"/>
                  <a:pt x="265760" y="278504"/>
                </a:cubicBezTo>
                <a:cubicBezTo>
                  <a:pt x="258807" y="273741"/>
                  <a:pt x="255092" y="247547"/>
                  <a:pt x="253568" y="240308"/>
                </a:cubicBezTo>
                <a:cubicBezTo>
                  <a:pt x="252520" y="235165"/>
                  <a:pt x="253187" y="221068"/>
                  <a:pt x="248996" y="218020"/>
                </a:cubicBezTo>
                <a:cubicBezTo>
                  <a:pt x="243281" y="214020"/>
                  <a:pt x="217849" y="216972"/>
                  <a:pt x="211372" y="217163"/>
                </a:cubicBezTo>
                <a:cubicBezTo>
                  <a:pt x="204228" y="217353"/>
                  <a:pt x="197085" y="219449"/>
                  <a:pt x="191941" y="219258"/>
                </a:cubicBezTo>
                <a:cubicBezTo>
                  <a:pt x="183559" y="219068"/>
                  <a:pt x="172986" y="217544"/>
                  <a:pt x="163176" y="218306"/>
                </a:cubicBezTo>
                <a:cubicBezTo>
                  <a:pt x="140982" y="220020"/>
                  <a:pt x="117836" y="221830"/>
                  <a:pt x="95834" y="225640"/>
                </a:cubicBezTo>
                <a:cubicBezTo>
                  <a:pt x="85928" y="227355"/>
                  <a:pt x="76879" y="230212"/>
                  <a:pt x="66782" y="231260"/>
                </a:cubicBezTo>
                <a:cubicBezTo>
                  <a:pt x="54495" y="232498"/>
                  <a:pt x="41636" y="231260"/>
                  <a:pt x="30016" y="236022"/>
                </a:cubicBezTo>
                <a:cubicBezTo>
                  <a:pt x="22110" y="239356"/>
                  <a:pt x="19443" y="244785"/>
                  <a:pt x="11728" y="239832"/>
                </a:cubicBezTo>
                <a:cubicBezTo>
                  <a:pt x="3346" y="234498"/>
                  <a:pt x="7061" y="231260"/>
                  <a:pt x="8204" y="220306"/>
                </a:cubicBezTo>
                <a:cubicBezTo>
                  <a:pt x="10490" y="198589"/>
                  <a:pt x="10585" y="177634"/>
                  <a:pt x="7251" y="156298"/>
                </a:cubicBezTo>
                <a:cubicBezTo>
                  <a:pt x="5918" y="147630"/>
                  <a:pt x="965" y="135819"/>
                  <a:pt x="489" y="127723"/>
                </a:cubicBezTo>
                <a:cubicBezTo>
                  <a:pt x="108" y="121627"/>
                  <a:pt x="-654" y="124675"/>
                  <a:pt x="1155" y="119722"/>
                </a:cubicBezTo>
                <a:cubicBezTo>
                  <a:pt x="1536" y="118770"/>
                  <a:pt x="10014" y="110006"/>
                  <a:pt x="10394" y="109245"/>
                </a:cubicBezTo>
                <a:cubicBezTo>
                  <a:pt x="20301" y="92671"/>
                  <a:pt x="25730" y="71145"/>
                  <a:pt x="29730" y="52856"/>
                </a:cubicBezTo>
              </a:path>
            </a:pathLst>
          </a:custGeom>
          <a:solidFill>
            <a:schemeClr val="bg1"/>
          </a:solidFill>
          <a:ln w="9525" cap="flat">
            <a:noFill/>
            <a:prstDash val="solid"/>
            <a:miter/>
          </a:ln>
        </p:spPr>
        <p:txBody>
          <a:bodyPr rtlCol="0" anchor="ctr"/>
          <a:lstStyle/>
          <a:p>
            <a:endParaRPr lang="de-DE" dirty="0"/>
          </a:p>
        </p:txBody>
      </p:sp>
      <p:sp>
        <p:nvSpPr>
          <p:cNvPr id="38" name="Freihandform: Form 15">
            <a:extLst>
              <a:ext uri="{FF2B5EF4-FFF2-40B4-BE49-F238E27FC236}">
                <a16:creationId xmlns:a16="http://schemas.microsoft.com/office/drawing/2014/main" id="{AB9E5233-4DFA-68E7-6B06-9D48812F3C97}"/>
              </a:ext>
            </a:extLst>
          </p:cNvPr>
          <p:cNvSpPr/>
          <p:nvPr/>
        </p:nvSpPr>
        <p:spPr>
          <a:xfrm>
            <a:off x="4311262" y="2670531"/>
            <a:ext cx="649426" cy="439211"/>
          </a:xfrm>
          <a:custGeom>
            <a:avLst/>
            <a:gdLst>
              <a:gd name="connsiteX0" fmla="*/ 292716 w 414704"/>
              <a:gd name="connsiteY0" fmla="*/ 160965 h 280467"/>
              <a:gd name="connsiteX1" fmla="*/ 279476 w 414704"/>
              <a:gd name="connsiteY1" fmla="*/ 185254 h 280467"/>
              <a:gd name="connsiteX2" fmla="*/ 292716 w 414704"/>
              <a:gd name="connsiteY2" fmla="*/ 160965 h 280467"/>
              <a:gd name="connsiteX3" fmla="*/ 337864 w 414704"/>
              <a:gd name="connsiteY3" fmla="*/ 214781 h 280467"/>
              <a:gd name="connsiteX4" fmla="*/ 357771 w 414704"/>
              <a:gd name="connsiteY4" fmla="*/ 174014 h 280467"/>
              <a:gd name="connsiteX5" fmla="*/ 337864 w 414704"/>
              <a:gd name="connsiteY5" fmla="*/ 214781 h 280467"/>
              <a:gd name="connsiteX6" fmla="*/ 259949 w 414704"/>
              <a:gd name="connsiteY6" fmla="*/ 234689 h 280467"/>
              <a:gd name="connsiteX7" fmla="*/ 293954 w 414704"/>
              <a:gd name="connsiteY7" fmla="*/ 203161 h 280467"/>
              <a:gd name="connsiteX8" fmla="*/ 259949 w 414704"/>
              <a:gd name="connsiteY8" fmla="*/ 234689 h 280467"/>
              <a:gd name="connsiteX9" fmla="*/ 312909 w 414704"/>
              <a:gd name="connsiteY9" fmla="*/ 236117 h 280467"/>
              <a:gd name="connsiteX10" fmla="*/ 333197 w 414704"/>
              <a:gd name="connsiteY10" fmla="*/ 210400 h 280467"/>
              <a:gd name="connsiteX11" fmla="*/ 344627 w 414704"/>
              <a:gd name="connsiteY11" fmla="*/ 187254 h 280467"/>
              <a:gd name="connsiteX12" fmla="*/ 329006 w 414704"/>
              <a:gd name="connsiteY12" fmla="*/ 209829 h 280467"/>
              <a:gd name="connsiteX13" fmla="*/ 313004 w 414704"/>
              <a:gd name="connsiteY13" fmla="*/ 236117 h 280467"/>
              <a:gd name="connsiteX14" fmla="*/ 288239 w 414704"/>
              <a:gd name="connsiteY14" fmla="*/ 239261 h 280467"/>
              <a:gd name="connsiteX15" fmla="*/ 271951 w 414704"/>
              <a:gd name="connsiteY15" fmla="*/ 270122 h 280467"/>
              <a:gd name="connsiteX16" fmla="*/ 288239 w 414704"/>
              <a:gd name="connsiteY16" fmla="*/ 239261 h 280467"/>
              <a:gd name="connsiteX17" fmla="*/ 287096 w 414704"/>
              <a:gd name="connsiteY17" fmla="*/ 254501 h 280467"/>
              <a:gd name="connsiteX18" fmla="*/ 288715 w 414704"/>
              <a:gd name="connsiteY18" fmla="*/ 256120 h 280467"/>
              <a:gd name="connsiteX19" fmla="*/ 323957 w 414704"/>
              <a:gd name="connsiteY19" fmla="*/ 207162 h 280467"/>
              <a:gd name="connsiteX20" fmla="*/ 303384 w 414704"/>
              <a:gd name="connsiteY20" fmla="*/ 228974 h 280467"/>
              <a:gd name="connsiteX21" fmla="*/ 287096 w 414704"/>
              <a:gd name="connsiteY21" fmla="*/ 254501 h 280467"/>
              <a:gd name="connsiteX22" fmla="*/ 37827 w 414704"/>
              <a:gd name="connsiteY22" fmla="*/ 225926 h 280467"/>
              <a:gd name="connsiteX23" fmla="*/ 71640 w 414704"/>
              <a:gd name="connsiteY23" fmla="*/ 191255 h 280467"/>
              <a:gd name="connsiteX24" fmla="*/ 37827 w 414704"/>
              <a:gd name="connsiteY24" fmla="*/ 225926 h 280467"/>
              <a:gd name="connsiteX25" fmla="*/ 263188 w 414704"/>
              <a:gd name="connsiteY25" fmla="*/ 252786 h 280467"/>
              <a:gd name="connsiteX26" fmla="*/ 295002 w 414704"/>
              <a:gd name="connsiteY26" fmla="*/ 215543 h 280467"/>
              <a:gd name="connsiteX27" fmla="*/ 273666 w 414704"/>
              <a:gd name="connsiteY27" fmla="*/ 231164 h 280467"/>
              <a:gd name="connsiteX28" fmla="*/ 263188 w 414704"/>
              <a:gd name="connsiteY28" fmla="*/ 252786 h 280467"/>
              <a:gd name="connsiteX29" fmla="*/ 293192 w 414704"/>
              <a:gd name="connsiteY29" fmla="*/ 183444 h 280467"/>
              <a:gd name="connsiteX30" fmla="*/ 262807 w 414704"/>
              <a:gd name="connsiteY30" fmla="*/ 218687 h 280467"/>
              <a:gd name="connsiteX31" fmla="*/ 293192 w 414704"/>
              <a:gd name="connsiteY31" fmla="*/ 183444 h 280467"/>
              <a:gd name="connsiteX32" fmla="*/ 12681 w 414704"/>
              <a:gd name="connsiteY32" fmla="*/ 131057 h 280467"/>
              <a:gd name="connsiteX33" fmla="*/ 34874 w 414704"/>
              <a:gd name="connsiteY33" fmla="*/ 92099 h 280467"/>
              <a:gd name="connsiteX34" fmla="*/ 29730 w 414704"/>
              <a:gd name="connsiteY34" fmla="*/ 80098 h 280467"/>
              <a:gd name="connsiteX35" fmla="*/ 18681 w 414704"/>
              <a:gd name="connsiteY35" fmla="*/ 109530 h 280467"/>
              <a:gd name="connsiteX36" fmla="*/ 12681 w 414704"/>
              <a:gd name="connsiteY36" fmla="*/ 130962 h 280467"/>
              <a:gd name="connsiteX37" fmla="*/ 44494 w 414704"/>
              <a:gd name="connsiteY37" fmla="*/ 86099 h 280467"/>
              <a:gd name="connsiteX38" fmla="*/ 13823 w 414704"/>
              <a:gd name="connsiteY38" fmla="*/ 151440 h 280467"/>
              <a:gd name="connsiteX39" fmla="*/ 30969 w 414704"/>
              <a:gd name="connsiteY39" fmla="*/ 127342 h 280467"/>
              <a:gd name="connsiteX40" fmla="*/ 44494 w 414704"/>
              <a:gd name="connsiteY40" fmla="*/ 86194 h 280467"/>
              <a:gd name="connsiteX41" fmla="*/ 54686 w 414704"/>
              <a:gd name="connsiteY41" fmla="*/ 224973 h 280467"/>
              <a:gd name="connsiteX42" fmla="*/ 78784 w 414704"/>
              <a:gd name="connsiteY42" fmla="*/ 209447 h 280467"/>
              <a:gd name="connsiteX43" fmla="*/ 101358 w 414704"/>
              <a:gd name="connsiteY43" fmla="*/ 178205 h 280467"/>
              <a:gd name="connsiteX44" fmla="*/ 78213 w 414704"/>
              <a:gd name="connsiteY44" fmla="*/ 194207 h 280467"/>
              <a:gd name="connsiteX45" fmla="*/ 54590 w 414704"/>
              <a:gd name="connsiteY45" fmla="*/ 224973 h 280467"/>
              <a:gd name="connsiteX46" fmla="*/ 47828 w 414704"/>
              <a:gd name="connsiteY46" fmla="*/ 104577 h 280467"/>
              <a:gd name="connsiteX47" fmla="*/ 30111 w 414704"/>
              <a:gd name="connsiteY47" fmla="*/ 139820 h 280467"/>
              <a:gd name="connsiteX48" fmla="*/ 18777 w 414704"/>
              <a:gd name="connsiteY48" fmla="*/ 177443 h 280467"/>
              <a:gd name="connsiteX49" fmla="*/ 39446 w 414704"/>
              <a:gd name="connsiteY49" fmla="*/ 141534 h 280467"/>
              <a:gd name="connsiteX50" fmla="*/ 47732 w 414704"/>
              <a:gd name="connsiteY50" fmla="*/ 104672 h 280467"/>
              <a:gd name="connsiteX51" fmla="*/ 75736 w 414704"/>
              <a:gd name="connsiteY51" fmla="*/ 223163 h 280467"/>
              <a:gd name="connsiteX52" fmla="*/ 101739 w 414704"/>
              <a:gd name="connsiteY52" fmla="*/ 207733 h 280467"/>
              <a:gd name="connsiteX53" fmla="*/ 126028 w 414704"/>
              <a:gd name="connsiteY53" fmla="*/ 173062 h 280467"/>
              <a:gd name="connsiteX54" fmla="*/ 75736 w 414704"/>
              <a:gd name="connsiteY54" fmla="*/ 223068 h 280467"/>
              <a:gd name="connsiteX55" fmla="*/ 374821 w 414704"/>
              <a:gd name="connsiteY55" fmla="*/ 182777 h 280467"/>
              <a:gd name="connsiteX56" fmla="*/ 376440 w 414704"/>
              <a:gd name="connsiteY56" fmla="*/ 184111 h 280467"/>
              <a:gd name="connsiteX57" fmla="*/ 389585 w 414704"/>
              <a:gd name="connsiteY57" fmla="*/ 162775 h 280467"/>
              <a:gd name="connsiteX58" fmla="*/ 397395 w 414704"/>
              <a:gd name="connsiteY58" fmla="*/ 137534 h 280467"/>
              <a:gd name="connsiteX59" fmla="*/ 366439 w 414704"/>
              <a:gd name="connsiteY59" fmla="*/ 168109 h 280467"/>
              <a:gd name="connsiteX60" fmla="*/ 361486 w 414704"/>
              <a:gd name="connsiteY60" fmla="*/ 186016 h 280467"/>
              <a:gd name="connsiteX61" fmla="*/ 351580 w 414704"/>
              <a:gd name="connsiteY61" fmla="*/ 205828 h 280467"/>
              <a:gd name="connsiteX62" fmla="*/ 376250 w 414704"/>
              <a:gd name="connsiteY62" fmla="*/ 165061 h 280467"/>
              <a:gd name="connsiteX63" fmla="*/ 374821 w 414704"/>
              <a:gd name="connsiteY63" fmla="*/ 182777 h 280467"/>
              <a:gd name="connsiteX64" fmla="*/ 102501 w 414704"/>
              <a:gd name="connsiteY64" fmla="*/ 217734 h 280467"/>
              <a:gd name="connsiteX65" fmla="*/ 130600 w 414704"/>
              <a:gd name="connsiteY65" fmla="*/ 198589 h 280467"/>
              <a:gd name="connsiteX66" fmla="*/ 149745 w 414704"/>
              <a:gd name="connsiteY66" fmla="*/ 170490 h 280467"/>
              <a:gd name="connsiteX67" fmla="*/ 102501 w 414704"/>
              <a:gd name="connsiteY67" fmla="*/ 217734 h 280467"/>
              <a:gd name="connsiteX68" fmla="*/ 240042 w 414704"/>
              <a:gd name="connsiteY68" fmla="*/ 203351 h 280467"/>
              <a:gd name="connsiteX69" fmla="*/ 281190 w 414704"/>
              <a:gd name="connsiteY69" fmla="*/ 161251 h 280467"/>
              <a:gd name="connsiteX70" fmla="*/ 255949 w 414704"/>
              <a:gd name="connsiteY70" fmla="*/ 180396 h 280467"/>
              <a:gd name="connsiteX71" fmla="*/ 226993 w 414704"/>
              <a:gd name="connsiteY71" fmla="*/ 210876 h 280467"/>
              <a:gd name="connsiteX72" fmla="*/ 254044 w 414704"/>
              <a:gd name="connsiteY72" fmla="*/ 210495 h 280467"/>
              <a:gd name="connsiteX73" fmla="*/ 267284 w 414704"/>
              <a:gd name="connsiteY73" fmla="*/ 188588 h 280467"/>
              <a:gd name="connsiteX74" fmla="*/ 239947 w 414704"/>
              <a:gd name="connsiteY74" fmla="*/ 203351 h 280467"/>
              <a:gd name="connsiteX75" fmla="*/ 49828 w 414704"/>
              <a:gd name="connsiteY75" fmla="*/ 136867 h 280467"/>
              <a:gd name="connsiteX76" fmla="*/ 23158 w 414704"/>
              <a:gd name="connsiteY76" fmla="*/ 180682 h 280467"/>
              <a:gd name="connsiteX77" fmla="*/ 13633 w 414704"/>
              <a:gd name="connsiteY77" fmla="*/ 235927 h 280467"/>
              <a:gd name="connsiteX78" fmla="*/ 26968 w 414704"/>
              <a:gd name="connsiteY78" fmla="*/ 215543 h 280467"/>
              <a:gd name="connsiteX79" fmla="*/ 38017 w 414704"/>
              <a:gd name="connsiteY79" fmla="*/ 187159 h 280467"/>
              <a:gd name="connsiteX80" fmla="*/ 26492 w 414704"/>
              <a:gd name="connsiteY80" fmla="*/ 196208 h 280467"/>
              <a:gd name="connsiteX81" fmla="*/ 49923 w 414704"/>
              <a:gd name="connsiteY81" fmla="*/ 136772 h 280467"/>
              <a:gd name="connsiteX82" fmla="*/ 50019 w 414704"/>
              <a:gd name="connsiteY82" fmla="*/ 183635 h 280467"/>
              <a:gd name="connsiteX83" fmla="*/ 122694 w 414704"/>
              <a:gd name="connsiteY83" fmla="*/ 165918 h 280467"/>
              <a:gd name="connsiteX84" fmla="*/ 204705 w 414704"/>
              <a:gd name="connsiteY84" fmla="*/ 156107 h 280467"/>
              <a:gd name="connsiteX85" fmla="*/ 290620 w 414704"/>
              <a:gd name="connsiteY85" fmla="*/ 152202 h 280467"/>
              <a:gd name="connsiteX86" fmla="*/ 303193 w 414704"/>
              <a:gd name="connsiteY86" fmla="*/ 175253 h 280467"/>
              <a:gd name="connsiteX87" fmla="*/ 305098 w 414704"/>
              <a:gd name="connsiteY87" fmla="*/ 212114 h 280467"/>
              <a:gd name="connsiteX88" fmla="*/ 335388 w 414704"/>
              <a:gd name="connsiteY88" fmla="*/ 184587 h 280467"/>
              <a:gd name="connsiteX89" fmla="*/ 369106 w 414704"/>
              <a:gd name="connsiteY89" fmla="*/ 153631 h 280467"/>
              <a:gd name="connsiteX90" fmla="*/ 401396 w 414704"/>
              <a:gd name="connsiteY90" fmla="*/ 123151 h 280467"/>
              <a:gd name="connsiteX91" fmla="*/ 385584 w 414704"/>
              <a:gd name="connsiteY91" fmla="*/ 101148 h 280467"/>
              <a:gd name="connsiteX92" fmla="*/ 325863 w 414704"/>
              <a:gd name="connsiteY92" fmla="*/ 45141 h 280467"/>
              <a:gd name="connsiteX93" fmla="*/ 306146 w 414704"/>
              <a:gd name="connsiteY93" fmla="*/ 22186 h 280467"/>
              <a:gd name="connsiteX94" fmla="*/ 302241 w 414704"/>
              <a:gd name="connsiteY94" fmla="*/ 38950 h 280467"/>
              <a:gd name="connsiteX95" fmla="*/ 299955 w 414704"/>
              <a:gd name="connsiteY95" fmla="*/ 63905 h 280467"/>
              <a:gd name="connsiteX96" fmla="*/ 291096 w 414704"/>
              <a:gd name="connsiteY96" fmla="*/ 85337 h 280467"/>
              <a:gd name="connsiteX97" fmla="*/ 215468 w 414704"/>
              <a:gd name="connsiteY97" fmla="*/ 89623 h 280467"/>
              <a:gd name="connsiteX98" fmla="*/ 132029 w 414704"/>
              <a:gd name="connsiteY98" fmla="*/ 86765 h 280467"/>
              <a:gd name="connsiteX99" fmla="*/ 51638 w 414704"/>
              <a:gd name="connsiteY99" fmla="*/ 79526 h 280467"/>
              <a:gd name="connsiteX100" fmla="*/ 58305 w 414704"/>
              <a:gd name="connsiteY100" fmla="*/ 126104 h 280467"/>
              <a:gd name="connsiteX101" fmla="*/ 50114 w 414704"/>
              <a:gd name="connsiteY101" fmla="*/ 183635 h 280467"/>
              <a:gd name="connsiteX102" fmla="*/ 170795 w 414704"/>
              <a:gd name="connsiteY102" fmla="*/ 165728 h 280467"/>
              <a:gd name="connsiteX103" fmla="*/ 144507 w 414704"/>
              <a:gd name="connsiteY103" fmla="*/ 213829 h 280467"/>
              <a:gd name="connsiteX104" fmla="*/ 169843 w 414704"/>
              <a:gd name="connsiteY104" fmla="*/ 194684 h 280467"/>
              <a:gd name="connsiteX105" fmla="*/ 191274 w 414704"/>
              <a:gd name="connsiteY105" fmla="*/ 168776 h 280467"/>
              <a:gd name="connsiteX106" fmla="*/ 187369 w 414704"/>
              <a:gd name="connsiteY106" fmla="*/ 182777 h 280467"/>
              <a:gd name="connsiteX107" fmla="*/ 165081 w 414704"/>
              <a:gd name="connsiteY107" fmla="*/ 211257 h 280467"/>
              <a:gd name="connsiteX108" fmla="*/ 212134 w 414704"/>
              <a:gd name="connsiteY108" fmla="*/ 162489 h 280467"/>
              <a:gd name="connsiteX109" fmla="*/ 170795 w 414704"/>
              <a:gd name="connsiteY109" fmla="*/ 166109 h 280467"/>
              <a:gd name="connsiteX110" fmla="*/ 148602 w 414704"/>
              <a:gd name="connsiteY110" fmla="*/ 184206 h 280467"/>
              <a:gd name="connsiteX111" fmla="*/ 127743 w 414704"/>
              <a:gd name="connsiteY111" fmla="*/ 215163 h 280467"/>
              <a:gd name="connsiteX112" fmla="*/ 170700 w 414704"/>
              <a:gd name="connsiteY112" fmla="*/ 165823 h 280467"/>
              <a:gd name="connsiteX113" fmla="*/ 238899 w 414704"/>
              <a:gd name="connsiteY113" fmla="*/ 161822 h 280467"/>
              <a:gd name="connsiteX114" fmla="*/ 243662 w 414704"/>
              <a:gd name="connsiteY114" fmla="*/ 162394 h 280467"/>
              <a:gd name="connsiteX115" fmla="*/ 206228 w 414704"/>
              <a:gd name="connsiteY115" fmla="*/ 210305 h 280467"/>
              <a:gd name="connsiteX116" fmla="*/ 237470 w 414704"/>
              <a:gd name="connsiteY116" fmla="*/ 191064 h 280467"/>
              <a:gd name="connsiteX117" fmla="*/ 265188 w 414704"/>
              <a:gd name="connsiteY117" fmla="*/ 159155 h 280467"/>
              <a:gd name="connsiteX118" fmla="*/ 239090 w 414704"/>
              <a:gd name="connsiteY118" fmla="*/ 161918 h 280467"/>
              <a:gd name="connsiteX119" fmla="*/ 212229 w 414704"/>
              <a:gd name="connsiteY119" fmla="*/ 172871 h 280467"/>
              <a:gd name="connsiteX120" fmla="*/ 183559 w 414704"/>
              <a:gd name="connsiteY120" fmla="*/ 210400 h 280467"/>
              <a:gd name="connsiteX121" fmla="*/ 238994 w 414704"/>
              <a:gd name="connsiteY121" fmla="*/ 161632 h 280467"/>
              <a:gd name="connsiteX122" fmla="*/ 29921 w 414704"/>
              <a:gd name="connsiteY122" fmla="*/ 52952 h 280467"/>
              <a:gd name="connsiteX123" fmla="*/ 92405 w 414704"/>
              <a:gd name="connsiteY123" fmla="*/ 75526 h 280467"/>
              <a:gd name="connsiteX124" fmla="*/ 170510 w 414704"/>
              <a:gd name="connsiteY124" fmla="*/ 81527 h 280467"/>
              <a:gd name="connsiteX125" fmla="*/ 240709 w 414704"/>
              <a:gd name="connsiteY125" fmla="*/ 82003 h 280467"/>
              <a:gd name="connsiteX126" fmla="*/ 272903 w 414704"/>
              <a:gd name="connsiteY126" fmla="*/ 80193 h 280467"/>
              <a:gd name="connsiteX127" fmla="*/ 292239 w 414704"/>
              <a:gd name="connsiteY127" fmla="*/ 60857 h 280467"/>
              <a:gd name="connsiteX128" fmla="*/ 300240 w 414704"/>
              <a:gd name="connsiteY128" fmla="*/ 469 h 280467"/>
              <a:gd name="connsiteX129" fmla="*/ 311480 w 414704"/>
              <a:gd name="connsiteY129" fmla="*/ 15042 h 280467"/>
              <a:gd name="connsiteX130" fmla="*/ 334626 w 414704"/>
              <a:gd name="connsiteY130" fmla="*/ 42760 h 280467"/>
              <a:gd name="connsiteX131" fmla="*/ 387870 w 414704"/>
              <a:gd name="connsiteY131" fmla="*/ 92004 h 280467"/>
              <a:gd name="connsiteX132" fmla="*/ 408540 w 414704"/>
              <a:gd name="connsiteY132" fmla="*/ 110768 h 280467"/>
              <a:gd name="connsiteX133" fmla="*/ 406920 w 414704"/>
              <a:gd name="connsiteY133" fmla="*/ 136867 h 280467"/>
              <a:gd name="connsiteX134" fmla="*/ 385584 w 414704"/>
              <a:gd name="connsiteY134" fmla="*/ 185349 h 280467"/>
              <a:gd name="connsiteX135" fmla="*/ 331863 w 414704"/>
              <a:gd name="connsiteY135" fmla="*/ 227926 h 280467"/>
              <a:gd name="connsiteX136" fmla="*/ 279476 w 414704"/>
              <a:gd name="connsiteY136" fmla="*/ 271265 h 280467"/>
              <a:gd name="connsiteX137" fmla="*/ 265760 w 414704"/>
              <a:gd name="connsiteY137" fmla="*/ 278504 h 280467"/>
              <a:gd name="connsiteX138" fmla="*/ 253568 w 414704"/>
              <a:gd name="connsiteY138" fmla="*/ 240308 h 280467"/>
              <a:gd name="connsiteX139" fmla="*/ 248996 w 414704"/>
              <a:gd name="connsiteY139" fmla="*/ 218020 h 280467"/>
              <a:gd name="connsiteX140" fmla="*/ 211372 w 414704"/>
              <a:gd name="connsiteY140" fmla="*/ 217163 h 280467"/>
              <a:gd name="connsiteX141" fmla="*/ 191941 w 414704"/>
              <a:gd name="connsiteY141" fmla="*/ 219258 h 280467"/>
              <a:gd name="connsiteX142" fmla="*/ 163176 w 414704"/>
              <a:gd name="connsiteY142" fmla="*/ 218306 h 280467"/>
              <a:gd name="connsiteX143" fmla="*/ 95834 w 414704"/>
              <a:gd name="connsiteY143" fmla="*/ 225640 h 280467"/>
              <a:gd name="connsiteX144" fmla="*/ 66782 w 414704"/>
              <a:gd name="connsiteY144" fmla="*/ 231260 h 280467"/>
              <a:gd name="connsiteX145" fmla="*/ 30016 w 414704"/>
              <a:gd name="connsiteY145" fmla="*/ 236022 h 280467"/>
              <a:gd name="connsiteX146" fmla="*/ 11728 w 414704"/>
              <a:gd name="connsiteY146" fmla="*/ 239832 h 280467"/>
              <a:gd name="connsiteX147" fmla="*/ 8204 w 414704"/>
              <a:gd name="connsiteY147" fmla="*/ 220306 h 280467"/>
              <a:gd name="connsiteX148" fmla="*/ 7251 w 414704"/>
              <a:gd name="connsiteY148" fmla="*/ 156298 h 280467"/>
              <a:gd name="connsiteX149" fmla="*/ 489 w 414704"/>
              <a:gd name="connsiteY149" fmla="*/ 127723 h 280467"/>
              <a:gd name="connsiteX150" fmla="*/ 1155 w 414704"/>
              <a:gd name="connsiteY150" fmla="*/ 119722 h 280467"/>
              <a:gd name="connsiteX151" fmla="*/ 10394 w 414704"/>
              <a:gd name="connsiteY151" fmla="*/ 109245 h 280467"/>
              <a:gd name="connsiteX152" fmla="*/ 29730 w 414704"/>
              <a:gd name="connsiteY152" fmla="*/ 52856 h 28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14704" h="280467">
                <a:moveTo>
                  <a:pt x="292716" y="160965"/>
                </a:moveTo>
                <a:cubicBezTo>
                  <a:pt x="289001" y="163346"/>
                  <a:pt x="284048" y="172395"/>
                  <a:pt x="279476" y="185254"/>
                </a:cubicBezTo>
                <a:cubicBezTo>
                  <a:pt x="291953" y="178205"/>
                  <a:pt x="296145" y="174586"/>
                  <a:pt x="292716" y="160965"/>
                </a:cubicBezTo>
                <a:moveTo>
                  <a:pt x="337864" y="214781"/>
                </a:moveTo>
                <a:cubicBezTo>
                  <a:pt x="344627" y="213067"/>
                  <a:pt x="363201" y="178396"/>
                  <a:pt x="357771" y="174014"/>
                </a:cubicBezTo>
                <a:cubicBezTo>
                  <a:pt x="346818" y="183635"/>
                  <a:pt x="346246" y="201637"/>
                  <a:pt x="337864" y="214781"/>
                </a:cubicBezTo>
                <a:moveTo>
                  <a:pt x="259949" y="234689"/>
                </a:moveTo>
                <a:cubicBezTo>
                  <a:pt x="264712" y="231546"/>
                  <a:pt x="299288" y="207257"/>
                  <a:pt x="293954" y="203161"/>
                </a:cubicBezTo>
                <a:cubicBezTo>
                  <a:pt x="288906" y="206971"/>
                  <a:pt x="255663" y="226878"/>
                  <a:pt x="259949" y="234689"/>
                </a:cubicBezTo>
                <a:moveTo>
                  <a:pt x="312909" y="236117"/>
                </a:moveTo>
                <a:cubicBezTo>
                  <a:pt x="321195" y="227259"/>
                  <a:pt x="327291" y="221163"/>
                  <a:pt x="333197" y="210400"/>
                </a:cubicBezTo>
                <a:cubicBezTo>
                  <a:pt x="335673" y="205923"/>
                  <a:pt x="346818" y="192779"/>
                  <a:pt x="344627" y="187254"/>
                </a:cubicBezTo>
                <a:cubicBezTo>
                  <a:pt x="337388" y="193922"/>
                  <a:pt x="334340" y="201637"/>
                  <a:pt x="329006" y="209829"/>
                </a:cubicBezTo>
                <a:cubicBezTo>
                  <a:pt x="324339" y="216972"/>
                  <a:pt x="313956" y="227355"/>
                  <a:pt x="313004" y="236117"/>
                </a:cubicBezTo>
                <a:moveTo>
                  <a:pt x="288239" y="239261"/>
                </a:moveTo>
                <a:cubicBezTo>
                  <a:pt x="279476" y="237832"/>
                  <a:pt x="255568" y="265550"/>
                  <a:pt x="271951" y="270122"/>
                </a:cubicBezTo>
                <a:cubicBezTo>
                  <a:pt x="278142" y="260501"/>
                  <a:pt x="283000" y="249929"/>
                  <a:pt x="288239" y="239261"/>
                </a:cubicBezTo>
                <a:moveTo>
                  <a:pt x="287096" y="254501"/>
                </a:moveTo>
                <a:cubicBezTo>
                  <a:pt x="287667" y="255072"/>
                  <a:pt x="288144" y="255548"/>
                  <a:pt x="288715" y="256120"/>
                </a:cubicBezTo>
                <a:cubicBezTo>
                  <a:pt x="305098" y="242880"/>
                  <a:pt x="312337" y="225164"/>
                  <a:pt x="323957" y="207162"/>
                </a:cubicBezTo>
                <a:cubicBezTo>
                  <a:pt x="317957" y="215258"/>
                  <a:pt x="305574" y="217448"/>
                  <a:pt x="303384" y="228974"/>
                </a:cubicBezTo>
                <a:cubicBezTo>
                  <a:pt x="293382" y="234784"/>
                  <a:pt x="294335" y="247071"/>
                  <a:pt x="287096" y="254501"/>
                </a:cubicBezTo>
                <a:moveTo>
                  <a:pt x="37827" y="225926"/>
                </a:moveTo>
                <a:cubicBezTo>
                  <a:pt x="47161" y="226021"/>
                  <a:pt x="75069" y="197637"/>
                  <a:pt x="71640" y="191255"/>
                </a:cubicBezTo>
                <a:cubicBezTo>
                  <a:pt x="66020" y="180587"/>
                  <a:pt x="39827" y="220115"/>
                  <a:pt x="37827" y="225926"/>
                </a:cubicBezTo>
                <a:moveTo>
                  <a:pt x="263188" y="252786"/>
                </a:moveTo>
                <a:cubicBezTo>
                  <a:pt x="267189" y="249452"/>
                  <a:pt x="305098" y="221639"/>
                  <a:pt x="295002" y="215543"/>
                </a:cubicBezTo>
                <a:cubicBezTo>
                  <a:pt x="291192" y="213257"/>
                  <a:pt x="276428" y="228879"/>
                  <a:pt x="273666" y="231164"/>
                </a:cubicBezTo>
                <a:cubicBezTo>
                  <a:pt x="263283" y="239642"/>
                  <a:pt x="260521" y="240404"/>
                  <a:pt x="263188" y="252786"/>
                </a:cubicBezTo>
                <a:moveTo>
                  <a:pt x="293192" y="183444"/>
                </a:moveTo>
                <a:cubicBezTo>
                  <a:pt x="283857" y="189255"/>
                  <a:pt x="259283" y="204971"/>
                  <a:pt x="262807" y="218687"/>
                </a:cubicBezTo>
                <a:cubicBezTo>
                  <a:pt x="272903" y="222497"/>
                  <a:pt x="297478" y="193541"/>
                  <a:pt x="293192" y="183444"/>
                </a:cubicBezTo>
                <a:moveTo>
                  <a:pt x="12681" y="131057"/>
                </a:moveTo>
                <a:cubicBezTo>
                  <a:pt x="22682" y="125056"/>
                  <a:pt x="30683" y="102672"/>
                  <a:pt x="34874" y="92099"/>
                </a:cubicBezTo>
                <a:cubicBezTo>
                  <a:pt x="39160" y="81431"/>
                  <a:pt x="37922" y="62667"/>
                  <a:pt x="29730" y="80098"/>
                </a:cubicBezTo>
                <a:cubicBezTo>
                  <a:pt x="24873" y="90385"/>
                  <a:pt x="25349" y="99529"/>
                  <a:pt x="18681" y="109530"/>
                </a:cubicBezTo>
                <a:cubicBezTo>
                  <a:pt x="14586" y="115531"/>
                  <a:pt x="5918" y="122960"/>
                  <a:pt x="12681" y="130962"/>
                </a:cubicBezTo>
                <a:moveTo>
                  <a:pt x="44494" y="86099"/>
                </a:moveTo>
                <a:cubicBezTo>
                  <a:pt x="42303" y="96481"/>
                  <a:pt x="3441" y="141344"/>
                  <a:pt x="13823" y="151440"/>
                </a:cubicBezTo>
                <a:cubicBezTo>
                  <a:pt x="20586" y="158013"/>
                  <a:pt x="28111" y="133247"/>
                  <a:pt x="30969" y="127342"/>
                </a:cubicBezTo>
                <a:cubicBezTo>
                  <a:pt x="34493" y="119913"/>
                  <a:pt x="52209" y="94766"/>
                  <a:pt x="44494" y="86194"/>
                </a:cubicBezTo>
                <a:moveTo>
                  <a:pt x="54686" y="224973"/>
                </a:moveTo>
                <a:cubicBezTo>
                  <a:pt x="67164" y="226688"/>
                  <a:pt x="71831" y="218210"/>
                  <a:pt x="78784" y="209447"/>
                </a:cubicBezTo>
                <a:cubicBezTo>
                  <a:pt x="84213" y="202589"/>
                  <a:pt x="102120" y="187730"/>
                  <a:pt x="101358" y="178205"/>
                </a:cubicBezTo>
                <a:cubicBezTo>
                  <a:pt x="89928" y="179634"/>
                  <a:pt x="84975" y="185730"/>
                  <a:pt x="78213" y="194207"/>
                </a:cubicBezTo>
                <a:cubicBezTo>
                  <a:pt x="71164" y="203066"/>
                  <a:pt x="58019" y="214115"/>
                  <a:pt x="54590" y="224973"/>
                </a:cubicBezTo>
                <a:moveTo>
                  <a:pt x="47828" y="104577"/>
                </a:moveTo>
                <a:cubicBezTo>
                  <a:pt x="40970" y="106387"/>
                  <a:pt x="33540" y="133152"/>
                  <a:pt x="30111" y="139820"/>
                </a:cubicBezTo>
                <a:cubicBezTo>
                  <a:pt x="29254" y="141439"/>
                  <a:pt x="8871" y="176205"/>
                  <a:pt x="18777" y="177443"/>
                </a:cubicBezTo>
                <a:cubicBezTo>
                  <a:pt x="22491" y="177920"/>
                  <a:pt x="37636" y="144868"/>
                  <a:pt x="39446" y="141534"/>
                </a:cubicBezTo>
                <a:cubicBezTo>
                  <a:pt x="45828" y="129723"/>
                  <a:pt x="51923" y="118198"/>
                  <a:pt x="47732" y="104672"/>
                </a:cubicBezTo>
                <a:moveTo>
                  <a:pt x="75736" y="223163"/>
                </a:moveTo>
                <a:cubicBezTo>
                  <a:pt x="88595" y="222878"/>
                  <a:pt x="94215" y="217544"/>
                  <a:pt x="101739" y="207733"/>
                </a:cubicBezTo>
                <a:cubicBezTo>
                  <a:pt x="108883" y="198398"/>
                  <a:pt x="124218" y="184778"/>
                  <a:pt x="126028" y="173062"/>
                </a:cubicBezTo>
                <a:cubicBezTo>
                  <a:pt x="106597" y="170681"/>
                  <a:pt x="85832" y="208209"/>
                  <a:pt x="75736" y="223068"/>
                </a:cubicBezTo>
                <a:moveTo>
                  <a:pt x="374821" y="182777"/>
                </a:moveTo>
                <a:cubicBezTo>
                  <a:pt x="375393" y="183158"/>
                  <a:pt x="375869" y="183635"/>
                  <a:pt x="376440" y="184111"/>
                </a:cubicBezTo>
                <a:cubicBezTo>
                  <a:pt x="386346" y="178301"/>
                  <a:pt x="386346" y="172967"/>
                  <a:pt x="389585" y="162775"/>
                </a:cubicBezTo>
                <a:cubicBezTo>
                  <a:pt x="391776" y="155917"/>
                  <a:pt x="399586" y="145058"/>
                  <a:pt x="397395" y="137534"/>
                </a:cubicBezTo>
                <a:cubicBezTo>
                  <a:pt x="388347" y="146106"/>
                  <a:pt x="371964" y="156965"/>
                  <a:pt x="366439" y="168109"/>
                </a:cubicBezTo>
                <a:cubicBezTo>
                  <a:pt x="363963" y="172967"/>
                  <a:pt x="363677" y="180777"/>
                  <a:pt x="361486" y="186016"/>
                </a:cubicBezTo>
                <a:cubicBezTo>
                  <a:pt x="358724" y="192683"/>
                  <a:pt x="354819" y="199351"/>
                  <a:pt x="351580" y="205828"/>
                </a:cubicBezTo>
                <a:cubicBezTo>
                  <a:pt x="369868" y="197160"/>
                  <a:pt x="364534" y="178015"/>
                  <a:pt x="376250" y="165061"/>
                </a:cubicBezTo>
                <a:cubicBezTo>
                  <a:pt x="389109" y="150964"/>
                  <a:pt x="377774" y="175824"/>
                  <a:pt x="374821" y="182777"/>
                </a:cubicBezTo>
                <a:moveTo>
                  <a:pt x="102501" y="217734"/>
                </a:moveTo>
                <a:cubicBezTo>
                  <a:pt x="117646" y="217353"/>
                  <a:pt x="122028" y="210495"/>
                  <a:pt x="130600" y="198589"/>
                </a:cubicBezTo>
                <a:cubicBezTo>
                  <a:pt x="133934" y="193922"/>
                  <a:pt x="152603" y="174967"/>
                  <a:pt x="149745" y="170490"/>
                </a:cubicBezTo>
                <a:cubicBezTo>
                  <a:pt x="127171" y="171919"/>
                  <a:pt x="113645" y="199827"/>
                  <a:pt x="102501" y="217734"/>
                </a:cubicBezTo>
                <a:moveTo>
                  <a:pt x="240042" y="203351"/>
                </a:moveTo>
                <a:cubicBezTo>
                  <a:pt x="242805" y="194970"/>
                  <a:pt x="290715" y="172300"/>
                  <a:pt x="281190" y="161251"/>
                </a:cubicBezTo>
                <a:cubicBezTo>
                  <a:pt x="274523" y="153536"/>
                  <a:pt x="258807" y="177348"/>
                  <a:pt x="255949" y="180396"/>
                </a:cubicBezTo>
                <a:cubicBezTo>
                  <a:pt x="250901" y="185825"/>
                  <a:pt x="226326" y="205733"/>
                  <a:pt x="226993" y="210876"/>
                </a:cubicBezTo>
                <a:cubicBezTo>
                  <a:pt x="234042" y="211162"/>
                  <a:pt x="247662" y="214210"/>
                  <a:pt x="254044" y="210495"/>
                </a:cubicBezTo>
                <a:cubicBezTo>
                  <a:pt x="260331" y="206876"/>
                  <a:pt x="264045" y="194874"/>
                  <a:pt x="267284" y="188588"/>
                </a:cubicBezTo>
                <a:cubicBezTo>
                  <a:pt x="257664" y="194303"/>
                  <a:pt x="249663" y="199256"/>
                  <a:pt x="239947" y="203351"/>
                </a:cubicBezTo>
                <a:moveTo>
                  <a:pt x="49828" y="136867"/>
                </a:moveTo>
                <a:cubicBezTo>
                  <a:pt x="42589" y="136867"/>
                  <a:pt x="27444" y="173633"/>
                  <a:pt x="23158" y="180682"/>
                </a:cubicBezTo>
                <a:cubicBezTo>
                  <a:pt x="15252" y="193826"/>
                  <a:pt x="11442" y="220020"/>
                  <a:pt x="13633" y="235927"/>
                </a:cubicBezTo>
                <a:cubicBezTo>
                  <a:pt x="20491" y="233736"/>
                  <a:pt x="23825" y="221830"/>
                  <a:pt x="26968" y="215543"/>
                </a:cubicBezTo>
                <a:cubicBezTo>
                  <a:pt x="31540" y="206209"/>
                  <a:pt x="35160" y="197160"/>
                  <a:pt x="38017" y="187159"/>
                </a:cubicBezTo>
                <a:cubicBezTo>
                  <a:pt x="32016" y="196779"/>
                  <a:pt x="13252" y="221925"/>
                  <a:pt x="26492" y="196208"/>
                </a:cubicBezTo>
                <a:cubicBezTo>
                  <a:pt x="34874" y="179825"/>
                  <a:pt x="54019" y="156584"/>
                  <a:pt x="49923" y="136772"/>
                </a:cubicBezTo>
                <a:moveTo>
                  <a:pt x="50019" y="183635"/>
                </a:moveTo>
                <a:cubicBezTo>
                  <a:pt x="74212" y="183539"/>
                  <a:pt x="98215" y="168395"/>
                  <a:pt x="122694" y="165918"/>
                </a:cubicBezTo>
                <a:cubicBezTo>
                  <a:pt x="150317" y="163156"/>
                  <a:pt x="176892" y="156965"/>
                  <a:pt x="204705" y="156107"/>
                </a:cubicBezTo>
                <a:cubicBezTo>
                  <a:pt x="233470" y="155155"/>
                  <a:pt x="261664" y="151250"/>
                  <a:pt x="290620" y="152202"/>
                </a:cubicBezTo>
                <a:cubicBezTo>
                  <a:pt x="308336" y="152774"/>
                  <a:pt x="303288" y="160203"/>
                  <a:pt x="303193" y="175253"/>
                </a:cubicBezTo>
                <a:cubicBezTo>
                  <a:pt x="303193" y="186683"/>
                  <a:pt x="301955" y="200875"/>
                  <a:pt x="305098" y="212114"/>
                </a:cubicBezTo>
                <a:cubicBezTo>
                  <a:pt x="316623" y="206971"/>
                  <a:pt x="326339" y="193160"/>
                  <a:pt x="335388" y="184587"/>
                </a:cubicBezTo>
                <a:cubicBezTo>
                  <a:pt x="346436" y="174110"/>
                  <a:pt x="357771" y="163918"/>
                  <a:pt x="369106" y="153631"/>
                </a:cubicBezTo>
                <a:cubicBezTo>
                  <a:pt x="377202" y="146297"/>
                  <a:pt x="398157" y="133343"/>
                  <a:pt x="401396" y="123151"/>
                </a:cubicBezTo>
                <a:cubicBezTo>
                  <a:pt x="404634" y="112864"/>
                  <a:pt x="393776" y="108387"/>
                  <a:pt x="385584" y="101148"/>
                </a:cubicBezTo>
                <a:cubicBezTo>
                  <a:pt x="365201" y="83241"/>
                  <a:pt x="342817" y="66477"/>
                  <a:pt x="325863" y="45141"/>
                </a:cubicBezTo>
                <a:cubicBezTo>
                  <a:pt x="323957" y="42760"/>
                  <a:pt x="310718" y="21424"/>
                  <a:pt x="306146" y="22186"/>
                </a:cubicBezTo>
                <a:cubicBezTo>
                  <a:pt x="305574" y="22281"/>
                  <a:pt x="302622" y="36188"/>
                  <a:pt x="302241" y="38950"/>
                </a:cubicBezTo>
                <a:cubicBezTo>
                  <a:pt x="301193" y="46189"/>
                  <a:pt x="299669" y="56190"/>
                  <a:pt x="299955" y="63905"/>
                </a:cubicBezTo>
                <a:cubicBezTo>
                  <a:pt x="300431" y="77621"/>
                  <a:pt x="307479" y="82289"/>
                  <a:pt x="291096" y="85337"/>
                </a:cubicBezTo>
                <a:cubicBezTo>
                  <a:pt x="266331" y="90004"/>
                  <a:pt x="240519" y="88766"/>
                  <a:pt x="215468" y="89623"/>
                </a:cubicBezTo>
                <a:cubicBezTo>
                  <a:pt x="187655" y="90575"/>
                  <a:pt x="159842" y="88385"/>
                  <a:pt x="132029" y="86765"/>
                </a:cubicBezTo>
                <a:cubicBezTo>
                  <a:pt x="107169" y="85337"/>
                  <a:pt x="76022" y="74192"/>
                  <a:pt x="51638" y="79526"/>
                </a:cubicBezTo>
                <a:cubicBezTo>
                  <a:pt x="54686" y="95719"/>
                  <a:pt x="57924" y="109245"/>
                  <a:pt x="58305" y="126104"/>
                </a:cubicBezTo>
                <a:cubicBezTo>
                  <a:pt x="58782" y="147630"/>
                  <a:pt x="55924" y="162584"/>
                  <a:pt x="50114" y="183635"/>
                </a:cubicBezTo>
                <a:moveTo>
                  <a:pt x="170795" y="165728"/>
                </a:moveTo>
                <a:cubicBezTo>
                  <a:pt x="184416" y="174776"/>
                  <a:pt x="140697" y="204399"/>
                  <a:pt x="144507" y="213829"/>
                </a:cubicBezTo>
                <a:cubicBezTo>
                  <a:pt x="157365" y="212400"/>
                  <a:pt x="161652" y="203923"/>
                  <a:pt x="169843" y="194684"/>
                </a:cubicBezTo>
                <a:cubicBezTo>
                  <a:pt x="175272" y="188492"/>
                  <a:pt x="183845" y="171824"/>
                  <a:pt x="191274" y="168776"/>
                </a:cubicBezTo>
                <a:cubicBezTo>
                  <a:pt x="200894" y="164871"/>
                  <a:pt x="188607" y="181063"/>
                  <a:pt x="187369" y="182777"/>
                </a:cubicBezTo>
                <a:cubicBezTo>
                  <a:pt x="181464" y="190874"/>
                  <a:pt x="167271" y="201446"/>
                  <a:pt x="165081" y="211257"/>
                </a:cubicBezTo>
                <a:cubicBezTo>
                  <a:pt x="182035" y="211924"/>
                  <a:pt x="205086" y="176586"/>
                  <a:pt x="212134" y="162489"/>
                </a:cubicBezTo>
                <a:cubicBezTo>
                  <a:pt x="197656" y="162299"/>
                  <a:pt x="184226" y="163727"/>
                  <a:pt x="170795" y="166109"/>
                </a:cubicBezTo>
                <a:cubicBezTo>
                  <a:pt x="158127" y="168680"/>
                  <a:pt x="156222" y="173633"/>
                  <a:pt x="148602" y="184206"/>
                </a:cubicBezTo>
                <a:cubicBezTo>
                  <a:pt x="143554" y="191255"/>
                  <a:pt x="126409" y="206209"/>
                  <a:pt x="127743" y="215163"/>
                </a:cubicBezTo>
                <a:cubicBezTo>
                  <a:pt x="141173" y="216972"/>
                  <a:pt x="164604" y="176205"/>
                  <a:pt x="170700" y="165823"/>
                </a:cubicBezTo>
                <a:moveTo>
                  <a:pt x="238899" y="161822"/>
                </a:moveTo>
                <a:cubicBezTo>
                  <a:pt x="240138" y="161918"/>
                  <a:pt x="241376" y="162108"/>
                  <a:pt x="243662" y="162394"/>
                </a:cubicBezTo>
                <a:cubicBezTo>
                  <a:pt x="231946" y="177920"/>
                  <a:pt x="215468" y="193350"/>
                  <a:pt x="206228" y="210305"/>
                </a:cubicBezTo>
                <a:cubicBezTo>
                  <a:pt x="220421" y="212876"/>
                  <a:pt x="228993" y="200304"/>
                  <a:pt x="237470" y="191064"/>
                </a:cubicBezTo>
                <a:cubicBezTo>
                  <a:pt x="242614" y="185445"/>
                  <a:pt x="266141" y="167633"/>
                  <a:pt x="265188" y="159155"/>
                </a:cubicBezTo>
                <a:cubicBezTo>
                  <a:pt x="256425" y="159346"/>
                  <a:pt x="247567" y="158679"/>
                  <a:pt x="239090" y="161918"/>
                </a:cubicBezTo>
                <a:cubicBezTo>
                  <a:pt x="226612" y="158108"/>
                  <a:pt x="218802" y="164013"/>
                  <a:pt x="212229" y="172871"/>
                </a:cubicBezTo>
                <a:cubicBezTo>
                  <a:pt x="203847" y="184301"/>
                  <a:pt x="187940" y="196970"/>
                  <a:pt x="183559" y="210400"/>
                </a:cubicBezTo>
                <a:cubicBezTo>
                  <a:pt x="211848" y="214400"/>
                  <a:pt x="218040" y="172586"/>
                  <a:pt x="238994" y="161632"/>
                </a:cubicBezTo>
                <a:moveTo>
                  <a:pt x="29921" y="52952"/>
                </a:moveTo>
                <a:cubicBezTo>
                  <a:pt x="44780" y="71811"/>
                  <a:pt x="70688" y="72383"/>
                  <a:pt x="92405" y="75526"/>
                </a:cubicBezTo>
                <a:cubicBezTo>
                  <a:pt x="118408" y="79241"/>
                  <a:pt x="144411" y="79622"/>
                  <a:pt x="170510" y="81527"/>
                </a:cubicBezTo>
                <a:cubicBezTo>
                  <a:pt x="194132" y="83241"/>
                  <a:pt x="217087" y="82384"/>
                  <a:pt x="240709" y="82003"/>
                </a:cubicBezTo>
                <a:cubicBezTo>
                  <a:pt x="251568" y="81813"/>
                  <a:pt x="262236" y="81622"/>
                  <a:pt x="272903" y="80193"/>
                </a:cubicBezTo>
                <a:cubicBezTo>
                  <a:pt x="289477" y="78002"/>
                  <a:pt x="291668" y="78002"/>
                  <a:pt x="292239" y="60857"/>
                </a:cubicBezTo>
                <a:cubicBezTo>
                  <a:pt x="292525" y="53333"/>
                  <a:pt x="294240" y="3041"/>
                  <a:pt x="300240" y="469"/>
                </a:cubicBezTo>
                <a:cubicBezTo>
                  <a:pt x="307860" y="-2770"/>
                  <a:pt x="309670" y="11708"/>
                  <a:pt x="311480" y="15042"/>
                </a:cubicBezTo>
                <a:cubicBezTo>
                  <a:pt x="316909" y="24567"/>
                  <a:pt x="327768" y="33997"/>
                  <a:pt x="334626" y="42760"/>
                </a:cubicBezTo>
                <a:cubicBezTo>
                  <a:pt x="349294" y="61524"/>
                  <a:pt x="369963" y="76383"/>
                  <a:pt x="387870" y="92004"/>
                </a:cubicBezTo>
                <a:cubicBezTo>
                  <a:pt x="395109" y="98291"/>
                  <a:pt x="402253" y="103529"/>
                  <a:pt x="408540" y="110768"/>
                </a:cubicBezTo>
                <a:cubicBezTo>
                  <a:pt x="419684" y="123627"/>
                  <a:pt x="413588" y="123151"/>
                  <a:pt x="406920" y="136867"/>
                </a:cubicBezTo>
                <a:cubicBezTo>
                  <a:pt x="398348" y="154488"/>
                  <a:pt x="402063" y="173824"/>
                  <a:pt x="385584" y="185349"/>
                </a:cubicBezTo>
                <a:cubicBezTo>
                  <a:pt x="367106" y="198398"/>
                  <a:pt x="350056" y="214400"/>
                  <a:pt x="331863" y="227926"/>
                </a:cubicBezTo>
                <a:cubicBezTo>
                  <a:pt x="314432" y="240880"/>
                  <a:pt x="294144" y="255167"/>
                  <a:pt x="279476" y="271265"/>
                </a:cubicBezTo>
                <a:cubicBezTo>
                  <a:pt x="274237" y="276980"/>
                  <a:pt x="273570" y="283933"/>
                  <a:pt x="265760" y="278504"/>
                </a:cubicBezTo>
                <a:cubicBezTo>
                  <a:pt x="258807" y="273741"/>
                  <a:pt x="255092" y="247547"/>
                  <a:pt x="253568" y="240308"/>
                </a:cubicBezTo>
                <a:cubicBezTo>
                  <a:pt x="252520" y="235165"/>
                  <a:pt x="253187" y="221068"/>
                  <a:pt x="248996" y="218020"/>
                </a:cubicBezTo>
                <a:cubicBezTo>
                  <a:pt x="243281" y="214020"/>
                  <a:pt x="217849" y="216972"/>
                  <a:pt x="211372" y="217163"/>
                </a:cubicBezTo>
                <a:cubicBezTo>
                  <a:pt x="204228" y="217353"/>
                  <a:pt x="197085" y="219449"/>
                  <a:pt x="191941" y="219258"/>
                </a:cubicBezTo>
                <a:cubicBezTo>
                  <a:pt x="183559" y="219068"/>
                  <a:pt x="172986" y="217544"/>
                  <a:pt x="163176" y="218306"/>
                </a:cubicBezTo>
                <a:cubicBezTo>
                  <a:pt x="140982" y="220020"/>
                  <a:pt x="117836" y="221830"/>
                  <a:pt x="95834" y="225640"/>
                </a:cubicBezTo>
                <a:cubicBezTo>
                  <a:pt x="85928" y="227355"/>
                  <a:pt x="76879" y="230212"/>
                  <a:pt x="66782" y="231260"/>
                </a:cubicBezTo>
                <a:cubicBezTo>
                  <a:pt x="54495" y="232498"/>
                  <a:pt x="41636" y="231260"/>
                  <a:pt x="30016" y="236022"/>
                </a:cubicBezTo>
                <a:cubicBezTo>
                  <a:pt x="22110" y="239356"/>
                  <a:pt x="19443" y="244785"/>
                  <a:pt x="11728" y="239832"/>
                </a:cubicBezTo>
                <a:cubicBezTo>
                  <a:pt x="3346" y="234498"/>
                  <a:pt x="7061" y="231260"/>
                  <a:pt x="8204" y="220306"/>
                </a:cubicBezTo>
                <a:cubicBezTo>
                  <a:pt x="10490" y="198589"/>
                  <a:pt x="10585" y="177634"/>
                  <a:pt x="7251" y="156298"/>
                </a:cubicBezTo>
                <a:cubicBezTo>
                  <a:pt x="5918" y="147630"/>
                  <a:pt x="965" y="135819"/>
                  <a:pt x="489" y="127723"/>
                </a:cubicBezTo>
                <a:cubicBezTo>
                  <a:pt x="108" y="121627"/>
                  <a:pt x="-654" y="124675"/>
                  <a:pt x="1155" y="119722"/>
                </a:cubicBezTo>
                <a:cubicBezTo>
                  <a:pt x="1536" y="118770"/>
                  <a:pt x="10014" y="110006"/>
                  <a:pt x="10394" y="109245"/>
                </a:cubicBezTo>
                <a:cubicBezTo>
                  <a:pt x="20301" y="92671"/>
                  <a:pt x="25730" y="71145"/>
                  <a:pt x="29730" y="52856"/>
                </a:cubicBezTo>
              </a:path>
            </a:pathLst>
          </a:custGeom>
          <a:solidFill>
            <a:schemeClr val="bg1"/>
          </a:solidFill>
          <a:ln w="9525" cap="flat">
            <a:noFill/>
            <a:prstDash val="solid"/>
            <a:miter/>
          </a:ln>
        </p:spPr>
        <p:txBody>
          <a:bodyPr rtlCol="0" anchor="ctr"/>
          <a:lstStyle/>
          <a:p>
            <a:endParaRPr lang="de-DE" dirty="0"/>
          </a:p>
        </p:txBody>
      </p:sp>
      <p:sp>
        <p:nvSpPr>
          <p:cNvPr id="39" name="Freihandform: Form 15">
            <a:extLst>
              <a:ext uri="{FF2B5EF4-FFF2-40B4-BE49-F238E27FC236}">
                <a16:creationId xmlns:a16="http://schemas.microsoft.com/office/drawing/2014/main" id="{6965C16D-FA49-763B-B147-F4F19B47D4F4}"/>
              </a:ext>
            </a:extLst>
          </p:cNvPr>
          <p:cNvSpPr/>
          <p:nvPr/>
        </p:nvSpPr>
        <p:spPr>
          <a:xfrm>
            <a:off x="4299900" y="3746519"/>
            <a:ext cx="649426" cy="439211"/>
          </a:xfrm>
          <a:custGeom>
            <a:avLst/>
            <a:gdLst>
              <a:gd name="connsiteX0" fmla="*/ 292716 w 414704"/>
              <a:gd name="connsiteY0" fmla="*/ 160965 h 280467"/>
              <a:gd name="connsiteX1" fmla="*/ 279476 w 414704"/>
              <a:gd name="connsiteY1" fmla="*/ 185254 h 280467"/>
              <a:gd name="connsiteX2" fmla="*/ 292716 w 414704"/>
              <a:gd name="connsiteY2" fmla="*/ 160965 h 280467"/>
              <a:gd name="connsiteX3" fmla="*/ 337864 w 414704"/>
              <a:gd name="connsiteY3" fmla="*/ 214781 h 280467"/>
              <a:gd name="connsiteX4" fmla="*/ 357771 w 414704"/>
              <a:gd name="connsiteY4" fmla="*/ 174014 h 280467"/>
              <a:gd name="connsiteX5" fmla="*/ 337864 w 414704"/>
              <a:gd name="connsiteY5" fmla="*/ 214781 h 280467"/>
              <a:gd name="connsiteX6" fmla="*/ 259949 w 414704"/>
              <a:gd name="connsiteY6" fmla="*/ 234689 h 280467"/>
              <a:gd name="connsiteX7" fmla="*/ 293954 w 414704"/>
              <a:gd name="connsiteY7" fmla="*/ 203161 h 280467"/>
              <a:gd name="connsiteX8" fmla="*/ 259949 w 414704"/>
              <a:gd name="connsiteY8" fmla="*/ 234689 h 280467"/>
              <a:gd name="connsiteX9" fmla="*/ 312909 w 414704"/>
              <a:gd name="connsiteY9" fmla="*/ 236117 h 280467"/>
              <a:gd name="connsiteX10" fmla="*/ 333197 w 414704"/>
              <a:gd name="connsiteY10" fmla="*/ 210400 h 280467"/>
              <a:gd name="connsiteX11" fmla="*/ 344627 w 414704"/>
              <a:gd name="connsiteY11" fmla="*/ 187254 h 280467"/>
              <a:gd name="connsiteX12" fmla="*/ 329006 w 414704"/>
              <a:gd name="connsiteY12" fmla="*/ 209829 h 280467"/>
              <a:gd name="connsiteX13" fmla="*/ 313004 w 414704"/>
              <a:gd name="connsiteY13" fmla="*/ 236117 h 280467"/>
              <a:gd name="connsiteX14" fmla="*/ 288239 w 414704"/>
              <a:gd name="connsiteY14" fmla="*/ 239261 h 280467"/>
              <a:gd name="connsiteX15" fmla="*/ 271951 w 414704"/>
              <a:gd name="connsiteY15" fmla="*/ 270122 h 280467"/>
              <a:gd name="connsiteX16" fmla="*/ 288239 w 414704"/>
              <a:gd name="connsiteY16" fmla="*/ 239261 h 280467"/>
              <a:gd name="connsiteX17" fmla="*/ 287096 w 414704"/>
              <a:gd name="connsiteY17" fmla="*/ 254501 h 280467"/>
              <a:gd name="connsiteX18" fmla="*/ 288715 w 414704"/>
              <a:gd name="connsiteY18" fmla="*/ 256120 h 280467"/>
              <a:gd name="connsiteX19" fmla="*/ 323957 w 414704"/>
              <a:gd name="connsiteY19" fmla="*/ 207162 h 280467"/>
              <a:gd name="connsiteX20" fmla="*/ 303384 w 414704"/>
              <a:gd name="connsiteY20" fmla="*/ 228974 h 280467"/>
              <a:gd name="connsiteX21" fmla="*/ 287096 w 414704"/>
              <a:gd name="connsiteY21" fmla="*/ 254501 h 280467"/>
              <a:gd name="connsiteX22" fmla="*/ 37827 w 414704"/>
              <a:gd name="connsiteY22" fmla="*/ 225926 h 280467"/>
              <a:gd name="connsiteX23" fmla="*/ 71640 w 414704"/>
              <a:gd name="connsiteY23" fmla="*/ 191255 h 280467"/>
              <a:gd name="connsiteX24" fmla="*/ 37827 w 414704"/>
              <a:gd name="connsiteY24" fmla="*/ 225926 h 280467"/>
              <a:gd name="connsiteX25" fmla="*/ 263188 w 414704"/>
              <a:gd name="connsiteY25" fmla="*/ 252786 h 280467"/>
              <a:gd name="connsiteX26" fmla="*/ 295002 w 414704"/>
              <a:gd name="connsiteY26" fmla="*/ 215543 h 280467"/>
              <a:gd name="connsiteX27" fmla="*/ 273666 w 414704"/>
              <a:gd name="connsiteY27" fmla="*/ 231164 h 280467"/>
              <a:gd name="connsiteX28" fmla="*/ 263188 w 414704"/>
              <a:gd name="connsiteY28" fmla="*/ 252786 h 280467"/>
              <a:gd name="connsiteX29" fmla="*/ 293192 w 414704"/>
              <a:gd name="connsiteY29" fmla="*/ 183444 h 280467"/>
              <a:gd name="connsiteX30" fmla="*/ 262807 w 414704"/>
              <a:gd name="connsiteY30" fmla="*/ 218687 h 280467"/>
              <a:gd name="connsiteX31" fmla="*/ 293192 w 414704"/>
              <a:gd name="connsiteY31" fmla="*/ 183444 h 280467"/>
              <a:gd name="connsiteX32" fmla="*/ 12681 w 414704"/>
              <a:gd name="connsiteY32" fmla="*/ 131057 h 280467"/>
              <a:gd name="connsiteX33" fmla="*/ 34874 w 414704"/>
              <a:gd name="connsiteY33" fmla="*/ 92099 h 280467"/>
              <a:gd name="connsiteX34" fmla="*/ 29730 w 414704"/>
              <a:gd name="connsiteY34" fmla="*/ 80098 h 280467"/>
              <a:gd name="connsiteX35" fmla="*/ 18681 w 414704"/>
              <a:gd name="connsiteY35" fmla="*/ 109530 h 280467"/>
              <a:gd name="connsiteX36" fmla="*/ 12681 w 414704"/>
              <a:gd name="connsiteY36" fmla="*/ 130962 h 280467"/>
              <a:gd name="connsiteX37" fmla="*/ 44494 w 414704"/>
              <a:gd name="connsiteY37" fmla="*/ 86099 h 280467"/>
              <a:gd name="connsiteX38" fmla="*/ 13823 w 414704"/>
              <a:gd name="connsiteY38" fmla="*/ 151440 h 280467"/>
              <a:gd name="connsiteX39" fmla="*/ 30969 w 414704"/>
              <a:gd name="connsiteY39" fmla="*/ 127342 h 280467"/>
              <a:gd name="connsiteX40" fmla="*/ 44494 w 414704"/>
              <a:gd name="connsiteY40" fmla="*/ 86194 h 280467"/>
              <a:gd name="connsiteX41" fmla="*/ 54686 w 414704"/>
              <a:gd name="connsiteY41" fmla="*/ 224973 h 280467"/>
              <a:gd name="connsiteX42" fmla="*/ 78784 w 414704"/>
              <a:gd name="connsiteY42" fmla="*/ 209447 h 280467"/>
              <a:gd name="connsiteX43" fmla="*/ 101358 w 414704"/>
              <a:gd name="connsiteY43" fmla="*/ 178205 h 280467"/>
              <a:gd name="connsiteX44" fmla="*/ 78213 w 414704"/>
              <a:gd name="connsiteY44" fmla="*/ 194207 h 280467"/>
              <a:gd name="connsiteX45" fmla="*/ 54590 w 414704"/>
              <a:gd name="connsiteY45" fmla="*/ 224973 h 280467"/>
              <a:gd name="connsiteX46" fmla="*/ 47828 w 414704"/>
              <a:gd name="connsiteY46" fmla="*/ 104577 h 280467"/>
              <a:gd name="connsiteX47" fmla="*/ 30111 w 414704"/>
              <a:gd name="connsiteY47" fmla="*/ 139820 h 280467"/>
              <a:gd name="connsiteX48" fmla="*/ 18777 w 414704"/>
              <a:gd name="connsiteY48" fmla="*/ 177443 h 280467"/>
              <a:gd name="connsiteX49" fmla="*/ 39446 w 414704"/>
              <a:gd name="connsiteY49" fmla="*/ 141534 h 280467"/>
              <a:gd name="connsiteX50" fmla="*/ 47732 w 414704"/>
              <a:gd name="connsiteY50" fmla="*/ 104672 h 280467"/>
              <a:gd name="connsiteX51" fmla="*/ 75736 w 414704"/>
              <a:gd name="connsiteY51" fmla="*/ 223163 h 280467"/>
              <a:gd name="connsiteX52" fmla="*/ 101739 w 414704"/>
              <a:gd name="connsiteY52" fmla="*/ 207733 h 280467"/>
              <a:gd name="connsiteX53" fmla="*/ 126028 w 414704"/>
              <a:gd name="connsiteY53" fmla="*/ 173062 h 280467"/>
              <a:gd name="connsiteX54" fmla="*/ 75736 w 414704"/>
              <a:gd name="connsiteY54" fmla="*/ 223068 h 280467"/>
              <a:gd name="connsiteX55" fmla="*/ 374821 w 414704"/>
              <a:gd name="connsiteY55" fmla="*/ 182777 h 280467"/>
              <a:gd name="connsiteX56" fmla="*/ 376440 w 414704"/>
              <a:gd name="connsiteY56" fmla="*/ 184111 h 280467"/>
              <a:gd name="connsiteX57" fmla="*/ 389585 w 414704"/>
              <a:gd name="connsiteY57" fmla="*/ 162775 h 280467"/>
              <a:gd name="connsiteX58" fmla="*/ 397395 w 414704"/>
              <a:gd name="connsiteY58" fmla="*/ 137534 h 280467"/>
              <a:gd name="connsiteX59" fmla="*/ 366439 w 414704"/>
              <a:gd name="connsiteY59" fmla="*/ 168109 h 280467"/>
              <a:gd name="connsiteX60" fmla="*/ 361486 w 414704"/>
              <a:gd name="connsiteY60" fmla="*/ 186016 h 280467"/>
              <a:gd name="connsiteX61" fmla="*/ 351580 w 414704"/>
              <a:gd name="connsiteY61" fmla="*/ 205828 h 280467"/>
              <a:gd name="connsiteX62" fmla="*/ 376250 w 414704"/>
              <a:gd name="connsiteY62" fmla="*/ 165061 h 280467"/>
              <a:gd name="connsiteX63" fmla="*/ 374821 w 414704"/>
              <a:gd name="connsiteY63" fmla="*/ 182777 h 280467"/>
              <a:gd name="connsiteX64" fmla="*/ 102501 w 414704"/>
              <a:gd name="connsiteY64" fmla="*/ 217734 h 280467"/>
              <a:gd name="connsiteX65" fmla="*/ 130600 w 414704"/>
              <a:gd name="connsiteY65" fmla="*/ 198589 h 280467"/>
              <a:gd name="connsiteX66" fmla="*/ 149745 w 414704"/>
              <a:gd name="connsiteY66" fmla="*/ 170490 h 280467"/>
              <a:gd name="connsiteX67" fmla="*/ 102501 w 414704"/>
              <a:gd name="connsiteY67" fmla="*/ 217734 h 280467"/>
              <a:gd name="connsiteX68" fmla="*/ 240042 w 414704"/>
              <a:gd name="connsiteY68" fmla="*/ 203351 h 280467"/>
              <a:gd name="connsiteX69" fmla="*/ 281190 w 414704"/>
              <a:gd name="connsiteY69" fmla="*/ 161251 h 280467"/>
              <a:gd name="connsiteX70" fmla="*/ 255949 w 414704"/>
              <a:gd name="connsiteY70" fmla="*/ 180396 h 280467"/>
              <a:gd name="connsiteX71" fmla="*/ 226993 w 414704"/>
              <a:gd name="connsiteY71" fmla="*/ 210876 h 280467"/>
              <a:gd name="connsiteX72" fmla="*/ 254044 w 414704"/>
              <a:gd name="connsiteY72" fmla="*/ 210495 h 280467"/>
              <a:gd name="connsiteX73" fmla="*/ 267284 w 414704"/>
              <a:gd name="connsiteY73" fmla="*/ 188588 h 280467"/>
              <a:gd name="connsiteX74" fmla="*/ 239947 w 414704"/>
              <a:gd name="connsiteY74" fmla="*/ 203351 h 280467"/>
              <a:gd name="connsiteX75" fmla="*/ 49828 w 414704"/>
              <a:gd name="connsiteY75" fmla="*/ 136867 h 280467"/>
              <a:gd name="connsiteX76" fmla="*/ 23158 w 414704"/>
              <a:gd name="connsiteY76" fmla="*/ 180682 h 280467"/>
              <a:gd name="connsiteX77" fmla="*/ 13633 w 414704"/>
              <a:gd name="connsiteY77" fmla="*/ 235927 h 280467"/>
              <a:gd name="connsiteX78" fmla="*/ 26968 w 414704"/>
              <a:gd name="connsiteY78" fmla="*/ 215543 h 280467"/>
              <a:gd name="connsiteX79" fmla="*/ 38017 w 414704"/>
              <a:gd name="connsiteY79" fmla="*/ 187159 h 280467"/>
              <a:gd name="connsiteX80" fmla="*/ 26492 w 414704"/>
              <a:gd name="connsiteY80" fmla="*/ 196208 h 280467"/>
              <a:gd name="connsiteX81" fmla="*/ 49923 w 414704"/>
              <a:gd name="connsiteY81" fmla="*/ 136772 h 280467"/>
              <a:gd name="connsiteX82" fmla="*/ 50019 w 414704"/>
              <a:gd name="connsiteY82" fmla="*/ 183635 h 280467"/>
              <a:gd name="connsiteX83" fmla="*/ 122694 w 414704"/>
              <a:gd name="connsiteY83" fmla="*/ 165918 h 280467"/>
              <a:gd name="connsiteX84" fmla="*/ 204705 w 414704"/>
              <a:gd name="connsiteY84" fmla="*/ 156107 h 280467"/>
              <a:gd name="connsiteX85" fmla="*/ 290620 w 414704"/>
              <a:gd name="connsiteY85" fmla="*/ 152202 h 280467"/>
              <a:gd name="connsiteX86" fmla="*/ 303193 w 414704"/>
              <a:gd name="connsiteY86" fmla="*/ 175253 h 280467"/>
              <a:gd name="connsiteX87" fmla="*/ 305098 w 414704"/>
              <a:gd name="connsiteY87" fmla="*/ 212114 h 280467"/>
              <a:gd name="connsiteX88" fmla="*/ 335388 w 414704"/>
              <a:gd name="connsiteY88" fmla="*/ 184587 h 280467"/>
              <a:gd name="connsiteX89" fmla="*/ 369106 w 414704"/>
              <a:gd name="connsiteY89" fmla="*/ 153631 h 280467"/>
              <a:gd name="connsiteX90" fmla="*/ 401396 w 414704"/>
              <a:gd name="connsiteY90" fmla="*/ 123151 h 280467"/>
              <a:gd name="connsiteX91" fmla="*/ 385584 w 414704"/>
              <a:gd name="connsiteY91" fmla="*/ 101148 h 280467"/>
              <a:gd name="connsiteX92" fmla="*/ 325863 w 414704"/>
              <a:gd name="connsiteY92" fmla="*/ 45141 h 280467"/>
              <a:gd name="connsiteX93" fmla="*/ 306146 w 414704"/>
              <a:gd name="connsiteY93" fmla="*/ 22186 h 280467"/>
              <a:gd name="connsiteX94" fmla="*/ 302241 w 414704"/>
              <a:gd name="connsiteY94" fmla="*/ 38950 h 280467"/>
              <a:gd name="connsiteX95" fmla="*/ 299955 w 414704"/>
              <a:gd name="connsiteY95" fmla="*/ 63905 h 280467"/>
              <a:gd name="connsiteX96" fmla="*/ 291096 w 414704"/>
              <a:gd name="connsiteY96" fmla="*/ 85337 h 280467"/>
              <a:gd name="connsiteX97" fmla="*/ 215468 w 414704"/>
              <a:gd name="connsiteY97" fmla="*/ 89623 h 280467"/>
              <a:gd name="connsiteX98" fmla="*/ 132029 w 414704"/>
              <a:gd name="connsiteY98" fmla="*/ 86765 h 280467"/>
              <a:gd name="connsiteX99" fmla="*/ 51638 w 414704"/>
              <a:gd name="connsiteY99" fmla="*/ 79526 h 280467"/>
              <a:gd name="connsiteX100" fmla="*/ 58305 w 414704"/>
              <a:gd name="connsiteY100" fmla="*/ 126104 h 280467"/>
              <a:gd name="connsiteX101" fmla="*/ 50114 w 414704"/>
              <a:gd name="connsiteY101" fmla="*/ 183635 h 280467"/>
              <a:gd name="connsiteX102" fmla="*/ 170795 w 414704"/>
              <a:gd name="connsiteY102" fmla="*/ 165728 h 280467"/>
              <a:gd name="connsiteX103" fmla="*/ 144507 w 414704"/>
              <a:gd name="connsiteY103" fmla="*/ 213829 h 280467"/>
              <a:gd name="connsiteX104" fmla="*/ 169843 w 414704"/>
              <a:gd name="connsiteY104" fmla="*/ 194684 h 280467"/>
              <a:gd name="connsiteX105" fmla="*/ 191274 w 414704"/>
              <a:gd name="connsiteY105" fmla="*/ 168776 h 280467"/>
              <a:gd name="connsiteX106" fmla="*/ 187369 w 414704"/>
              <a:gd name="connsiteY106" fmla="*/ 182777 h 280467"/>
              <a:gd name="connsiteX107" fmla="*/ 165081 w 414704"/>
              <a:gd name="connsiteY107" fmla="*/ 211257 h 280467"/>
              <a:gd name="connsiteX108" fmla="*/ 212134 w 414704"/>
              <a:gd name="connsiteY108" fmla="*/ 162489 h 280467"/>
              <a:gd name="connsiteX109" fmla="*/ 170795 w 414704"/>
              <a:gd name="connsiteY109" fmla="*/ 166109 h 280467"/>
              <a:gd name="connsiteX110" fmla="*/ 148602 w 414704"/>
              <a:gd name="connsiteY110" fmla="*/ 184206 h 280467"/>
              <a:gd name="connsiteX111" fmla="*/ 127743 w 414704"/>
              <a:gd name="connsiteY111" fmla="*/ 215163 h 280467"/>
              <a:gd name="connsiteX112" fmla="*/ 170700 w 414704"/>
              <a:gd name="connsiteY112" fmla="*/ 165823 h 280467"/>
              <a:gd name="connsiteX113" fmla="*/ 238899 w 414704"/>
              <a:gd name="connsiteY113" fmla="*/ 161822 h 280467"/>
              <a:gd name="connsiteX114" fmla="*/ 243662 w 414704"/>
              <a:gd name="connsiteY114" fmla="*/ 162394 h 280467"/>
              <a:gd name="connsiteX115" fmla="*/ 206228 w 414704"/>
              <a:gd name="connsiteY115" fmla="*/ 210305 h 280467"/>
              <a:gd name="connsiteX116" fmla="*/ 237470 w 414704"/>
              <a:gd name="connsiteY116" fmla="*/ 191064 h 280467"/>
              <a:gd name="connsiteX117" fmla="*/ 265188 w 414704"/>
              <a:gd name="connsiteY117" fmla="*/ 159155 h 280467"/>
              <a:gd name="connsiteX118" fmla="*/ 239090 w 414704"/>
              <a:gd name="connsiteY118" fmla="*/ 161918 h 280467"/>
              <a:gd name="connsiteX119" fmla="*/ 212229 w 414704"/>
              <a:gd name="connsiteY119" fmla="*/ 172871 h 280467"/>
              <a:gd name="connsiteX120" fmla="*/ 183559 w 414704"/>
              <a:gd name="connsiteY120" fmla="*/ 210400 h 280467"/>
              <a:gd name="connsiteX121" fmla="*/ 238994 w 414704"/>
              <a:gd name="connsiteY121" fmla="*/ 161632 h 280467"/>
              <a:gd name="connsiteX122" fmla="*/ 29921 w 414704"/>
              <a:gd name="connsiteY122" fmla="*/ 52952 h 280467"/>
              <a:gd name="connsiteX123" fmla="*/ 92405 w 414704"/>
              <a:gd name="connsiteY123" fmla="*/ 75526 h 280467"/>
              <a:gd name="connsiteX124" fmla="*/ 170510 w 414704"/>
              <a:gd name="connsiteY124" fmla="*/ 81527 h 280467"/>
              <a:gd name="connsiteX125" fmla="*/ 240709 w 414704"/>
              <a:gd name="connsiteY125" fmla="*/ 82003 h 280467"/>
              <a:gd name="connsiteX126" fmla="*/ 272903 w 414704"/>
              <a:gd name="connsiteY126" fmla="*/ 80193 h 280467"/>
              <a:gd name="connsiteX127" fmla="*/ 292239 w 414704"/>
              <a:gd name="connsiteY127" fmla="*/ 60857 h 280467"/>
              <a:gd name="connsiteX128" fmla="*/ 300240 w 414704"/>
              <a:gd name="connsiteY128" fmla="*/ 469 h 280467"/>
              <a:gd name="connsiteX129" fmla="*/ 311480 w 414704"/>
              <a:gd name="connsiteY129" fmla="*/ 15042 h 280467"/>
              <a:gd name="connsiteX130" fmla="*/ 334626 w 414704"/>
              <a:gd name="connsiteY130" fmla="*/ 42760 h 280467"/>
              <a:gd name="connsiteX131" fmla="*/ 387870 w 414704"/>
              <a:gd name="connsiteY131" fmla="*/ 92004 h 280467"/>
              <a:gd name="connsiteX132" fmla="*/ 408540 w 414704"/>
              <a:gd name="connsiteY132" fmla="*/ 110768 h 280467"/>
              <a:gd name="connsiteX133" fmla="*/ 406920 w 414704"/>
              <a:gd name="connsiteY133" fmla="*/ 136867 h 280467"/>
              <a:gd name="connsiteX134" fmla="*/ 385584 w 414704"/>
              <a:gd name="connsiteY134" fmla="*/ 185349 h 280467"/>
              <a:gd name="connsiteX135" fmla="*/ 331863 w 414704"/>
              <a:gd name="connsiteY135" fmla="*/ 227926 h 280467"/>
              <a:gd name="connsiteX136" fmla="*/ 279476 w 414704"/>
              <a:gd name="connsiteY136" fmla="*/ 271265 h 280467"/>
              <a:gd name="connsiteX137" fmla="*/ 265760 w 414704"/>
              <a:gd name="connsiteY137" fmla="*/ 278504 h 280467"/>
              <a:gd name="connsiteX138" fmla="*/ 253568 w 414704"/>
              <a:gd name="connsiteY138" fmla="*/ 240308 h 280467"/>
              <a:gd name="connsiteX139" fmla="*/ 248996 w 414704"/>
              <a:gd name="connsiteY139" fmla="*/ 218020 h 280467"/>
              <a:gd name="connsiteX140" fmla="*/ 211372 w 414704"/>
              <a:gd name="connsiteY140" fmla="*/ 217163 h 280467"/>
              <a:gd name="connsiteX141" fmla="*/ 191941 w 414704"/>
              <a:gd name="connsiteY141" fmla="*/ 219258 h 280467"/>
              <a:gd name="connsiteX142" fmla="*/ 163176 w 414704"/>
              <a:gd name="connsiteY142" fmla="*/ 218306 h 280467"/>
              <a:gd name="connsiteX143" fmla="*/ 95834 w 414704"/>
              <a:gd name="connsiteY143" fmla="*/ 225640 h 280467"/>
              <a:gd name="connsiteX144" fmla="*/ 66782 w 414704"/>
              <a:gd name="connsiteY144" fmla="*/ 231260 h 280467"/>
              <a:gd name="connsiteX145" fmla="*/ 30016 w 414704"/>
              <a:gd name="connsiteY145" fmla="*/ 236022 h 280467"/>
              <a:gd name="connsiteX146" fmla="*/ 11728 w 414704"/>
              <a:gd name="connsiteY146" fmla="*/ 239832 h 280467"/>
              <a:gd name="connsiteX147" fmla="*/ 8204 w 414704"/>
              <a:gd name="connsiteY147" fmla="*/ 220306 h 280467"/>
              <a:gd name="connsiteX148" fmla="*/ 7251 w 414704"/>
              <a:gd name="connsiteY148" fmla="*/ 156298 h 280467"/>
              <a:gd name="connsiteX149" fmla="*/ 489 w 414704"/>
              <a:gd name="connsiteY149" fmla="*/ 127723 h 280467"/>
              <a:gd name="connsiteX150" fmla="*/ 1155 w 414704"/>
              <a:gd name="connsiteY150" fmla="*/ 119722 h 280467"/>
              <a:gd name="connsiteX151" fmla="*/ 10394 w 414704"/>
              <a:gd name="connsiteY151" fmla="*/ 109245 h 280467"/>
              <a:gd name="connsiteX152" fmla="*/ 29730 w 414704"/>
              <a:gd name="connsiteY152" fmla="*/ 52856 h 28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14704" h="280467">
                <a:moveTo>
                  <a:pt x="292716" y="160965"/>
                </a:moveTo>
                <a:cubicBezTo>
                  <a:pt x="289001" y="163346"/>
                  <a:pt x="284048" y="172395"/>
                  <a:pt x="279476" y="185254"/>
                </a:cubicBezTo>
                <a:cubicBezTo>
                  <a:pt x="291953" y="178205"/>
                  <a:pt x="296145" y="174586"/>
                  <a:pt x="292716" y="160965"/>
                </a:cubicBezTo>
                <a:moveTo>
                  <a:pt x="337864" y="214781"/>
                </a:moveTo>
                <a:cubicBezTo>
                  <a:pt x="344627" y="213067"/>
                  <a:pt x="363201" y="178396"/>
                  <a:pt x="357771" y="174014"/>
                </a:cubicBezTo>
                <a:cubicBezTo>
                  <a:pt x="346818" y="183635"/>
                  <a:pt x="346246" y="201637"/>
                  <a:pt x="337864" y="214781"/>
                </a:cubicBezTo>
                <a:moveTo>
                  <a:pt x="259949" y="234689"/>
                </a:moveTo>
                <a:cubicBezTo>
                  <a:pt x="264712" y="231546"/>
                  <a:pt x="299288" y="207257"/>
                  <a:pt x="293954" y="203161"/>
                </a:cubicBezTo>
                <a:cubicBezTo>
                  <a:pt x="288906" y="206971"/>
                  <a:pt x="255663" y="226878"/>
                  <a:pt x="259949" y="234689"/>
                </a:cubicBezTo>
                <a:moveTo>
                  <a:pt x="312909" y="236117"/>
                </a:moveTo>
                <a:cubicBezTo>
                  <a:pt x="321195" y="227259"/>
                  <a:pt x="327291" y="221163"/>
                  <a:pt x="333197" y="210400"/>
                </a:cubicBezTo>
                <a:cubicBezTo>
                  <a:pt x="335673" y="205923"/>
                  <a:pt x="346818" y="192779"/>
                  <a:pt x="344627" y="187254"/>
                </a:cubicBezTo>
                <a:cubicBezTo>
                  <a:pt x="337388" y="193922"/>
                  <a:pt x="334340" y="201637"/>
                  <a:pt x="329006" y="209829"/>
                </a:cubicBezTo>
                <a:cubicBezTo>
                  <a:pt x="324339" y="216972"/>
                  <a:pt x="313956" y="227355"/>
                  <a:pt x="313004" y="236117"/>
                </a:cubicBezTo>
                <a:moveTo>
                  <a:pt x="288239" y="239261"/>
                </a:moveTo>
                <a:cubicBezTo>
                  <a:pt x="279476" y="237832"/>
                  <a:pt x="255568" y="265550"/>
                  <a:pt x="271951" y="270122"/>
                </a:cubicBezTo>
                <a:cubicBezTo>
                  <a:pt x="278142" y="260501"/>
                  <a:pt x="283000" y="249929"/>
                  <a:pt x="288239" y="239261"/>
                </a:cubicBezTo>
                <a:moveTo>
                  <a:pt x="287096" y="254501"/>
                </a:moveTo>
                <a:cubicBezTo>
                  <a:pt x="287667" y="255072"/>
                  <a:pt x="288144" y="255548"/>
                  <a:pt x="288715" y="256120"/>
                </a:cubicBezTo>
                <a:cubicBezTo>
                  <a:pt x="305098" y="242880"/>
                  <a:pt x="312337" y="225164"/>
                  <a:pt x="323957" y="207162"/>
                </a:cubicBezTo>
                <a:cubicBezTo>
                  <a:pt x="317957" y="215258"/>
                  <a:pt x="305574" y="217448"/>
                  <a:pt x="303384" y="228974"/>
                </a:cubicBezTo>
                <a:cubicBezTo>
                  <a:pt x="293382" y="234784"/>
                  <a:pt x="294335" y="247071"/>
                  <a:pt x="287096" y="254501"/>
                </a:cubicBezTo>
                <a:moveTo>
                  <a:pt x="37827" y="225926"/>
                </a:moveTo>
                <a:cubicBezTo>
                  <a:pt x="47161" y="226021"/>
                  <a:pt x="75069" y="197637"/>
                  <a:pt x="71640" y="191255"/>
                </a:cubicBezTo>
                <a:cubicBezTo>
                  <a:pt x="66020" y="180587"/>
                  <a:pt x="39827" y="220115"/>
                  <a:pt x="37827" y="225926"/>
                </a:cubicBezTo>
                <a:moveTo>
                  <a:pt x="263188" y="252786"/>
                </a:moveTo>
                <a:cubicBezTo>
                  <a:pt x="267189" y="249452"/>
                  <a:pt x="305098" y="221639"/>
                  <a:pt x="295002" y="215543"/>
                </a:cubicBezTo>
                <a:cubicBezTo>
                  <a:pt x="291192" y="213257"/>
                  <a:pt x="276428" y="228879"/>
                  <a:pt x="273666" y="231164"/>
                </a:cubicBezTo>
                <a:cubicBezTo>
                  <a:pt x="263283" y="239642"/>
                  <a:pt x="260521" y="240404"/>
                  <a:pt x="263188" y="252786"/>
                </a:cubicBezTo>
                <a:moveTo>
                  <a:pt x="293192" y="183444"/>
                </a:moveTo>
                <a:cubicBezTo>
                  <a:pt x="283857" y="189255"/>
                  <a:pt x="259283" y="204971"/>
                  <a:pt x="262807" y="218687"/>
                </a:cubicBezTo>
                <a:cubicBezTo>
                  <a:pt x="272903" y="222497"/>
                  <a:pt x="297478" y="193541"/>
                  <a:pt x="293192" y="183444"/>
                </a:cubicBezTo>
                <a:moveTo>
                  <a:pt x="12681" y="131057"/>
                </a:moveTo>
                <a:cubicBezTo>
                  <a:pt x="22682" y="125056"/>
                  <a:pt x="30683" y="102672"/>
                  <a:pt x="34874" y="92099"/>
                </a:cubicBezTo>
                <a:cubicBezTo>
                  <a:pt x="39160" y="81431"/>
                  <a:pt x="37922" y="62667"/>
                  <a:pt x="29730" y="80098"/>
                </a:cubicBezTo>
                <a:cubicBezTo>
                  <a:pt x="24873" y="90385"/>
                  <a:pt x="25349" y="99529"/>
                  <a:pt x="18681" y="109530"/>
                </a:cubicBezTo>
                <a:cubicBezTo>
                  <a:pt x="14586" y="115531"/>
                  <a:pt x="5918" y="122960"/>
                  <a:pt x="12681" y="130962"/>
                </a:cubicBezTo>
                <a:moveTo>
                  <a:pt x="44494" y="86099"/>
                </a:moveTo>
                <a:cubicBezTo>
                  <a:pt x="42303" y="96481"/>
                  <a:pt x="3441" y="141344"/>
                  <a:pt x="13823" y="151440"/>
                </a:cubicBezTo>
                <a:cubicBezTo>
                  <a:pt x="20586" y="158013"/>
                  <a:pt x="28111" y="133247"/>
                  <a:pt x="30969" y="127342"/>
                </a:cubicBezTo>
                <a:cubicBezTo>
                  <a:pt x="34493" y="119913"/>
                  <a:pt x="52209" y="94766"/>
                  <a:pt x="44494" y="86194"/>
                </a:cubicBezTo>
                <a:moveTo>
                  <a:pt x="54686" y="224973"/>
                </a:moveTo>
                <a:cubicBezTo>
                  <a:pt x="67164" y="226688"/>
                  <a:pt x="71831" y="218210"/>
                  <a:pt x="78784" y="209447"/>
                </a:cubicBezTo>
                <a:cubicBezTo>
                  <a:pt x="84213" y="202589"/>
                  <a:pt x="102120" y="187730"/>
                  <a:pt x="101358" y="178205"/>
                </a:cubicBezTo>
                <a:cubicBezTo>
                  <a:pt x="89928" y="179634"/>
                  <a:pt x="84975" y="185730"/>
                  <a:pt x="78213" y="194207"/>
                </a:cubicBezTo>
                <a:cubicBezTo>
                  <a:pt x="71164" y="203066"/>
                  <a:pt x="58019" y="214115"/>
                  <a:pt x="54590" y="224973"/>
                </a:cubicBezTo>
                <a:moveTo>
                  <a:pt x="47828" y="104577"/>
                </a:moveTo>
                <a:cubicBezTo>
                  <a:pt x="40970" y="106387"/>
                  <a:pt x="33540" y="133152"/>
                  <a:pt x="30111" y="139820"/>
                </a:cubicBezTo>
                <a:cubicBezTo>
                  <a:pt x="29254" y="141439"/>
                  <a:pt x="8871" y="176205"/>
                  <a:pt x="18777" y="177443"/>
                </a:cubicBezTo>
                <a:cubicBezTo>
                  <a:pt x="22491" y="177920"/>
                  <a:pt x="37636" y="144868"/>
                  <a:pt x="39446" y="141534"/>
                </a:cubicBezTo>
                <a:cubicBezTo>
                  <a:pt x="45828" y="129723"/>
                  <a:pt x="51923" y="118198"/>
                  <a:pt x="47732" y="104672"/>
                </a:cubicBezTo>
                <a:moveTo>
                  <a:pt x="75736" y="223163"/>
                </a:moveTo>
                <a:cubicBezTo>
                  <a:pt x="88595" y="222878"/>
                  <a:pt x="94215" y="217544"/>
                  <a:pt x="101739" y="207733"/>
                </a:cubicBezTo>
                <a:cubicBezTo>
                  <a:pt x="108883" y="198398"/>
                  <a:pt x="124218" y="184778"/>
                  <a:pt x="126028" y="173062"/>
                </a:cubicBezTo>
                <a:cubicBezTo>
                  <a:pt x="106597" y="170681"/>
                  <a:pt x="85832" y="208209"/>
                  <a:pt x="75736" y="223068"/>
                </a:cubicBezTo>
                <a:moveTo>
                  <a:pt x="374821" y="182777"/>
                </a:moveTo>
                <a:cubicBezTo>
                  <a:pt x="375393" y="183158"/>
                  <a:pt x="375869" y="183635"/>
                  <a:pt x="376440" y="184111"/>
                </a:cubicBezTo>
                <a:cubicBezTo>
                  <a:pt x="386346" y="178301"/>
                  <a:pt x="386346" y="172967"/>
                  <a:pt x="389585" y="162775"/>
                </a:cubicBezTo>
                <a:cubicBezTo>
                  <a:pt x="391776" y="155917"/>
                  <a:pt x="399586" y="145058"/>
                  <a:pt x="397395" y="137534"/>
                </a:cubicBezTo>
                <a:cubicBezTo>
                  <a:pt x="388347" y="146106"/>
                  <a:pt x="371964" y="156965"/>
                  <a:pt x="366439" y="168109"/>
                </a:cubicBezTo>
                <a:cubicBezTo>
                  <a:pt x="363963" y="172967"/>
                  <a:pt x="363677" y="180777"/>
                  <a:pt x="361486" y="186016"/>
                </a:cubicBezTo>
                <a:cubicBezTo>
                  <a:pt x="358724" y="192683"/>
                  <a:pt x="354819" y="199351"/>
                  <a:pt x="351580" y="205828"/>
                </a:cubicBezTo>
                <a:cubicBezTo>
                  <a:pt x="369868" y="197160"/>
                  <a:pt x="364534" y="178015"/>
                  <a:pt x="376250" y="165061"/>
                </a:cubicBezTo>
                <a:cubicBezTo>
                  <a:pt x="389109" y="150964"/>
                  <a:pt x="377774" y="175824"/>
                  <a:pt x="374821" y="182777"/>
                </a:cubicBezTo>
                <a:moveTo>
                  <a:pt x="102501" y="217734"/>
                </a:moveTo>
                <a:cubicBezTo>
                  <a:pt x="117646" y="217353"/>
                  <a:pt x="122028" y="210495"/>
                  <a:pt x="130600" y="198589"/>
                </a:cubicBezTo>
                <a:cubicBezTo>
                  <a:pt x="133934" y="193922"/>
                  <a:pt x="152603" y="174967"/>
                  <a:pt x="149745" y="170490"/>
                </a:cubicBezTo>
                <a:cubicBezTo>
                  <a:pt x="127171" y="171919"/>
                  <a:pt x="113645" y="199827"/>
                  <a:pt x="102501" y="217734"/>
                </a:cubicBezTo>
                <a:moveTo>
                  <a:pt x="240042" y="203351"/>
                </a:moveTo>
                <a:cubicBezTo>
                  <a:pt x="242805" y="194970"/>
                  <a:pt x="290715" y="172300"/>
                  <a:pt x="281190" y="161251"/>
                </a:cubicBezTo>
                <a:cubicBezTo>
                  <a:pt x="274523" y="153536"/>
                  <a:pt x="258807" y="177348"/>
                  <a:pt x="255949" y="180396"/>
                </a:cubicBezTo>
                <a:cubicBezTo>
                  <a:pt x="250901" y="185825"/>
                  <a:pt x="226326" y="205733"/>
                  <a:pt x="226993" y="210876"/>
                </a:cubicBezTo>
                <a:cubicBezTo>
                  <a:pt x="234042" y="211162"/>
                  <a:pt x="247662" y="214210"/>
                  <a:pt x="254044" y="210495"/>
                </a:cubicBezTo>
                <a:cubicBezTo>
                  <a:pt x="260331" y="206876"/>
                  <a:pt x="264045" y="194874"/>
                  <a:pt x="267284" y="188588"/>
                </a:cubicBezTo>
                <a:cubicBezTo>
                  <a:pt x="257664" y="194303"/>
                  <a:pt x="249663" y="199256"/>
                  <a:pt x="239947" y="203351"/>
                </a:cubicBezTo>
                <a:moveTo>
                  <a:pt x="49828" y="136867"/>
                </a:moveTo>
                <a:cubicBezTo>
                  <a:pt x="42589" y="136867"/>
                  <a:pt x="27444" y="173633"/>
                  <a:pt x="23158" y="180682"/>
                </a:cubicBezTo>
                <a:cubicBezTo>
                  <a:pt x="15252" y="193826"/>
                  <a:pt x="11442" y="220020"/>
                  <a:pt x="13633" y="235927"/>
                </a:cubicBezTo>
                <a:cubicBezTo>
                  <a:pt x="20491" y="233736"/>
                  <a:pt x="23825" y="221830"/>
                  <a:pt x="26968" y="215543"/>
                </a:cubicBezTo>
                <a:cubicBezTo>
                  <a:pt x="31540" y="206209"/>
                  <a:pt x="35160" y="197160"/>
                  <a:pt x="38017" y="187159"/>
                </a:cubicBezTo>
                <a:cubicBezTo>
                  <a:pt x="32016" y="196779"/>
                  <a:pt x="13252" y="221925"/>
                  <a:pt x="26492" y="196208"/>
                </a:cubicBezTo>
                <a:cubicBezTo>
                  <a:pt x="34874" y="179825"/>
                  <a:pt x="54019" y="156584"/>
                  <a:pt x="49923" y="136772"/>
                </a:cubicBezTo>
                <a:moveTo>
                  <a:pt x="50019" y="183635"/>
                </a:moveTo>
                <a:cubicBezTo>
                  <a:pt x="74212" y="183539"/>
                  <a:pt x="98215" y="168395"/>
                  <a:pt x="122694" y="165918"/>
                </a:cubicBezTo>
                <a:cubicBezTo>
                  <a:pt x="150317" y="163156"/>
                  <a:pt x="176892" y="156965"/>
                  <a:pt x="204705" y="156107"/>
                </a:cubicBezTo>
                <a:cubicBezTo>
                  <a:pt x="233470" y="155155"/>
                  <a:pt x="261664" y="151250"/>
                  <a:pt x="290620" y="152202"/>
                </a:cubicBezTo>
                <a:cubicBezTo>
                  <a:pt x="308336" y="152774"/>
                  <a:pt x="303288" y="160203"/>
                  <a:pt x="303193" y="175253"/>
                </a:cubicBezTo>
                <a:cubicBezTo>
                  <a:pt x="303193" y="186683"/>
                  <a:pt x="301955" y="200875"/>
                  <a:pt x="305098" y="212114"/>
                </a:cubicBezTo>
                <a:cubicBezTo>
                  <a:pt x="316623" y="206971"/>
                  <a:pt x="326339" y="193160"/>
                  <a:pt x="335388" y="184587"/>
                </a:cubicBezTo>
                <a:cubicBezTo>
                  <a:pt x="346436" y="174110"/>
                  <a:pt x="357771" y="163918"/>
                  <a:pt x="369106" y="153631"/>
                </a:cubicBezTo>
                <a:cubicBezTo>
                  <a:pt x="377202" y="146297"/>
                  <a:pt x="398157" y="133343"/>
                  <a:pt x="401396" y="123151"/>
                </a:cubicBezTo>
                <a:cubicBezTo>
                  <a:pt x="404634" y="112864"/>
                  <a:pt x="393776" y="108387"/>
                  <a:pt x="385584" y="101148"/>
                </a:cubicBezTo>
                <a:cubicBezTo>
                  <a:pt x="365201" y="83241"/>
                  <a:pt x="342817" y="66477"/>
                  <a:pt x="325863" y="45141"/>
                </a:cubicBezTo>
                <a:cubicBezTo>
                  <a:pt x="323957" y="42760"/>
                  <a:pt x="310718" y="21424"/>
                  <a:pt x="306146" y="22186"/>
                </a:cubicBezTo>
                <a:cubicBezTo>
                  <a:pt x="305574" y="22281"/>
                  <a:pt x="302622" y="36188"/>
                  <a:pt x="302241" y="38950"/>
                </a:cubicBezTo>
                <a:cubicBezTo>
                  <a:pt x="301193" y="46189"/>
                  <a:pt x="299669" y="56190"/>
                  <a:pt x="299955" y="63905"/>
                </a:cubicBezTo>
                <a:cubicBezTo>
                  <a:pt x="300431" y="77621"/>
                  <a:pt x="307479" y="82289"/>
                  <a:pt x="291096" y="85337"/>
                </a:cubicBezTo>
                <a:cubicBezTo>
                  <a:pt x="266331" y="90004"/>
                  <a:pt x="240519" y="88766"/>
                  <a:pt x="215468" y="89623"/>
                </a:cubicBezTo>
                <a:cubicBezTo>
                  <a:pt x="187655" y="90575"/>
                  <a:pt x="159842" y="88385"/>
                  <a:pt x="132029" y="86765"/>
                </a:cubicBezTo>
                <a:cubicBezTo>
                  <a:pt x="107169" y="85337"/>
                  <a:pt x="76022" y="74192"/>
                  <a:pt x="51638" y="79526"/>
                </a:cubicBezTo>
                <a:cubicBezTo>
                  <a:pt x="54686" y="95719"/>
                  <a:pt x="57924" y="109245"/>
                  <a:pt x="58305" y="126104"/>
                </a:cubicBezTo>
                <a:cubicBezTo>
                  <a:pt x="58782" y="147630"/>
                  <a:pt x="55924" y="162584"/>
                  <a:pt x="50114" y="183635"/>
                </a:cubicBezTo>
                <a:moveTo>
                  <a:pt x="170795" y="165728"/>
                </a:moveTo>
                <a:cubicBezTo>
                  <a:pt x="184416" y="174776"/>
                  <a:pt x="140697" y="204399"/>
                  <a:pt x="144507" y="213829"/>
                </a:cubicBezTo>
                <a:cubicBezTo>
                  <a:pt x="157365" y="212400"/>
                  <a:pt x="161652" y="203923"/>
                  <a:pt x="169843" y="194684"/>
                </a:cubicBezTo>
                <a:cubicBezTo>
                  <a:pt x="175272" y="188492"/>
                  <a:pt x="183845" y="171824"/>
                  <a:pt x="191274" y="168776"/>
                </a:cubicBezTo>
                <a:cubicBezTo>
                  <a:pt x="200894" y="164871"/>
                  <a:pt x="188607" y="181063"/>
                  <a:pt x="187369" y="182777"/>
                </a:cubicBezTo>
                <a:cubicBezTo>
                  <a:pt x="181464" y="190874"/>
                  <a:pt x="167271" y="201446"/>
                  <a:pt x="165081" y="211257"/>
                </a:cubicBezTo>
                <a:cubicBezTo>
                  <a:pt x="182035" y="211924"/>
                  <a:pt x="205086" y="176586"/>
                  <a:pt x="212134" y="162489"/>
                </a:cubicBezTo>
                <a:cubicBezTo>
                  <a:pt x="197656" y="162299"/>
                  <a:pt x="184226" y="163727"/>
                  <a:pt x="170795" y="166109"/>
                </a:cubicBezTo>
                <a:cubicBezTo>
                  <a:pt x="158127" y="168680"/>
                  <a:pt x="156222" y="173633"/>
                  <a:pt x="148602" y="184206"/>
                </a:cubicBezTo>
                <a:cubicBezTo>
                  <a:pt x="143554" y="191255"/>
                  <a:pt x="126409" y="206209"/>
                  <a:pt x="127743" y="215163"/>
                </a:cubicBezTo>
                <a:cubicBezTo>
                  <a:pt x="141173" y="216972"/>
                  <a:pt x="164604" y="176205"/>
                  <a:pt x="170700" y="165823"/>
                </a:cubicBezTo>
                <a:moveTo>
                  <a:pt x="238899" y="161822"/>
                </a:moveTo>
                <a:cubicBezTo>
                  <a:pt x="240138" y="161918"/>
                  <a:pt x="241376" y="162108"/>
                  <a:pt x="243662" y="162394"/>
                </a:cubicBezTo>
                <a:cubicBezTo>
                  <a:pt x="231946" y="177920"/>
                  <a:pt x="215468" y="193350"/>
                  <a:pt x="206228" y="210305"/>
                </a:cubicBezTo>
                <a:cubicBezTo>
                  <a:pt x="220421" y="212876"/>
                  <a:pt x="228993" y="200304"/>
                  <a:pt x="237470" y="191064"/>
                </a:cubicBezTo>
                <a:cubicBezTo>
                  <a:pt x="242614" y="185445"/>
                  <a:pt x="266141" y="167633"/>
                  <a:pt x="265188" y="159155"/>
                </a:cubicBezTo>
                <a:cubicBezTo>
                  <a:pt x="256425" y="159346"/>
                  <a:pt x="247567" y="158679"/>
                  <a:pt x="239090" y="161918"/>
                </a:cubicBezTo>
                <a:cubicBezTo>
                  <a:pt x="226612" y="158108"/>
                  <a:pt x="218802" y="164013"/>
                  <a:pt x="212229" y="172871"/>
                </a:cubicBezTo>
                <a:cubicBezTo>
                  <a:pt x="203847" y="184301"/>
                  <a:pt x="187940" y="196970"/>
                  <a:pt x="183559" y="210400"/>
                </a:cubicBezTo>
                <a:cubicBezTo>
                  <a:pt x="211848" y="214400"/>
                  <a:pt x="218040" y="172586"/>
                  <a:pt x="238994" y="161632"/>
                </a:cubicBezTo>
                <a:moveTo>
                  <a:pt x="29921" y="52952"/>
                </a:moveTo>
                <a:cubicBezTo>
                  <a:pt x="44780" y="71811"/>
                  <a:pt x="70688" y="72383"/>
                  <a:pt x="92405" y="75526"/>
                </a:cubicBezTo>
                <a:cubicBezTo>
                  <a:pt x="118408" y="79241"/>
                  <a:pt x="144411" y="79622"/>
                  <a:pt x="170510" y="81527"/>
                </a:cubicBezTo>
                <a:cubicBezTo>
                  <a:pt x="194132" y="83241"/>
                  <a:pt x="217087" y="82384"/>
                  <a:pt x="240709" y="82003"/>
                </a:cubicBezTo>
                <a:cubicBezTo>
                  <a:pt x="251568" y="81813"/>
                  <a:pt x="262236" y="81622"/>
                  <a:pt x="272903" y="80193"/>
                </a:cubicBezTo>
                <a:cubicBezTo>
                  <a:pt x="289477" y="78002"/>
                  <a:pt x="291668" y="78002"/>
                  <a:pt x="292239" y="60857"/>
                </a:cubicBezTo>
                <a:cubicBezTo>
                  <a:pt x="292525" y="53333"/>
                  <a:pt x="294240" y="3041"/>
                  <a:pt x="300240" y="469"/>
                </a:cubicBezTo>
                <a:cubicBezTo>
                  <a:pt x="307860" y="-2770"/>
                  <a:pt x="309670" y="11708"/>
                  <a:pt x="311480" y="15042"/>
                </a:cubicBezTo>
                <a:cubicBezTo>
                  <a:pt x="316909" y="24567"/>
                  <a:pt x="327768" y="33997"/>
                  <a:pt x="334626" y="42760"/>
                </a:cubicBezTo>
                <a:cubicBezTo>
                  <a:pt x="349294" y="61524"/>
                  <a:pt x="369963" y="76383"/>
                  <a:pt x="387870" y="92004"/>
                </a:cubicBezTo>
                <a:cubicBezTo>
                  <a:pt x="395109" y="98291"/>
                  <a:pt x="402253" y="103529"/>
                  <a:pt x="408540" y="110768"/>
                </a:cubicBezTo>
                <a:cubicBezTo>
                  <a:pt x="419684" y="123627"/>
                  <a:pt x="413588" y="123151"/>
                  <a:pt x="406920" y="136867"/>
                </a:cubicBezTo>
                <a:cubicBezTo>
                  <a:pt x="398348" y="154488"/>
                  <a:pt x="402063" y="173824"/>
                  <a:pt x="385584" y="185349"/>
                </a:cubicBezTo>
                <a:cubicBezTo>
                  <a:pt x="367106" y="198398"/>
                  <a:pt x="350056" y="214400"/>
                  <a:pt x="331863" y="227926"/>
                </a:cubicBezTo>
                <a:cubicBezTo>
                  <a:pt x="314432" y="240880"/>
                  <a:pt x="294144" y="255167"/>
                  <a:pt x="279476" y="271265"/>
                </a:cubicBezTo>
                <a:cubicBezTo>
                  <a:pt x="274237" y="276980"/>
                  <a:pt x="273570" y="283933"/>
                  <a:pt x="265760" y="278504"/>
                </a:cubicBezTo>
                <a:cubicBezTo>
                  <a:pt x="258807" y="273741"/>
                  <a:pt x="255092" y="247547"/>
                  <a:pt x="253568" y="240308"/>
                </a:cubicBezTo>
                <a:cubicBezTo>
                  <a:pt x="252520" y="235165"/>
                  <a:pt x="253187" y="221068"/>
                  <a:pt x="248996" y="218020"/>
                </a:cubicBezTo>
                <a:cubicBezTo>
                  <a:pt x="243281" y="214020"/>
                  <a:pt x="217849" y="216972"/>
                  <a:pt x="211372" y="217163"/>
                </a:cubicBezTo>
                <a:cubicBezTo>
                  <a:pt x="204228" y="217353"/>
                  <a:pt x="197085" y="219449"/>
                  <a:pt x="191941" y="219258"/>
                </a:cubicBezTo>
                <a:cubicBezTo>
                  <a:pt x="183559" y="219068"/>
                  <a:pt x="172986" y="217544"/>
                  <a:pt x="163176" y="218306"/>
                </a:cubicBezTo>
                <a:cubicBezTo>
                  <a:pt x="140982" y="220020"/>
                  <a:pt x="117836" y="221830"/>
                  <a:pt x="95834" y="225640"/>
                </a:cubicBezTo>
                <a:cubicBezTo>
                  <a:pt x="85928" y="227355"/>
                  <a:pt x="76879" y="230212"/>
                  <a:pt x="66782" y="231260"/>
                </a:cubicBezTo>
                <a:cubicBezTo>
                  <a:pt x="54495" y="232498"/>
                  <a:pt x="41636" y="231260"/>
                  <a:pt x="30016" y="236022"/>
                </a:cubicBezTo>
                <a:cubicBezTo>
                  <a:pt x="22110" y="239356"/>
                  <a:pt x="19443" y="244785"/>
                  <a:pt x="11728" y="239832"/>
                </a:cubicBezTo>
                <a:cubicBezTo>
                  <a:pt x="3346" y="234498"/>
                  <a:pt x="7061" y="231260"/>
                  <a:pt x="8204" y="220306"/>
                </a:cubicBezTo>
                <a:cubicBezTo>
                  <a:pt x="10490" y="198589"/>
                  <a:pt x="10585" y="177634"/>
                  <a:pt x="7251" y="156298"/>
                </a:cubicBezTo>
                <a:cubicBezTo>
                  <a:pt x="5918" y="147630"/>
                  <a:pt x="965" y="135819"/>
                  <a:pt x="489" y="127723"/>
                </a:cubicBezTo>
                <a:cubicBezTo>
                  <a:pt x="108" y="121627"/>
                  <a:pt x="-654" y="124675"/>
                  <a:pt x="1155" y="119722"/>
                </a:cubicBezTo>
                <a:cubicBezTo>
                  <a:pt x="1536" y="118770"/>
                  <a:pt x="10014" y="110006"/>
                  <a:pt x="10394" y="109245"/>
                </a:cubicBezTo>
                <a:cubicBezTo>
                  <a:pt x="20301" y="92671"/>
                  <a:pt x="25730" y="71145"/>
                  <a:pt x="29730" y="52856"/>
                </a:cubicBezTo>
              </a:path>
            </a:pathLst>
          </a:custGeom>
          <a:solidFill>
            <a:schemeClr val="bg1"/>
          </a:solidFill>
          <a:ln w="9525" cap="flat">
            <a:noFill/>
            <a:prstDash val="solid"/>
            <a:miter/>
          </a:ln>
        </p:spPr>
        <p:txBody>
          <a:bodyPr rtlCol="0" anchor="ctr"/>
          <a:lstStyle/>
          <a:p>
            <a:endParaRPr lang="de-DE" dirty="0"/>
          </a:p>
        </p:txBody>
      </p:sp>
    </p:spTree>
    <p:extLst>
      <p:ext uri="{BB962C8B-B14F-4D97-AF65-F5344CB8AC3E}">
        <p14:creationId xmlns:p14="http://schemas.microsoft.com/office/powerpoint/2010/main" val="215872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83EA525-4F9A-F442-B9E4-5ADE0E4BC334}"/>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hteck 2">
            <a:extLst>
              <a:ext uri="{FF2B5EF4-FFF2-40B4-BE49-F238E27FC236}">
                <a16:creationId xmlns:a16="http://schemas.microsoft.com/office/drawing/2014/main" id="{239C04B0-A963-4F7D-8968-9E86F9CC13C0}"/>
              </a:ext>
            </a:extLst>
          </p:cNvPr>
          <p:cNvSpPr/>
          <p:nvPr/>
        </p:nvSpPr>
        <p:spPr>
          <a:xfrm>
            <a:off x="0" y="0"/>
            <a:ext cx="3945835" cy="6858000"/>
          </a:xfrm>
          <a:prstGeom prst="rect">
            <a:avLst/>
          </a:prstGeom>
          <a:blipFill dpi="0" rotWithShape="1">
            <a:blip r:embed="rId4">
              <a:lum bright="70000" contrast="-70000"/>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aleway Medium" pitchFamily="2" charset="0"/>
            </a:endParaRPr>
          </a:p>
        </p:txBody>
      </p:sp>
      <p:sp>
        <p:nvSpPr>
          <p:cNvPr id="16" name="Rechteck 15">
            <a:extLst>
              <a:ext uri="{FF2B5EF4-FFF2-40B4-BE49-F238E27FC236}">
                <a16:creationId xmlns:a16="http://schemas.microsoft.com/office/drawing/2014/main" id="{C8561552-0E85-44FA-8C78-DF528EACF14B}"/>
              </a:ext>
            </a:extLst>
          </p:cNvPr>
          <p:cNvSpPr/>
          <p:nvPr/>
        </p:nvSpPr>
        <p:spPr>
          <a:xfrm>
            <a:off x="4333462" y="484986"/>
            <a:ext cx="7608810" cy="621324"/>
          </a:xfrm>
          <a:prstGeom prst="rect">
            <a:avLst/>
          </a:prstGeom>
        </p:spPr>
        <p:txBody>
          <a:bodyPr wrap="square">
            <a:spAutoFit/>
          </a:bodyPr>
          <a:lstStyle/>
          <a:p>
            <a:pPr>
              <a:lnSpc>
                <a:spcPct val="150000"/>
              </a:lnSpc>
            </a:pPr>
            <a:r>
              <a:rPr lang="de-DE" sz="2500" b="1" dirty="0">
                <a:solidFill>
                  <a:schemeClr val="bg1"/>
                </a:solidFill>
                <a:latin typeface="Hind" panose="02000000000000000000" pitchFamily="2" charset="77"/>
                <a:cs typeface="Hind" panose="02000000000000000000" pitchFamily="2" charset="77"/>
              </a:rPr>
              <a:t>Zusammensetzung der </a:t>
            </a:r>
            <a:r>
              <a:rPr lang="de-DE" sz="2500" b="1" dirty="0" err="1">
                <a:solidFill>
                  <a:schemeClr val="bg1"/>
                </a:solidFill>
                <a:latin typeface="Hind" panose="02000000000000000000" pitchFamily="2" charset="77"/>
                <a:cs typeface="Hind" panose="02000000000000000000" pitchFamily="2" charset="77"/>
              </a:rPr>
              <a:t>Teilnehmer:innen</a:t>
            </a:r>
            <a:endParaRPr lang="en-GB" sz="2500" b="1" dirty="0">
              <a:solidFill>
                <a:schemeClr val="bg1"/>
              </a:solidFill>
              <a:latin typeface="Hind" panose="02000000000000000000" pitchFamily="2" charset="77"/>
              <a:cs typeface="Hind" panose="02000000000000000000" pitchFamily="2" charset="77"/>
            </a:endParaRPr>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latin typeface="Raleway Medium" pitchFamily="2" charset="0"/>
              </a:rPr>
              <a:t>Copyright </a:t>
            </a:r>
            <a:r>
              <a:rPr lang="de-DE" sz="900" dirty="0" err="1">
                <a:latin typeface="Raleway Medium" pitchFamily="2" charset="0"/>
              </a:rPr>
              <a:t>vivamind</a:t>
            </a:r>
            <a:endParaRPr lang="de-DE" sz="900" dirty="0">
              <a:latin typeface="Raleway Medium" pitchFamily="2" charset="0"/>
            </a:endParaRPr>
          </a:p>
        </p:txBody>
      </p:sp>
      <p:sp>
        <p:nvSpPr>
          <p:cNvPr id="56" name="Rechteck 55">
            <a:extLst>
              <a:ext uri="{FF2B5EF4-FFF2-40B4-BE49-F238E27FC236}">
                <a16:creationId xmlns:a16="http://schemas.microsoft.com/office/drawing/2014/main" id="{0F5F1B1C-B81C-4F2E-AE17-2FA9E57E37AB}"/>
              </a:ext>
            </a:extLst>
          </p:cNvPr>
          <p:cNvSpPr/>
          <p:nvPr/>
        </p:nvSpPr>
        <p:spPr>
          <a:xfrm>
            <a:off x="4902109" y="1685622"/>
            <a:ext cx="7051588" cy="1721882"/>
          </a:xfrm>
          <a:prstGeom prst="rect">
            <a:avLst/>
          </a:prstGeom>
        </p:spPr>
        <p:txBody>
          <a:bodyPr wrap="square">
            <a:spAutoFit/>
          </a:bodyPr>
          <a:lstStyle/>
          <a:p>
            <a:pPr marL="285750" indent="-285750">
              <a:lnSpc>
                <a:spcPct val="150000"/>
              </a:lnSpc>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Zeitraum: 06/2022 – 02/2025</a:t>
            </a:r>
          </a:p>
          <a:p>
            <a:pPr marL="285750" indent="-285750">
              <a:lnSpc>
                <a:spcPct val="150000"/>
              </a:lnSpc>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N= 5947</a:t>
            </a:r>
          </a:p>
          <a:p>
            <a:pPr marL="285750" indent="-285750">
              <a:lnSpc>
                <a:spcPct val="150000"/>
              </a:lnSpc>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78,5% weiblich; 21,4% männlich &amp; 0,1% divers</a:t>
            </a:r>
          </a:p>
          <a:p>
            <a:pPr marL="285750" indent="-285750">
              <a:lnSpc>
                <a:spcPct val="150000"/>
              </a:lnSpc>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Altersdurchschnitt liegt bei ca. 48,02 Jahren (SD=12,17)</a:t>
            </a:r>
          </a:p>
          <a:p>
            <a:pPr marL="285750" indent="-285750">
              <a:lnSpc>
                <a:spcPct val="150000"/>
              </a:lnSpc>
              <a:buFont typeface="Arial" panose="020B0604020202020204" pitchFamily="34" charset="0"/>
              <a:buChar char="•"/>
            </a:pPr>
            <a:r>
              <a:rPr lang="de-DE" sz="1200" dirty="0">
                <a:solidFill>
                  <a:schemeClr val="bg1"/>
                </a:solidFill>
                <a:latin typeface="Hind" panose="02000000000000000000" pitchFamily="2" charset="77"/>
                <a:cs typeface="Hind" panose="02000000000000000000" pitchFamily="2" charset="77"/>
              </a:rPr>
              <a:t>Durchschnittlich 170 cm (SD=8,48) groß und 77,6 kg (SD=18,31) schwer</a:t>
            </a:r>
          </a:p>
          <a:p>
            <a:pPr>
              <a:lnSpc>
                <a:spcPct val="150000"/>
              </a:lnSpc>
            </a:pPr>
            <a:endParaRPr lang="de-DE" sz="1200" dirty="0">
              <a:solidFill>
                <a:schemeClr val="bg1"/>
              </a:solidFill>
              <a:latin typeface="Hind" panose="02000000000000000000" pitchFamily="2" charset="77"/>
              <a:cs typeface="Hind" panose="02000000000000000000" pitchFamily="2" charset="77"/>
            </a:endParaRPr>
          </a:p>
        </p:txBody>
      </p:sp>
      <p:sp>
        <p:nvSpPr>
          <p:cNvPr id="22" name="Rechteck 21">
            <a:extLst>
              <a:ext uri="{FF2B5EF4-FFF2-40B4-BE49-F238E27FC236}">
                <a16:creationId xmlns:a16="http://schemas.microsoft.com/office/drawing/2014/main" id="{D0BC72C6-C0AC-4EEE-A43A-92FDFE9E744F}"/>
              </a:ext>
            </a:extLst>
          </p:cNvPr>
          <p:cNvSpPr/>
          <p:nvPr/>
        </p:nvSpPr>
        <p:spPr>
          <a:xfrm>
            <a:off x="4902109" y="1359288"/>
            <a:ext cx="7243505" cy="276999"/>
          </a:xfrm>
          <a:prstGeom prst="rect">
            <a:avLst/>
          </a:prstGeom>
        </p:spPr>
        <p:txBody>
          <a:bodyPr wrap="square">
            <a:spAutoFit/>
          </a:bodyPr>
          <a:lstStyle/>
          <a:p>
            <a:r>
              <a:rPr lang="de-DE" sz="1200" b="1" dirty="0">
                <a:solidFill>
                  <a:schemeClr val="bg1"/>
                </a:solidFill>
                <a:latin typeface="Raleway Medium" pitchFamily="2" charset="0"/>
              </a:rPr>
              <a:t>Zusammenfassung der Stichprobe</a:t>
            </a:r>
            <a:endParaRPr lang="en-GB" sz="1200" b="1" dirty="0">
              <a:solidFill>
                <a:schemeClr val="bg1"/>
              </a:solidFill>
              <a:latin typeface="Raleway Medium" pitchFamily="2" charset="0"/>
            </a:endParaRPr>
          </a:p>
        </p:txBody>
      </p:sp>
      <p:graphicFrame>
        <p:nvGraphicFramePr>
          <p:cNvPr id="5" name="Tabelle 4">
            <a:extLst>
              <a:ext uri="{FF2B5EF4-FFF2-40B4-BE49-F238E27FC236}">
                <a16:creationId xmlns:a16="http://schemas.microsoft.com/office/drawing/2014/main" id="{49494627-ACCE-E38F-D6DE-1A553436446D}"/>
              </a:ext>
            </a:extLst>
          </p:cNvPr>
          <p:cNvGraphicFramePr>
            <a:graphicFrameLocks noGrp="1"/>
          </p:cNvGraphicFramePr>
          <p:nvPr>
            <p:extLst>
              <p:ext uri="{D42A27DB-BD31-4B8C-83A1-F6EECF244321}">
                <p14:modId xmlns:p14="http://schemas.microsoft.com/office/powerpoint/2010/main" val="2124721880"/>
              </p:ext>
            </p:extLst>
          </p:nvPr>
        </p:nvGraphicFramePr>
        <p:xfrm>
          <a:off x="4649096" y="3753393"/>
          <a:ext cx="7199353" cy="1771338"/>
        </p:xfrm>
        <a:graphic>
          <a:graphicData uri="http://schemas.openxmlformats.org/drawingml/2006/table">
            <a:tbl>
              <a:tblPr firstRow="1" bandRow="1">
                <a:tableStyleId>{00A15C55-8517-42AA-B614-E9B94910E393}</a:tableStyleId>
              </a:tblPr>
              <a:tblGrid>
                <a:gridCol w="1028479">
                  <a:extLst>
                    <a:ext uri="{9D8B030D-6E8A-4147-A177-3AD203B41FA5}">
                      <a16:colId xmlns:a16="http://schemas.microsoft.com/office/drawing/2014/main" val="3439606335"/>
                    </a:ext>
                  </a:extLst>
                </a:gridCol>
                <a:gridCol w="1028479">
                  <a:extLst>
                    <a:ext uri="{9D8B030D-6E8A-4147-A177-3AD203B41FA5}">
                      <a16:colId xmlns:a16="http://schemas.microsoft.com/office/drawing/2014/main" val="4277437791"/>
                    </a:ext>
                  </a:extLst>
                </a:gridCol>
                <a:gridCol w="1028479">
                  <a:extLst>
                    <a:ext uri="{9D8B030D-6E8A-4147-A177-3AD203B41FA5}">
                      <a16:colId xmlns:a16="http://schemas.microsoft.com/office/drawing/2014/main" val="3094233635"/>
                    </a:ext>
                  </a:extLst>
                </a:gridCol>
                <a:gridCol w="1028479">
                  <a:extLst>
                    <a:ext uri="{9D8B030D-6E8A-4147-A177-3AD203B41FA5}">
                      <a16:colId xmlns:a16="http://schemas.microsoft.com/office/drawing/2014/main" val="840812293"/>
                    </a:ext>
                  </a:extLst>
                </a:gridCol>
                <a:gridCol w="1028479">
                  <a:extLst>
                    <a:ext uri="{9D8B030D-6E8A-4147-A177-3AD203B41FA5}">
                      <a16:colId xmlns:a16="http://schemas.microsoft.com/office/drawing/2014/main" val="801715174"/>
                    </a:ext>
                  </a:extLst>
                </a:gridCol>
                <a:gridCol w="1028479">
                  <a:extLst>
                    <a:ext uri="{9D8B030D-6E8A-4147-A177-3AD203B41FA5}">
                      <a16:colId xmlns:a16="http://schemas.microsoft.com/office/drawing/2014/main" val="3367927588"/>
                    </a:ext>
                  </a:extLst>
                </a:gridCol>
                <a:gridCol w="1028479">
                  <a:extLst>
                    <a:ext uri="{9D8B030D-6E8A-4147-A177-3AD203B41FA5}">
                      <a16:colId xmlns:a16="http://schemas.microsoft.com/office/drawing/2014/main" val="3176430833"/>
                    </a:ext>
                  </a:extLst>
                </a:gridCol>
              </a:tblGrid>
              <a:tr h="349132">
                <a:tc>
                  <a:txBody>
                    <a:bodyPr/>
                    <a:lstStyle/>
                    <a:p>
                      <a:endParaRPr lang="en-GB" sz="1000" dirty="0">
                        <a:latin typeface="Raleway Medium" pitchFamily="2" charset="0"/>
                      </a:endParaRPr>
                    </a:p>
                  </a:txBody>
                  <a:tcPr anchor="ctr"/>
                </a:tc>
                <a:tc gridSpan="2">
                  <a:txBody>
                    <a:bodyPr/>
                    <a:lstStyle/>
                    <a:p>
                      <a:pPr algn="ctr"/>
                      <a:r>
                        <a:rPr lang="de-DE" sz="1000" dirty="0">
                          <a:solidFill>
                            <a:srgbClr val="004785"/>
                          </a:solidFill>
                        </a:rPr>
                        <a:t>weiblich (N=4670)</a:t>
                      </a:r>
                      <a:endParaRPr lang="en-GB" sz="1000" dirty="0">
                        <a:solidFill>
                          <a:srgbClr val="004785"/>
                        </a:solidFill>
                        <a:latin typeface="Raleway Medium" pitchFamily="2" charset="0"/>
                      </a:endParaRPr>
                    </a:p>
                  </a:txBody>
                  <a:tcPr anchor="ctr"/>
                </a:tc>
                <a:tc hMerge="1">
                  <a:txBody>
                    <a:bodyPr/>
                    <a:lstStyle/>
                    <a:p>
                      <a:endParaRPr lang="en-GB" dirty="0"/>
                    </a:p>
                  </a:txBody>
                  <a:tcPr/>
                </a:tc>
                <a:tc gridSpan="2">
                  <a:txBody>
                    <a:bodyPr/>
                    <a:lstStyle/>
                    <a:p>
                      <a:pPr algn="ctr"/>
                      <a:r>
                        <a:rPr lang="de-DE" sz="1000" dirty="0">
                          <a:solidFill>
                            <a:srgbClr val="004785"/>
                          </a:solidFill>
                        </a:rPr>
                        <a:t>männlich (N=1271)</a:t>
                      </a:r>
                      <a:endParaRPr lang="en-GB" sz="1000" dirty="0">
                        <a:solidFill>
                          <a:srgbClr val="004785"/>
                        </a:solidFill>
                        <a:latin typeface="Raleway Medium" pitchFamily="2" charset="0"/>
                      </a:endParaRPr>
                    </a:p>
                  </a:txBody>
                  <a:tcPr anchor="ctr"/>
                </a:tc>
                <a:tc hMerge="1">
                  <a:txBody>
                    <a:bodyPr/>
                    <a:lstStyle/>
                    <a:p>
                      <a:endParaRPr lang="en-GB" dirty="0"/>
                    </a:p>
                  </a:txBody>
                  <a:tcPr/>
                </a:tc>
                <a:tc gridSpan="2">
                  <a:txBody>
                    <a:bodyPr/>
                    <a:lstStyle/>
                    <a:p>
                      <a:pPr algn="ctr"/>
                      <a:r>
                        <a:rPr lang="de-DE" sz="1000" dirty="0">
                          <a:solidFill>
                            <a:srgbClr val="004785"/>
                          </a:solidFill>
                        </a:rPr>
                        <a:t>gesamt (N=5947)</a:t>
                      </a:r>
                      <a:endParaRPr lang="en-GB" sz="1000" dirty="0">
                        <a:solidFill>
                          <a:srgbClr val="004785"/>
                        </a:solidFill>
                        <a:latin typeface="Raleway Medium" pitchFamily="2" charset="0"/>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349132">
                <a:tc>
                  <a:txBody>
                    <a:bodyPr/>
                    <a:lstStyle/>
                    <a:p>
                      <a:endParaRPr lang="en-GB" sz="1000">
                        <a:latin typeface="Raleway Medium" pitchFamily="2" charset="0"/>
                      </a:endParaRPr>
                    </a:p>
                  </a:txBody>
                  <a:tcPr anchor="ctr"/>
                </a:tc>
                <a:tc>
                  <a:txBody>
                    <a:bodyPr/>
                    <a:lstStyle/>
                    <a:p>
                      <a:pPr algn="ctr"/>
                      <a:r>
                        <a:rPr lang="de-DE" sz="1000" dirty="0"/>
                        <a:t>Mittelwert</a:t>
                      </a:r>
                      <a:endParaRPr lang="en-GB" sz="1000" i="1" dirty="0">
                        <a:latin typeface="Raleway Medium" pitchFamily="2" charset="0"/>
                      </a:endParaRPr>
                    </a:p>
                  </a:txBody>
                  <a:tcPr anchor="ctr"/>
                </a:tc>
                <a:tc>
                  <a:txBody>
                    <a:bodyPr/>
                    <a:lstStyle/>
                    <a:p>
                      <a:pPr algn="ctr"/>
                      <a:r>
                        <a:rPr lang="de-DE" sz="1000" dirty="0"/>
                        <a:t>Standard-abweichung</a:t>
                      </a:r>
                      <a:endParaRPr lang="en-GB" sz="1000" i="1" dirty="0">
                        <a:latin typeface="Raleway Medium" pitchFamily="2" charset="0"/>
                      </a:endParaRPr>
                    </a:p>
                  </a:txBody>
                  <a:tcPr anchor="ctr"/>
                </a:tc>
                <a:tc>
                  <a:txBody>
                    <a:bodyPr/>
                    <a:lstStyle/>
                    <a:p>
                      <a:pPr algn="ctr"/>
                      <a:r>
                        <a:rPr lang="de-DE" sz="1000" dirty="0"/>
                        <a:t>Mittelwert</a:t>
                      </a:r>
                      <a:endParaRPr lang="en-GB" sz="1000" i="1" dirty="0">
                        <a:latin typeface="Raleway Medium" pitchFamily="2" charset="0"/>
                      </a:endParaRPr>
                    </a:p>
                  </a:txBody>
                  <a:tcPr anchor="ctr"/>
                </a:tc>
                <a:tc>
                  <a:txBody>
                    <a:bodyPr/>
                    <a:lstStyle/>
                    <a:p>
                      <a:pPr algn="ctr"/>
                      <a:r>
                        <a:rPr lang="de-DE" sz="1000" dirty="0"/>
                        <a:t>Standard-abweichung</a:t>
                      </a:r>
                      <a:endParaRPr lang="en-GB" sz="1000" i="1" dirty="0">
                        <a:latin typeface="Raleway Medium" pitchFamily="2" charset="0"/>
                      </a:endParaRPr>
                    </a:p>
                  </a:txBody>
                  <a:tcPr anchor="ctr"/>
                </a:tc>
                <a:tc>
                  <a:txBody>
                    <a:bodyPr/>
                    <a:lstStyle/>
                    <a:p>
                      <a:pPr algn="ctr"/>
                      <a:r>
                        <a:rPr lang="de-DE" sz="1000" dirty="0"/>
                        <a:t>Mittelwert</a:t>
                      </a:r>
                      <a:endParaRPr lang="en-GB" sz="1000" i="1" dirty="0">
                        <a:latin typeface="Raleway Medium" pitchFamily="2" charset="0"/>
                      </a:endParaRPr>
                    </a:p>
                  </a:txBody>
                  <a:tcPr anchor="ctr"/>
                </a:tc>
                <a:tc>
                  <a:txBody>
                    <a:bodyPr/>
                    <a:lstStyle/>
                    <a:p>
                      <a:pPr algn="ctr"/>
                      <a:r>
                        <a:rPr lang="de-DE" sz="1000" dirty="0"/>
                        <a:t>Standard-abweichung</a:t>
                      </a:r>
                      <a:endParaRPr lang="en-GB" sz="1000" i="1" dirty="0">
                        <a:latin typeface="Raleway Medium" pitchFamily="2" charset="0"/>
                      </a:endParaRPr>
                    </a:p>
                  </a:txBody>
                  <a:tcPr anchor="ctr"/>
                </a:tc>
                <a:extLst>
                  <a:ext uri="{0D108BD9-81ED-4DB2-BD59-A6C34878D82A}">
                    <a16:rowId xmlns:a16="http://schemas.microsoft.com/office/drawing/2014/main" val="3556801898"/>
                  </a:ext>
                </a:extLst>
              </a:tr>
              <a:tr h="327702">
                <a:tc>
                  <a:txBody>
                    <a:bodyPr/>
                    <a:lstStyle/>
                    <a:p>
                      <a:pPr algn="r"/>
                      <a:r>
                        <a:rPr lang="de-DE" sz="1000" b="1" u="none" dirty="0"/>
                        <a:t>Alter</a:t>
                      </a:r>
                      <a:endParaRPr lang="en-GB" sz="1000" b="1" i="0" u="none" dirty="0">
                        <a:latin typeface="Raleway Medium" pitchFamily="2" charset="0"/>
                      </a:endParaRPr>
                    </a:p>
                  </a:txBody>
                  <a:tcPr anchor="ctr"/>
                </a:tc>
                <a:tc>
                  <a:txBody>
                    <a:bodyPr/>
                    <a:lstStyle/>
                    <a:p>
                      <a:pPr algn="ctr"/>
                      <a:r>
                        <a:rPr lang="de-DE" sz="1000" b="0" dirty="0"/>
                        <a:t>45,5</a:t>
                      </a:r>
                      <a:endParaRPr lang="en-GB" sz="1000" b="0" dirty="0">
                        <a:latin typeface="Raleway Medium" pitchFamily="2" charset="0"/>
                      </a:endParaRPr>
                    </a:p>
                  </a:txBody>
                  <a:tcPr anchor="ctr"/>
                </a:tc>
                <a:tc>
                  <a:txBody>
                    <a:bodyPr/>
                    <a:lstStyle/>
                    <a:p>
                      <a:pPr algn="ctr"/>
                      <a:r>
                        <a:rPr lang="de-DE" sz="1000" b="0" dirty="0"/>
                        <a:t>11,77</a:t>
                      </a:r>
                      <a:endParaRPr lang="en-GB" sz="1000" b="0" dirty="0">
                        <a:latin typeface="Raleway Medium" pitchFamily="2" charset="0"/>
                      </a:endParaRPr>
                    </a:p>
                  </a:txBody>
                  <a:tcPr anchor="ctr"/>
                </a:tc>
                <a:tc>
                  <a:txBody>
                    <a:bodyPr/>
                    <a:lstStyle/>
                    <a:p>
                      <a:pPr algn="ctr"/>
                      <a:r>
                        <a:rPr lang="de-DE" sz="1000" b="0" dirty="0"/>
                        <a:t>49,98</a:t>
                      </a:r>
                      <a:endParaRPr lang="en-GB" sz="1000" b="0" dirty="0">
                        <a:latin typeface="Raleway Medium" pitchFamily="2" charset="0"/>
                      </a:endParaRPr>
                    </a:p>
                  </a:txBody>
                  <a:tcPr anchor="ctr"/>
                </a:tc>
                <a:tc>
                  <a:txBody>
                    <a:bodyPr/>
                    <a:lstStyle/>
                    <a:p>
                      <a:pPr algn="ctr"/>
                      <a:r>
                        <a:rPr lang="de-DE" sz="1000" b="0" dirty="0">
                          <a:solidFill>
                            <a:schemeClr val="tx1"/>
                          </a:solidFill>
                        </a:rPr>
                        <a:t>13,40</a:t>
                      </a:r>
                      <a:endParaRPr lang="en-GB" sz="1000" b="0" dirty="0">
                        <a:solidFill>
                          <a:schemeClr val="tx1"/>
                        </a:solidFill>
                        <a:latin typeface="Raleway Medium" pitchFamily="2" charset="0"/>
                      </a:endParaRPr>
                    </a:p>
                  </a:txBody>
                  <a:tcPr anchor="ctr"/>
                </a:tc>
                <a:tc>
                  <a:txBody>
                    <a:bodyPr/>
                    <a:lstStyle/>
                    <a:p>
                      <a:pPr algn="ctr"/>
                      <a:r>
                        <a:rPr lang="de-DE" sz="1000" b="0" dirty="0"/>
                        <a:t>48,02</a:t>
                      </a:r>
                      <a:endParaRPr lang="en-GB" sz="1000" b="0" dirty="0">
                        <a:latin typeface="Raleway Medium" pitchFamily="2" charset="0"/>
                      </a:endParaRPr>
                    </a:p>
                  </a:txBody>
                  <a:tcPr anchor="ctr"/>
                </a:tc>
                <a:tc>
                  <a:txBody>
                    <a:bodyPr/>
                    <a:lstStyle/>
                    <a:p>
                      <a:pPr algn="ctr"/>
                      <a:r>
                        <a:rPr lang="de-DE" sz="1000" b="0" dirty="0">
                          <a:solidFill>
                            <a:schemeClr val="tx1"/>
                          </a:solidFill>
                        </a:rPr>
                        <a:t>12,17</a:t>
                      </a:r>
                      <a:endParaRPr lang="en-GB" sz="1000" b="0" dirty="0">
                        <a:solidFill>
                          <a:schemeClr val="tx1"/>
                        </a:solidFill>
                        <a:latin typeface="Raleway Medium" pitchFamily="2" charset="0"/>
                      </a:endParaRPr>
                    </a:p>
                  </a:txBody>
                  <a:tcPr anchor="ctr"/>
                </a:tc>
                <a:extLst>
                  <a:ext uri="{0D108BD9-81ED-4DB2-BD59-A6C34878D82A}">
                    <a16:rowId xmlns:a16="http://schemas.microsoft.com/office/drawing/2014/main" val="260329169"/>
                  </a:ext>
                </a:extLst>
              </a:tr>
              <a:tr h="349132">
                <a:tc>
                  <a:txBody>
                    <a:bodyPr/>
                    <a:lstStyle/>
                    <a:p>
                      <a:pPr algn="r"/>
                      <a:r>
                        <a:rPr lang="de-DE" sz="1000" b="1" u="none" dirty="0"/>
                        <a:t>Größe</a:t>
                      </a:r>
                      <a:endParaRPr lang="en-GB" sz="1000" b="1" i="0" u="none" dirty="0">
                        <a:latin typeface="Raleway Medium" pitchFamily="2" charset="0"/>
                      </a:endParaRPr>
                    </a:p>
                  </a:txBody>
                  <a:tcPr anchor="ctr"/>
                </a:tc>
                <a:tc>
                  <a:txBody>
                    <a:bodyPr/>
                    <a:lstStyle/>
                    <a:p>
                      <a:pPr algn="ctr"/>
                      <a:r>
                        <a:rPr lang="de-DE" sz="1000" b="0" dirty="0"/>
                        <a:t>167,87</a:t>
                      </a:r>
                      <a:endParaRPr lang="en-GB" sz="1000" b="0" i="0" dirty="0">
                        <a:latin typeface="Raleway Medium" pitchFamily="2" charset="0"/>
                      </a:endParaRPr>
                    </a:p>
                  </a:txBody>
                  <a:tcPr anchor="ctr"/>
                </a:tc>
                <a:tc>
                  <a:txBody>
                    <a:bodyPr/>
                    <a:lstStyle/>
                    <a:p>
                      <a:pPr algn="ctr"/>
                      <a:r>
                        <a:rPr lang="de-DE" sz="1000" b="0" dirty="0"/>
                        <a:t>6,43</a:t>
                      </a:r>
                      <a:endParaRPr lang="en-GB" sz="1000" b="0" i="0" dirty="0">
                        <a:latin typeface="Raleway Medium" pitchFamily="2" charset="0"/>
                      </a:endParaRPr>
                    </a:p>
                  </a:txBody>
                  <a:tcPr anchor="ctr"/>
                </a:tc>
                <a:tc>
                  <a:txBody>
                    <a:bodyPr/>
                    <a:lstStyle/>
                    <a:p>
                      <a:pPr algn="ctr"/>
                      <a:r>
                        <a:rPr lang="de-DE" sz="1000" b="0" dirty="0"/>
                        <a:t>180,54</a:t>
                      </a:r>
                      <a:endParaRPr lang="en-GB" sz="1000" b="0" i="0" dirty="0">
                        <a:latin typeface="Raleway Medium" pitchFamily="2" charset="0"/>
                      </a:endParaRPr>
                    </a:p>
                  </a:txBody>
                  <a:tcPr anchor="ctr"/>
                </a:tc>
                <a:tc>
                  <a:txBody>
                    <a:bodyPr/>
                    <a:lstStyle/>
                    <a:p>
                      <a:pPr algn="ctr"/>
                      <a:r>
                        <a:rPr lang="de-DE" sz="1000" b="0" dirty="0">
                          <a:solidFill>
                            <a:schemeClr val="tx1"/>
                          </a:solidFill>
                        </a:rPr>
                        <a:t>7,68</a:t>
                      </a:r>
                      <a:endParaRPr lang="en-GB" sz="1000" b="0" i="0" dirty="0">
                        <a:solidFill>
                          <a:schemeClr val="tx1"/>
                        </a:solidFill>
                        <a:latin typeface="Raleway Medium" pitchFamily="2" charset="0"/>
                      </a:endParaRPr>
                    </a:p>
                  </a:txBody>
                  <a:tcPr anchor="ctr"/>
                </a:tc>
                <a:tc>
                  <a:txBody>
                    <a:bodyPr/>
                    <a:lstStyle/>
                    <a:p>
                      <a:pPr algn="ctr"/>
                      <a:r>
                        <a:rPr lang="de-DE" sz="1000" b="0" dirty="0"/>
                        <a:t>170,56</a:t>
                      </a:r>
                      <a:endParaRPr lang="en-GB" sz="1000" b="0" i="0" dirty="0">
                        <a:latin typeface="Raleway Medium" pitchFamily="2" charset="0"/>
                      </a:endParaRPr>
                    </a:p>
                  </a:txBody>
                  <a:tcPr anchor="ctr"/>
                </a:tc>
                <a:tc>
                  <a:txBody>
                    <a:bodyPr/>
                    <a:lstStyle/>
                    <a:p>
                      <a:pPr algn="ctr"/>
                      <a:r>
                        <a:rPr lang="de-DE" sz="1000" b="0" dirty="0">
                          <a:solidFill>
                            <a:schemeClr val="tx1"/>
                          </a:solidFill>
                        </a:rPr>
                        <a:t>8,48</a:t>
                      </a:r>
                      <a:endParaRPr lang="en-GB" sz="1000" b="0" i="0" dirty="0">
                        <a:solidFill>
                          <a:schemeClr val="tx1"/>
                        </a:solidFill>
                        <a:latin typeface="Raleway Medium" pitchFamily="2" charset="0"/>
                      </a:endParaRPr>
                    </a:p>
                  </a:txBody>
                  <a:tcPr anchor="ctr"/>
                </a:tc>
                <a:extLst>
                  <a:ext uri="{0D108BD9-81ED-4DB2-BD59-A6C34878D82A}">
                    <a16:rowId xmlns:a16="http://schemas.microsoft.com/office/drawing/2014/main" val="1991276068"/>
                  </a:ext>
                </a:extLst>
              </a:tr>
              <a:tr h="349132">
                <a:tc>
                  <a:txBody>
                    <a:bodyPr/>
                    <a:lstStyle/>
                    <a:p>
                      <a:pPr algn="r"/>
                      <a:r>
                        <a:rPr lang="de-DE" sz="1000" b="1" u="none" dirty="0"/>
                        <a:t>Gewicht</a:t>
                      </a:r>
                      <a:endParaRPr lang="en-GB" sz="1000" b="1" i="0" u="none" dirty="0">
                        <a:latin typeface="Raleway Medium" pitchFamily="2" charset="0"/>
                      </a:endParaRPr>
                    </a:p>
                  </a:txBody>
                  <a:tcPr anchor="ctr"/>
                </a:tc>
                <a:tc>
                  <a:txBody>
                    <a:bodyPr/>
                    <a:lstStyle/>
                    <a:p>
                      <a:pPr algn="ctr"/>
                      <a:r>
                        <a:rPr lang="de-DE" sz="1000" b="0" dirty="0"/>
                        <a:t>74,40</a:t>
                      </a:r>
                      <a:endParaRPr lang="en-GB" sz="1000" b="0" i="0" dirty="0">
                        <a:latin typeface="Raleway Medium" pitchFamily="2" charset="0"/>
                      </a:endParaRPr>
                    </a:p>
                  </a:txBody>
                  <a:tcPr anchor="ctr"/>
                </a:tc>
                <a:tc>
                  <a:txBody>
                    <a:bodyPr/>
                    <a:lstStyle/>
                    <a:p>
                      <a:pPr algn="ctr"/>
                      <a:r>
                        <a:rPr lang="de-DE" sz="1000" b="0" dirty="0"/>
                        <a:t>16,98</a:t>
                      </a:r>
                      <a:endParaRPr lang="en-GB" sz="1000" b="0" i="0" dirty="0">
                        <a:latin typeface="Raleway Medium" pitchFamily="2" charset="0"/>
                      </a:endParaRPr>
                    </a:p>
                  </a:txBody>
                  <a:tcPr anchor="ctr"/>
                </a:tc>
                <a:tc>
                  <a:txBody>
                    <a:bodyPr/>
                    <a:lstStyle/>
                    <a:p>
                      <a:pPr algn="ctr"/>
                      <a:r>
                        <a:rPr lang="de-DE" sz="1000" b="0" dirty="0"/>
                        <a:t>89,55</a:t>
                      </a:r>
                      <a:endParaRPr lang="en-GB" sz="1000" b="0" i="0" dirty="0">
                        <a:latin typeface="Raleway Medium" pitchFamily="2" charset="0"/>
                      </a:endParaRPr>
                    </a:p>
                  </a:txBody>
                  <a:tcPr anchor="ctr"/>
                </a:tc>
                <a:tc>
                  <a:txBody>
                    <a:bodyPr/>
                    <a:lstStyle/>
                    <a:p>
                      <a:pPr algn="ctr"/>
                      <a:r>
                        <a:rPr lang="de-DE" sz="1000" b="0" dirty="0">
                          <a:solidFill>
                            <a:schemeClr val="tx1"/>
                          </a:solidFill>
                        </a:rPr>
                        <a:t>18,14</a:t>
                      </a:r>
                      <a:endParaRPr lang="en-GB" sz="1000" b="0" i="0" dirty="0">
                        <a:solidFill>
                          <a:schemeClr val="tx1"/>
                        </a:solidFill>
                        <a:latin typeface="Raleway Medium" pitchFamily="2" charset="0"/>
                      </a:endParaRPr>
                    </a:p>
                  </a:txBody>
                  <a:tcPr anchor="ctr"/>
                </a:tc>
                <a:tc>
                  <a:txBody>
                    <a:bodyPr/>
                    <a:lstStyle/>
                    <a:p>
                      <a:pPr algn="ctr"/>
                      <a:r>
                        <a:rPr lang="de-DE" sz="1000" b="0" dirty="0"/>
                        <a:t>77,60</a:t>
                      </a:r>
                      <a:endParaRPr lang="en-GB" sz="1000" b="0" i="0" dirty="0">
                        <a:latin typeface="Raleway Medium" pitchFamily="2" charset="0"/>
                      </a:endParaRPr>
                    </a:p>
                  </a:txBody>
                  <a:tcPr anchor="ctr"/>
                </a:tc>
                <a:tc>
                  <a:txBody>
                    <a:bodyPr/>
                    <a:lstStyle/>
                    <a:p>
                      <a:pPr algn="ctr"/>
                      <a:r>
                        <a:rPr lang="de-DE" sz="1000" b="0" dirty="0">
                          <a:solidFill>
                            <a:schemeClr val="tx1"/>
                          </a:solidFill>
                        </a:rPr>
                        <a:t>18,31</a:t>
                      </a:r>
                      <a:endParaRPr lang="en-GB" sz="1000" b="0" i="0" dirty="0">
                        <a:solidFill>
                          <a:schemeClr val="tx1"/>
                        </a:solidFill>
                        <a:latin typeface="Raleway Medium" pitchFamily="2" charset="0"/>
                      </a:endParaRPr>
                    </a:p>
                  </a:txBody>
                  <a:tcPr anchor="ctr"/>
                </a:tc>
                <a:extLst>
                  <a:ext uri="{0D108BD9-81ED-4DB2-BD59-A6C34878D82A}">
                    <a16:rowId xmlns:a16="http://schemas.microsoft.com/office/drawing/2014/main" val="1575961115"/>
                  </a:ext>
                </a:extLst>
              </a:tr>
            </a:tbl>
          </a:graphicData>
        </a:graphic>
      </p:graphicFrame>
      <p:sp>
        <p:nvSpPr>
          <p:cNvPr id="6" name="Rechteck 5">
            <a:extLst>
              <a:ext uri="{FF2B5EF4-FFF2-40B4-BE49-F238E27FC236}">
                <a16:creationId xmlns:a16="http://schemas.microsoft.com/office/drawing/2014/main" id="{04A465E7-06A6-DF2C-BFA6-117A0D3009A8}"/>
              </a:ext>
            </a:extLst>
          </p:cNvPr>
          <p:cNvSpPr/>
          <p:nvPr/>
        </p:nvSpPr>
        <p:spPr>
          <a:xfrm>
            <a:off x="4883246" y="3378003"/>
            <a:ext cx="4327989" cy="276999"/>
          </a:xfrm>
          <a:prstGeom prst="rect">
            <a:avLst/>
          </a:prstGeom>
        </p:spPr>
        <p:txBody>
          <a:bodyPr wrap="square">
            <a:spAutoFit/>
          </a:bodyPr>
          <a:lstStyle/>
          <a:p>
            <a:r>
              <a:rPr lang="de-DE" sz="1200" b="1" dirty="0">
                <a:solidFill>
                  <a:schemeClr val="bg1"/>
                </a:solidFill>
                <a:latin typeface="Hind" panose="02000000000000000000" pitchFamily="2" charset="77"/>
                <a:cs typeface="Hind" panose="02000000000000000000" pitchFamily="2" charset="77"/>
              </a:rPr>
              <a:t>Übersicht der </a:t>
            </a:r>
            <a:r>
              <a:rPr lang="de-DE" sz="1200" b="1" dirty="0" err="1">
                <a:solidFill>
                  <a:schemeClr val="bg1"/>
                </a:solidFill>
                <a:latin typeface="Hind" panose="02000000000000000000" pitchFamily="2" charset="77"/>
                <a:cs typeface="Hind" panose="02000000000000000000" pitchFamily="2" charset="77"/>
              </a:rPr>
              <a:t>Teilnehmer:innen</a:t>
            </a:r>
            <a:r>
              <a:rPr lang="de-DE" sz="1200" b="1" dirty="0">
                <a:solidFill>
                  <a:schemeClr val="bg1"/>
                </a:solidFill>
                <a:latin typeface="Hind" panose="02000000000000000000" pitchFamily="2" charset="77"/>
                <a:cs typeface="Hind" panose="02000000000000000000" pitchFamily="2" charset="77"/>
              </a:rPr>
              <a:t> (Alter, Größe &amp; Gewicht)</a:t>
            </a:r>
            <a:endParaRPr lang="en-GB" sz="1200" b="1" dirty="0">
              <a:solidFill>
                <a:schemeClr val="bg1"/>
              </a:solidFill>
              <a:latin typeface="Hind" panose="02000000000000000000" pitchFamily="2" charset="77"/>
              <a:cs typeface="Hind" panose="02000000000000000000" pitchFamily="2" charset="77"/>
            </a:endParaRPr>
          </a:p>
        </p:txBody>
      </p:sp>
      <p:sp>
        <p:nvSpPr>
          <p:cNvPr id="8" name="Textfeld 7">
            <a:extLst>
              <a:ext uri="{FF2B5EF4-FFF2-40B4-BE49-F238E27FC236}">
                <a16:creationId xmlns:a16="http://schemas.microsoft.com/office/drawing/2014/main" id="{77F68E6D-D1B3-F267-BD2C-C068E9E59C2E}"/>
              </a:ext>
            </a:extLst>
          </p:cNvPr>
          <p:cNvSpPr txBox="1"/>
          <p:nvPr/>
        </p:nvSpPr>
        <p:spPr>
          <a:xfrm>
            <a:off x="4643884" y="5623122"/>
            <a:ext cx="7199353" cy="338554"/>
          </a:xfrm>
          <a:prstGeom prst="rect">
            <a:avLst/>
          </a:prstGeom>
          <a:noFill/>
        </p:spPr>
        <p:txBody>
          <a:bodyPr wrap="square">
            <a:spAutoFit/>
          </a:bodyPr>
          <a:lstStyle/>
          <a:p>
            <a:r>
              <a:rPr lang="de-DE" altLang="de-DE" sz="800" b="1" i="1" dirty="0">
                <a:solidFill>
                  <a:schemeClr val="bg1"/>
                </a:solidFill>
                <a:latin typeface="Hind" panose="02000000000000000000" pitchFamily="2" charset="77"/>
                <a:cs typeface="Hind" panose="02000000000000000000" pitchFamily="2" charset="77"/>
              </a:rPr>
              <a:t>Anmerkung: </a:t>
            </a:r>
            <a:r>
              <a:rPr lang="de-DE" altLang="de-DE" sz="800" i="1" dirty="0">
                <a:solidFill>
                  <a:schemeClr val="bg1"/>
                </a:solidFill>
                <a:latin typeface="Hind" panose="02000000000000000000" pitchFamily="2" charset="77"/>
                <a:cs typeface="Hind" panose="02000000000000000000" pitchFamily="2" charset="77"/>
              </a:rPr>
              <a:t>Insgesamt gaben sechs von 5494 Teilnehmenden an, „divers“ zu sein. Aufgrund der sehr kleinen Fallzahl kann die Darstellung neben den Kategorien „weiblich“ und „männlich“ verzerrt wirken. </a:t>
            </a:r>
          </a:p>
        </p:txBody>
      </p:sp>
      <p:sp>
        <p:nvSpPr>
          <p:cNvPr id="10" name="Textfeld 9">
            <a:extLst>
              <a:ext uri="{FF2B5EF4-FFF2-40B4-BE49-F238E27FC236}">
                <a16:creationId xmlns:a16="http://schemas.microsoft.com/office/drawing/2014/main" id="{8E417A4A-8FBB-7116-5FD1-FD92022CF48F}"/>
              </a:ext>
            </a:extLst>
          </p:cNvPr>
          <p:cNvSpPr txBox="1"/>
          <p:nvPr/>
        </p:nvSpPr>
        <p:spPr>
          <a:xfrm>
            <a:off x="720162" y="1055492"/>
            <a:ext cx="2231760" cy="861774"/>
          </a:xfrm>
          <a:prstGeom prst="rect">
            <a:avLst/>
          </a:prstGeom>
          <a:noFill/>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Stichproben-</a:t>
            </a:r>
          </a:p>
          <a:p>
            <a:r>
              <a:rPr lang="de-DE" sz="2500" b="1" dirty="0" err="1">
                <a:solidFill>
                  <a:srgbClr val="004785"/>
                </a:solidFill>
                <a:latin typeface="Hind" panose="02000000000000000000" pitchFamily="2" charset="77"/>
                <a:cs typeface="Hind" panose="02000000000000000000" pitchFamily="2" charset="77"/>
              </a:rPr>
              <a:t>beschreibung</a:t>
            </a:r>
            <a:endParaRPr lang="en-GB" sz="2500" b="1" dirty="0">
              <a:solidFill>
                <a:srgbClr val="004785"/>
              </a:solidFill>
              <a:latin typeface="Hind" panose="02000000000000000000" pitchFamily="2" charset="77"/>
              <a:cs typeface="Hind" panose="02000000000000000000" pitchFamily="2" charset="77"/>
            </a:endParaRPr>
          </a:p>
        </p:txBody>
      </p:sp>
      <p:sp>
        <p:nvSpPr>
          <p:cNvPr id="2" name="Abgerundetes Rechteck 1">
            <a:extLst>
              <a:ext uri="{FF2B5EF4-FFF2-40B4-BE49-F238E27FC236}">
                <a16:creationId xmlns:a16="http://schemas.microsoft.com/office/drawing/2014/main" id="{2D3E36D5-6DA9-C3DE-ADD2-8B879C0D1877}"/>
              </a:ext>
            </a:extLst>
          </p:cNvPr>
          <p:cNvSpPr/>
          <p:nvPr/>
        </p:nvSpPr>
        <p:spPr>
          <a:xfrm>
            <a:off x="4643884" y="1196975"/>
            <a:ext cx="7224642" cy="4907990"/>
          </a:xfrm>
          <a:prstGeom prst="roundRect">
            <a:avLst>
              <a:gd name="adj" fmla="val 5257"/>
            </a:avLst>
          </a:prstGeom>
          <a:noFill/>
          <a:ln w="38100">
            <a:solidFill>
              <a:srgbClr val="FEA1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36947008"/>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8100A-9867-92E9-E0E8-7B53DE5C5EA8}"/>
            </a:ext>
          </a:extLst>
        </p:cNvPr>
        <p:cNvGrpSpPr/>
        <p:nvPr/>
      </p:nvGrpSpPr>
      <p:grpSpPr>
        <a:xfrm>
          <a:off x="0" y="0"/>
          <a:ext cx="0" cy="0"/>
          <a:chOff x="0" y="0"/>
          <a:chExt cx="0" cy="0"/>
        </a:xfrm>
      </p:grpSpPr>
      <p:sp>
        <p:nvSpPr>
          <p:cNvPr id="9" name="Rechteck 8">
            <a:extLst>
              <a:ext uri="{FF2B5EF4-FFF2-40B4-BE49-F238E27FC236}">
                <a16:creationId xmlns:a16="http://schemas.microsoft.com/office/drawing/2014/main" id="{7132A5A9-F2B4-F61B-2622-D12B869BE5F4}"/>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2" name="Grafik 31">
            <a:extLst>
              <a:ext uri="{FF2B5EF4-FFF2-40B4-BE49-F238E27FC236}">
                <a16:creationId xmlns:a16="http://schemas.microsoft.com/office/drawing/2014/main" id="{24F1514A-9DB3-7AB8-BF9F-5B4EC17ABC36}"/>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65988" y="0"/>
            <a:ext cx="4062953" cy="6858000"/>
          </a:xfrm>
          <a:prstGeom prst="rect">
            <a:avLst/>
          </a:prstGeom>
        </p:spPr>
      </p:pic>
      <p:sp>
        <p:nvSpPr>
          <p:cNvPr id="14" name="Freihandform: Form 37">
            <a:extLst>
              <a:ext uri="{FF2B5EF4-FFF2-40B4-BE49-F238E27FC236}">
                <a16:creationId xmlns:a16="http://schemas.microsoft.com/office/drawing/2014/main" id="{76C72497-A33F-D4A8-52F8-496F94329BA5}"/>
              </a:ext>
            </a:extLst>
          </p:cNvPr>
          <p:cNvSpPr/>
          <p:nvPr/>
        </p:nvSpPr>
        <p:spPr>
          <a:xfrm>
            <a:off x="729786" y="4752894"/>
            <a:ext cx="11220069" cy="772609"/>
          </a:xfrm>
          <a:custGeom>
            <a:avLst/>
            <a:gdLst>
              <a:gd name="connsiteX0" fmla="*/ 108014 w 6886837"/>
              <a:gd name="connsiteY0" fmla="*/ 0 h 582739"/>
              <a:gd name="connsiteX1" fmla="*/ 0 w 6886837"/>
              <a:gd name="connsiteY1" fmla="*/ 108014 h 582739"/>
              <a:gd name="connsiteX2" fmla="*/ 0 w 6886837"/>
              <a:gd name="connsiteY2" fmla="*/ 474726 h 582739"/>
              <a:gd name="connsiteX3" fmla="*/ 108014 w 6886837"/>
              <a:gd name="connsiteY3" fmla="*/ 582740 h 582739"/>
              <a:gd name="connsiteX4" fmla="*/ 6441186 w 6886837"/>
              <a:gd name="connsiteY4" fmla="*/ 582740 h 582739"/>
              <a:gd name="connsiteX5" fmla="*/ 6635592 w 6886837"/>
              <a:gd name="connsiteY5" fmla="*/ 517970 h 582739"/>
              <a:gd name="connsiteX6" fmla="*/ 6851047 w 6886837"/>
              <a:gd name="connsiteY6" fmla="*/ 356425 h 582739"/>
              <a:gd name="connsiteX7" fmla="*/ 6851047 w 6886837"/>
              <a:gd name="connsiteY7" fmla="*/ 226790 h 582739"/>
              <a:gd name="connsiteX8" fmla="*/ 6635496 w 6886837"/>
              <a:gd name="connsiteY8" fmla="*/ 64865 h 582739"/>
              <a:gd name="connsiteX9" fmla="*/ 6441186 w 6886837"/>
              <a:gd name="connsiteY9" fmla="*/ 0 h 582739"/>
              <a:gd name="connsiteX10" fmla="*/ 108014 w 6886837"/>
              <a:gd name="connsiteY10" fmla="*/ 0 h 58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86837" h="582739">
                <a:moveTo>
                  <a:pt x="108014" y="0"/>
                </a:moveTo>
                <a:cubicBezTo>
                  <a:pt x="48387" y="0"/>
                  <a:pt x="0" y="48387"/>
                  <a:pt x="0" y="108014"/>
                </a:cubicBezTo>
                <a:lnTo>
                  <a:pt x="0" y="474726"/>
                </a:lnTo>
                <a:cubicBezTo>
                  <a:pt x="0" y="534448"/>
                  <a:pt x="48387" y="582740"/>
                  <a:pt x="108014" y="582740"/>
                </a:cubicBezTo>
                <a:lnTo>
                  <a:pt x="6441186" y="582740"/>
                </a:lnTo>
                <a:cubicBezTo>
                  <a:pt x="6500813" y="582740"/>
                  <a:pt x="6587871" y="553784"/>
                  <a:pt x="6635592" y="517970"/>
                </a:cubicBezTo>
                <a:lnTo>
                  <a:pt x="6851047" y="356425"/>
                </a:lnTo>
                <a:cubicBezTo>
                  <a:pt x="6898768" y="320612"/>
                  <a:pt x="6898768" y="262604"/>
                  <a:pt x="6851047" y="226790"/>
                </a:cubicBezTo>
                <a:lnTo>
                  <a:pt x="6635496" y="64865"/>
                </a:lnTo>
                <a:cubicBezTo>
                  <a:pt x="6587776" y="29051"/>
                  <a:pt x="6500813" y="0"/>
                  <a:pt x="6441186" y="0"/>
                </a:cubicBezTo>
                <a:lnTo>
                  <a:pt x="108014" y="0"/>
                </a:lnTo>
                <a:close/>
              </a:path>
            </a:pathLst>
          </a:custGeom>
          <a:solidFill>
            <a:srgbClr val="BDCEE0"/>
          </a:solidFill>
          <a:ln w="9525" cap="flat">
            <a:noFill/>
            <a:prstDash val="solid"/>
            <a:miter/>
          </a:ln>
        </p:spPr>
        <p:txBody>
          <a:bodyPr rtlCol="0" anchor="ctr"/>
          <a:lstStyle/>
          <a:p>
            <a:endParaRPr lang="de-DE" dirty="0"/>
          </a:p>
        </p:txBody>
      </p:sp>
      <p:sp>
        <p:nvSpPr>
          <p:cNvPr id="20" name="Fußzeilenplatzhalter 1">
            <a:extLst>
              <a:ext uri="{FF2B5EF4-FFF2-40B4-BE49-F238E27FC236}">
                <a16:creationId xmlns:a16="http://schemas.microsoft.com/office/drawing/2014/main" id="{15350E0B-2085-08D7-F25C-AFC08A977AB1}"/>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Copyright </a:t>
            </a:r>
            <a:r>
              <a:rPr kumimoji="0" lang="de-DE" sz="900" b="0" i="0" u="none" strike="noStrike" kern="1200" cap="none" spc="0" normalizeH="0" baseline="0" noProof="0" dirty="0" err="1">
                <a:ln>
                  <a:noFill/>
                </a:ln>
                <a:solidFill>
                  <a:srgbClr val="000000">
                    <a:tint val="75000"/>
                  </a:srgbClr>
                </a:solidFill>
                <a:effectLst/>
                <a:uLnTx/>
                <a:uFillTx/>
                <a:latin typeface="Calibri" panose="020F0502020204030204"/>
                <a:ea typeface="+mn-ea"/>
                <a:cs typeface="+mn-cs"/>
              </a:rPr>
              <a:t>vivamind</a:t>
            </a:r>
            <a:endParaRPr kumimoji="0" lang="de-DE" sz="9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Ellipse 29">
            <a:extLst>
              <a:ext uri="{FF2B5EF4-FFF2-40B4-BE49-F238E27FC236}">
                <a16:creationId xmlns:a16="http://schemas.microsoft.com/office/drawing/2014/main" id="{E055CE1F-A1DD-6599-98C6-A15169087D3C}"/>
              </a:ext>
            </a:extLst>
          </p:cNvPr>
          <p:cNvSpPr/>
          <p:nvPr/>
        </p:nvSpPr>
        <p:spPr>
          <a:xfrm>
            <a:off x="4423067" y="4848122"/>
            <a:ext cx="565914" cy="580519"/>
          </a:xfrm>
          <a:prstGeom prst="ellipse">
            <a:avLst/>
          </a:prstGeom>
          <a:solidFill>
            <a:srgbClr val="FEA12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Ellipse 29">
            <a:extLst>
              <a:ext uri="{FF2B5EF4-FFF2-40B4-BE49-F238E27FC236}">
                <a16:creationId xmlns:a16="http://schemas.microsoft.com/office/drawing/2014/main" id="{04FF1390-CE6C-21DF-C4DB-18D46297C3F1}"/>
              </a:ext>
            </a:extLst>
          </p:cNvPr>
          <p:cNvSpPr/>
          <p:nvPr/>
        </p:nvSpPr>
        <p:spPr>
          <a:xfrm>
            <a:off x="7454880" y="4848122"/>
            <a:ext cx="565914" cy="580519"/>
          </a:xfrm>
          <a:prstGeom prst="ellipse">
            <a:avLst/>
          </a:prstGeom>
          <a:solidFill>
            <a:srgbClr val="FEA12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5C46C51F-A993-6819-DD9E-42FC9F0D6CAC}"/>
              </a:ext>
            </a:extLst>
          </p:cNvPr>
          <p:cNvSpPr txBox="1"/>
          <p:nvPr/>
        </p:nvSpPr>
        <p:spPr>
          <a:xfrm>
            <a:off x="3778867" y="4897695"/>
            <a:ext cx="1774281" cy="430887"/>
          </a:xfrm>
          <a:prstGeom prst="rect">
            <a:avLst/>
          </a:prstGeom>
          <a:noFill/>
        </p:spPr>
        <p:txBody>
          <a:bodyPr wrap="square">
            <a:spAutoFit/>
          </a:bodyPr>
          <a:lstStyle/>
          <a:p>
            <a:pPr algn="ctr">
              <a:lnSpc>
                <a:spcPct val="150000"/>
              </a:lnSpc>
            </a:pPr>
            <a:r>
              <a:rPr lang="de-DE" sz="1600" b="1" dirty="0">
                <a:solidFill>
                  <a:srgbClr val="004785"/>
                </a:solidFill>
                <a:latin typeface="Hind" panose="02000000000000000000" pitchFamily="2" charset="77"/>
                <a:cs typeface="Hind" panose="02000000000000000000" pitchFamily="2" charset="77"/>
              </a:rPr>
              <a:t>Messzeitpunkt 1</a:t>
            </a:r>
          </a:p>
        </p:txBody>
      </p:sp>
      <p:sp>
        <p:nvSpPr>
          <p:cNvPr id="7" name="Textfeld 6">
            <a:extLst>
              <a:ext uri="{FF2B5EF4-FFF2-40B4-BE49-F238E27FC236}">
                <a16:creationId xmlns:a16="http://schemas.microsoft.com/office/drawing/2014/main" id="{5AB183B1-B9DB-25FF-63A8-13DCB53601B9}"/>
              </a:ext>
            </a:extLst>
          </p:cNvPr>
          <p:cNvSpPr txBox="1"/>
          <p:nvPr/>
        </p:nvSpPr>
        <p:spPr>
          <a:xfrm>
            <a:off x="6850696" y="4897695"/>
            <a:ext cx="1774281" cy="430887"/>
          </a:xfrm>
          <a:prstGeom prst="rect">
            <a:avLst/>
          </a:prstGeom>
          <a:noFill/>
        </p:spPr>
        <p:txBody>
          <a:bodyPr wrap="square">
            <a:spAutoFit/>
          </a:bodyPr>
          <a:lstStyle/>
          <a:p>
            <a:pPr algn="ctr">
              <a:lnSpc>
                <a:spcPct val="150000"/>
              </a:lnSpc>
            </a:pPr>
            <a:r>
              <a:rPr lang="de-DE" sz="1600" b="1" dirty="0">
                <a:solidFill>
                  <a:srgbClr val="004785"/>
                </a:solidFill>
                <a:latin typeface="Hind" panose="02000000000000000000" pitchFamily="2" charset="77"/>
                <a:cs typeface="Hind" panose="02000000000000000000" pitchFamily="2" charset="77"/>
              </a:rPr>
              <a:t>Messzeitpunkt 2</a:t>
            </a:r>
          </a:p>
        </p:txBody>
      </p:sp>
      <p:sp>
        <p:nvSpPr>
          <p:cNvPr id="8" name="Ellipse 29">
            <a:extLst>
              <a:ext uri="{FF2B5EF4-FFF2-40B4-BE49-F238E27FC236}">
                <a16:creationId xmlns:a16="http://schemas.microsoft.com/office/drawing/2014/main" id="{29DA6578-89FC-9A36-31F8-3E7217607F1D}"/>
              </a:ext>
            </a:extLst>
          </p:cNvPr>
          <p:cNvSpPr/>
          <p:nvPr/>
        </p:nvSpPr>
        <p:spPr>
          <a:xfrm>
            <a:off x="10111570" y="4853584"/>
            <a:ext cx="565914" cy="580519"/>
          </a:xfrm>
          <a:prstGeom prst="ellipse">
            <a:avLst/>
          </a:prstGeom>
          <a:solidFill>
            <a:srgbClr val="FEA12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feld 10">
            <a:extLst>
              <a:ext uri="{FF2B5EF4-FFF2-40B4-BE49-F238E27FC236}">
                <a16:creationId xmlns:a16="http://schemas.microsoft.com/office/drawing/2014/main" id="{0D31128F-71FA-274C-3061-2D11B0E16E67}"/>
              </a:ext>
            </a:extLst>
          </p:cNvPr>
          <p:cNvSpPr txBox="1"/>
          <p:nvPr/>
        </p:nvSpPr>
        <p:spPr>
          <a:xfrm>
            <a:off x="9507386" y="4904416"/>
            <a:ext cx="1774281" cy="430887"/>
          </a:xfrm>
          <a:prstGeom prst="rect">
            <a:avLst/>
          </a:prstGeom>
          <a:noFill/>
        </p:spPr>
        <p:txBody>
          <a:bodyPr wrap="square">
            <a:spAutoFit/>
          </a:bodyPr>
          <a:lstStyle/>
          <a:p>
            <a:pPr algn="ctr">
              <a:lnSpc>
                <a:spcPct val="150000"/>
              </a:lnSpc>
            </a:pPr>
            <a:r>
              <a:rPr lang="de-DE" sz="1600" b="1" dirty="0">
                <a:solidFill>
                  <a:srgbClr val="004785"/>
                </a:solidFill>
                <a:latin typeface="Hind" panose="02000000000000000000" pitchFamily="2" charset="77"/>
                <a:cs typeface="Hind" panose="02000000000000000000" pitchFamily="2" charset="77"/>
              </a:rPr>
              <a:t>Messzeitpunkt 3</a:t>
            </a:r>
          </a:p>
        </p:txBody>
      </p:sp>
      <p:cxnSp>
        <p:nvCxnSpPr>
          <p:cNvPr id="13" name="Gerade Verbindung mit Pfeil 12">
            <a:extLst>
              <a:ext uri="{FF2B5EF4-FFF2-40B4-BE49-F238E27FC236}">
                <a16:creationId xmlns:a16="http://schemas.microsoft.com/office/drawing/2014/main" id="{B8371458-AE0A-F377-8C04-3256FA67D660}"/>
              </a:ext>
            </a:extLst>
          </p:cNvPr>
          <p:cNvCxnSpPr>
            <a:cxnSpLocks/>
          </p:cNvCxnSpPr>
          <p:nvPr/>
        </p:nvCxnSpPr>
        <p:spPr>
          <a:xfrm flipV="1">
            <a:off x="4572000" y="2918311"/>
            <a:ext cx="6482687" cy="1091232"/>
          </a:xfrm>
          <a:prstGeom prst="straightConnector1">
            <a:avLst/>
          </a:prstGeom>
          <a:ln w="76200">
            <a:solidFill>
              <a:srgbClr val="BDCEE0"/>
            </a:solidFill>
            <a:tailEnd type="triangle"/>
          </a:ln>
        </p:spPr>
        <p:style>
          <a:lnRef idx="1">
            <a:schemeClr val="accent1"/>
          </a:lnRef>
          <a:fillRef idx="0">
            <a:schemeClr val="accent1"/>
          </a:fillRef>
          <a:effectRef idx="0">
            <a:schemeClr val="accent1"/>
          </a:effectRef>
          <a:fontRef idx="minor">
            <a:schemeClr val="tx1"/>
          </a:fontRef>
        </p:style>
      </p:cxnSp>
      <p:pic>
        <p:nvPicPr>
          <p:cNvPr id="40" name="Grafik 39" descr="Offene Hand mit einfarbiger Füllung">
            <a:extLst>
              <a:ext uri="{FF2B5EF4-FFF2-40B4-BE49-F238E27FC236}">
                <a16:creationId xmlns:a16="http://schemas.microsoft.com/office/drawing/2014/main" id="{884EE0A5-D23C-1FE1-BDFC-5D2683532A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7837" y="3399291"/>
            <a:ext cx="914400" cy="914400"/>
          </a:xfrm>
          <a:prstGeom prst="rect">
            <a:avLst/>
          </a:prstGeom>
        </p:spPr>
      </p:pic>
      <p:pic>
        <p:nvPicPr>
          <p:cNvPr id="41" name="Grafik 40" descr="Offene Hand mit einfarbiger Füllung">
            <a:extLst>
              <a:ext uri="{FF2B5EF4-FFF2-40B4-BE49-F238E27FC236}">
                <a16:creationId xmlns:a16="http://schemas.microsoft.com/office/drawing/2014/main" id="{C6AC1CD6-C5C8-C53E-E4FB-D521B4194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56786" y="3407303"/>
            <a:ext cx="914400" cy="914400"/>
          </a:xfrm>
          <a:prstGeom prst="rect">
            <a:avLst/>
          </a:prstGeom>
        </p:spPr>
      </p:pic>
      <p:sp>
        <p:nvSpPr>
          <p:cNvPr id="43" name="Rechteck 42">
            <a:extLst>
              <a:ext uri="{FF2B5EF4-FFF2-40B4-BE49-F238E27FC236}">
                <a16:creationId xmlns:a16="http://schemas.microsoft.com/office/drawing/2014/main" id="{419832CD-220C-0C3C-B922-CFD50085F2A1}"/>
              </a:ext>
            </a:extLst>
          </p:cNvPr>
          <p:cNvSpPr/>
          <p:nvPr/>
        </p:nvSpPr>
        <p:spPr>
          <a:xfrm>
            <a:off x="4303641" y="422188"/>
            <a:ext cx="6614730" cy="646331"/>
          </a:xfrm>
          <a:prstGeom prst="rect">
            <a:avLst/>
          </a:prstGeom>
        </p:spPr>
        <p:txBody>
          <a:bodyPr wrap="square">
            <a:spAutoFit/>
          </a:bodyPr>
          <a:lstStyle/>
          <a:p>
            <a:r>
              <a:rPr lang="de-DE" b="1" dirty="0">
                <a:solidFill>
                  <a:schemeClr val="bg1"/>
                </a:solidFill>
                <a:latin typeface="Hind" panose="02000000000000000000" pitchFamily="2" charset="77"/>
                <a:cs typeface="Hind" panose="02000000000000000000" pitchFamily="2" charset="77"/>
              </a:rPr>
              <a:t>Längsschnittanalyse: Veränderungen zwischen mehreren </a:t>
            </a:r>
            <a:r>
              <a:rPr lang="de-DE" b="1" dirty="0" err="1">
                <a:solidFill>
                  <a:schemeClr val="bg1"/>
                </a:solidFill>
                <a:latin typeface="Hind" panose="02000000000000000000" pitchFamily="2" charset="77"/>
                <a:cs typeface="Hind" panose="02000000000000000000" pitchFamily="2" charset="77"/>
              </a:rPr>
              <a:t>CheckUp</a:t>
            </a:r>
            <a:r>
              <a:rPr lang="de-DE" b="1" dirty="0">
                <a:solidFill>
                  <a:schemeClr val="bg1"/>
                </a:solidFill>
                <a:latin typeface="Hind" panose="02000000000000000000" pitchFamily="2" charset="77"/>
                <a:cs typeface="Hind" panose="02000000000000000000" pitchFamily="2" charset="77"/>
              </a:rPr>
              <a:t>-Untersuchungen</a:t>
            </a:r>
          </a:p>
        </p:txBody>
      </p:sp>
      <p:sp>
        <p:nvSpPr>
          <p:cNvPr id="25" name="Textfeld 24">
            <a:extLst>
              <a:ext uri="{FF2B5EF4-FFF2-40B4-BE49-F238E27FC236}">
                <a16:creationId xmlns:a16="http://schemas.microsoft.com/office/drawing/2014/main" id="{E83B209B-C899-4037-9CEC-47386E0F5411}"/>
              </a:ext>
            </a:extLst>
          </p:cNvPr>
          <p:cNvSpPr txBox="1"/>
          <p:nvPr/>
        </p:nvSpPr>
        <p:spPr>
          <a:xfrm>
            <a:off x="3778867" y="5657244"/>
            <a:ext cx="1774281" cy="430887"/>
          </a:xfrm>
          <a:prstGeom prst="rect">
            <a:avLst/>
          </a:prstGeom>
          <a:noFill/>
        </p:spPr>
        <p:txBody>
          <a:bodyPr wrap="square">
            <a:spAutoFit/>
          </a:bodyPr>
          <a:lstStyle/>
          <a:p>
            <a:pPr algn="ctr">
              <a:lnSpc>
                <a:spcPct val="150000"/>
              </a:lnSpc>
            </a:pPr>
            <a:r>
              <a:rPr lang="de-DE" sz="1600" dirty="0">
                <a:solidFill>
                  <a:schemeClr val="bg1"/>
                </a:solidFill>
                <a:latin typeface="Hind" panose="02000000000000000000" pitchFamily="2" charset="77"/>
                <a:cs typeface="Hind" panose="02000000000000000000" pitchFamily="2" charset="77"/>
              </a:rPr>
              <a:t>M = 4.42</a:t>
            </a:r>
          </a:p>
        </p:txBody>
      </p:sp>
      <p:sp>
        <p:nvSpPr>
          <p:cNvPr id="27" name="Textfeld 26">
            <a:extLst>
              <a:ext uri="{FF2B5EF4-FFF2-40B4-BE49-F238E27FC236}">
                <a16:creationId xmlns:a16="http://schemas.microsoft.com/office/drawing/2014/main" id="{B623F897-03CD-4FCC-927A-74D22F0D254A}"/>
              </a:ext>
            </a:extLst>
          </p:cNvPr>
          <p:cNvSpPr txBox="1"/>
          <p:nvPr/>
        </p:nvSpPr>
        <p:spPr>
          <a:xfrm>
            <a:off x="6848143" y="5657244"/>
            <a:ext cx="1774281" cy="430887"/>
          </a:xfrm>
          <a:prstGeom prst="rect">
            <a:avLst/>
          </a:prstGeom>
          <a:noFill/>
        </p:spPr>
        <p:txBody>
          <a:bodyPr wrap="square">
            <a:spAutoFit/>
          </a:bodyPr>
          <a:lstStyle/>
          <a:p>
            <a:pPr algn="ctr">
              <a:lnSpc>
                <a:spcPct val="150000"/>
              </a:lnSpc>
            </a:pPr>
            <a:r>
              <a:rPr lang="de-DE" sz="1600" dirty="0">
                <a:solidFill>
                  <a:schemeClr val="bg1"/>
                </a:solidFill>
                <a:latin typeface="Hind" panose="02000000000000000000" pitchFamily="2" charset="77"/>
                <a:cs typeface="Hind" panose="02000000000000000000" pitchFamily="2" charset="77"/>
              </a:rPr>
              <a:t>M = 4.49</a:t>
            </a:r>
          </a:p>
        </p:txBody>
      </p:sp>
      <p:sp>
        <p:nvSpPr>
          <p:cNvPr id="34" name="Textfeld 33">
            <a:extLst>
              <a:ext uri="{FF2B5EF4-FFF2-40B4-BE49-F238E27FC236}">
                <a16:creationId xmlns:a16="http://schemas.microsoft.com/office/drawing/2014/main" id="{91EFD377-132E-47CD-95EE-AFDCDE1AAC28}"/>
              </a:ext>
            </a:extLst>
          </p:cNvPr>
          <p:cNvSpPr txBox="1"/>
          <p:nvPr/>
        </p:nvSpPr>
        <p:spPr>
          <a:xfrm>
            <a:off x="9444707" y="5657244"/>
            <a:ext cx="1774281" cy="430887"/>
          </a:xfrm>
          <a:prstGeom prst="rect">
            <a:avLst/>
          </a:prstGeom>
          <a:noFill/>
        </p:spPr>
        <p:txBody>
          <a:bodyPr wrap="square">
            <a:spAutoFit/>
          </a:bodyPr>
          <a:lstStyle/>
          <a:p>
            <a:pPr algn="ctr">
              <a:lnSpc>
                <a:spcPct val="150000"/>
              </a:lnSpc>
            </a:pPr>
            <a:r>
              <a:rPr lang="de-DE" sz="1600" dirty="0">
                <a:solidFill>
                  <a:schemeClr val="bg1"/>
                </a:solidFill>
                <a:latin typeface="Hind" panose="02000000000000000000" pitchFamily="2" charset="77"/>
                <a:cs typeface="Hind" panose="02000000000000000000" pitchFamily="2" charset="77"/>
              </a:rPr>
              <a:t>M = 4.70</a:t>
            </a:r>
          </a:p>
        </p:txBody>
      </p:sp>
      <p:sp>
        <p:nvSpPr>
          <p:cNvPr id="35" name="Textfeld 34">
            <a:extLst>
              <a:ext uri="{FF2B5EF4-FFF2-40B4-BE49-F238E27FC236}">
                <a16:creationId xmlns:a16="http://schemas.microsoft.com/office/drawing/2014/main" id="{9B7D9B0B-B1FC-4004-AD09-AF0F28A51932}"/>
              </a:ext>
            </a:extLst>
          </p:cNvPr>
          <p:cNvSpPr txBox="1"/>
          <p:nvPr/>
        </p:nvSpPr>
        <p:spPr>
          <a:xfrm>
            <a:off x="4011905" y="6495751"/>
            <a:ext cx="7707655" cy="400110"/>
          </a:xfrm>
          <a:prstGeom prst="rect">
            <a:avLst/>
          </a:prstGeom>
          <a:noFill/>
        </p:spPr>
        <p:txBody>
          <a:bodyPr wrap="square">
            <a:spAutoFit/>
          </a:bodyPr>
          <a:lstStyle/>
          <a:p>
            <a:r>
              <a:rPr lang="de-DE" altLang="de-DE" sz="1000" b="1" i="1" dirty="0">
                <a:solidFill>
                  <a:schemeClr val="bg1"/>
                </a:solidFill>
                <a:latin typeface="Raleway Medium" pitchFamily="2" charset="0"/>
              </a:rPr>
              <a:t>Anmerkung: 	</a:t>
            </a:r>
            <a:r>
              <a:rPr lang="de-DE" altLang="de-DE" sz="1000" i="1" dirty="0">
                <a:solidFill>
                  <a:schemeClr val="bg1"/>
                </a:solidFill>
                <a:latin typeface="Raleway Medium" pitchFamily="2" charset="0"/>
              </a:rPr>
              <a:t>N=87</a:t>
            </a:r>
          </a:p>
          <a:p>
            <a:r>
              <a:rPr lang="de-DE" altLang="de-DE" sz="1000" i="1" dirty="0">
                <a:solidFill>
                  <a:schemeClr val="bg1"/>
                </a:solidFill>
                <a:latin typeface="Raleway Medium" pitchFamily="2" charset="0"/>
              </a:rPr>
              <a:t>		</a:t>
            </a:r>
          </a:p>
        </p:txBody>
      </p:sp>
      <p:sp>
        <p:nvSpPr>
          <p:cNvPr id="15" name="Textfeld 14">
            <a:extLst>
              <a:ext uri="{FF2B5EF4-FFF2-40B4-BE49-F238E27FC236}">
                <a16:creationId xmlns:a16="http://schemas.microsoft.com/office/drawing/2014/main" id="{112BDCC4-60DB-CE5E-C195-1F57CF16F29E}"/>
              </a:ext>
            </a:extLst>
          </p:cNvPr>
          <p:cNvSpPr txBox="1"/>
          <p:nvPr/>
        </p:nvSpPr>
        <p:spPr>
          <a:xfrm>
            <a:off x="221766" y="1030748"/>
            <a:ext cx="3328257" cy="954107"/>
          </a:xfrm>
          <a:prstGeom prst="rect">
            <a:avLst/>
          </a:prstGeom>
          <a:noFill/>
        </p:spPr>
        <p:txBody>
          <a:bodyPr wrap="square">
            <a:spAutoFit/>
          </a:bodyPr>
          <a:lstStyle/>
          <a:p>
            <a:pPr lvl="0">
              <a:defRPr/>
            </a:pPr>
            <a:r>
              <a:rPr lang="de-DE" sz="2800" b="1" dirty="0">
                <a:solidFill>
                  <a:srgbClr val="004785"/>
                </a:solidFill>
                <a:latin typeface="Hind" panose="02000000000000000000" pitchFamily="2" charset="77"/>
                <a:cs typeface="Hind" panose="02000000000000000000" pitchFamily="2" charset="77"/>
              </a:rPr>
              <a:t>Interaktionen &amp; Zusammenhänge</a:t>
            </a:r>
          </a:p>
        </p:txBody>
      </p:sp>
      <p:sp>
        <p:nvSpPr>
          <p:cNvPr id="2" name="Rechteck: abgerundete Ecken 4">
            <a:extLst>
              <a:ext uri="{FF2B5EF4-FFF2-40B4-BE49-F238E27FC236}">
                <a16:creationId xmlns:a16="http://schemas.microsoft.com/office/drawing/2014/main" id="{032697A3-C63F-1133-8AA2-A91238F9B709}"/>
              </a:ext>
            </a:extLst>
          </p:cNvPr>
          <p:cNvSpPr>
            <a:spLocks/>
          </p:cNvSpPr>
          <p:nvPr/>
        </p:nvSpPr>
        <p:spPr>
          <a:xfrm>
            <a:off x="4347734" y="1100884"/>
            <a:ext cx="7035996" cy="1152990"/>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pPr algn="ctr"/>
            <a:r>
              <a:rPr lang="de-DE" sz="1400" dirty="0">
                <a:solidFill>
                  <a:srgbClr val="004785"/>
                </a:solidFill>
                <a:latin typeface="Hind" panose="02000000000000000000" pitchFamily="2" charset="77"/>
                <a:cs typeface="Hind" panose="02000000000000000000" pitchFamily="2" charset="77"/>
              </a:rPr>
              <a:t>Die Varianzanalyse mit drei Messwiederholung zeigte einen signifikanten Anstieg der </a:t>
            </a:r>
            <a:r>
              <a:rPr lang="de-DE" sz="1400" b="1" dirty="0">
                <a:solidFill>
                  <a:srgbClr val="004785"/>
                </a:solidFill>
                <a:latin typeface="Hind" panose="02000000000000000000" pitchFamily="2" charset="77"/>
                <a:cs typeface="Hind" panose="02000000000000000000" pitchFamily="2" charset="77"/>
              </a:rPr>
              <a:t>Vitalität</a:t>
            </a:r>
            <a:r>
              <a:rPr lang="de-DE" sz="1400" dirty="0">
                <a:solidFill>
                  <a:srgbClr val="004785"/>
                </a:solidFill>
                <a:latin typeface="Hind" panose="02000000000000000000" pitchFamily="2" charset="77"/>
                <a:cs typeface="Hind" panose="02000000000000000000" pitchFamily="2" charset="77"/>
              </a:rPr>
              <a:t> über die drei Messzeitpunkte hinweg, F(2, 172) = 4,20, p = .017, </a:t>
            </a:r>
            <a:r>
              <a:rPr lang="el-GR" sz="1400" dirty="0">
                <a:solidFill>
                  <a:srgbClr val="004785"/>
                </a:solidFill>
                <a:latin typeface="Raleway" pitchFamily="2" charset="0"/>
                <a:cs typeface="Hind" panose="02000000000000000000" pitchFamily="2" charset="77"/>
              </a:rPr>
              <a:t>η²</a:t>
            </a:r>
            <a:r>
              <a:rPr lang="de-DE" sz="1400" dirty="0">
                <a:solidFill>
                  <a:srgbClr val="004785"/>
                </a:solidFill>
                <a:latin typeface="Hind" panose="02000000000000000000" pitchFamily="2" charset="77"/>
                <a:cs typeface="Hind" panose="02000000000000000000" pitchFamily="2" charset="77"/>
              </a:rPr>
              <a:t>ₚ = .047. Dieser Anstieg folgte einem signifikanten linearen Trend (F(1, 86) = 7,13, p = .009, </a:t>
            </a:r>
            <a:r>
              <a:rPr lang="el-GR" sz="1400" dirty="0">
                <a:solidFill>
                  <a:srgbClr val="004785"/>
                </a:solidFill>
                <a:latin typeface="Raleway" pitchFamily="2" charset="0"/>
                <a:cs typeface="Hind" panose="02000000000000000000" pitchFamily="2" charset="77"/>
              </a:rPr>
              <a:t>η²</a:t>
            </a:r>
            <a:r>
              <a:rPr lang="de-DE" sz="1400" dirty="0">
                <a:solidFill>
                  <a:srgbClr val="004785"/>
                </a:solidFill>
                <a:latin typeface="Hind" panose="02000000000000000000" pitchFamily="2" charset="77"/>
                <a:cs typeface="Hind" panose="02000000000000000000" pitchFamily="2" charset="77"/>
              </a:rPr>
              <a:t>ₚ = .077), was auf eine gleichmäßige </a:t>
            </a:r>
            <a:r>
              <a:rPr lang="de-DE" sz="1400" b="1" dirty="0">
                <a:solidFill>
                  <a:srgbClr val="004785"/>
                </a:solidFill>
                <a:latin typeface="Hind" panose="02000000000000000000" pitchFamily="2" charset="77"/>
                <a:cs typeface="Hind" panose="02000000000000000000" pitchFamily="2" charset="77"/>
              </a:rPr>
              <a:t>Zunahme der Vitalität über die Zeit </a:t>
            </a:r>
            <a:r>
              <a:rPr lang="de-DE" sz="1400" dirty="0">
                <a:solidFill>
                  <a:srgbClr val="004785"/>
                </a:solidFill>
                <a:latin typeface="Hind" panose="02000000000000000000" pitchFamily="2" charset="77"/>
                <a:cs typeface="Hind" panose="02000000000000000000" pitchFamily="2" charset="77"/>
              </a:rPr>
              <a:t>hindeutet.</a:t>
            </a:r>
          </a:p>
        </p:txBody>
      </p:sp>
      <p:sp>
        <p:nvSpPr>
          <p:cNvPr id="10" name="Oval 9">
            <a:extLst>
              <a:ext uri="{FF2B5EF4-FFF2-40B4-BE49-F238E27FC236}">
                <a16:creationId xmlns:a16="http://schemas.microsoft.com/office/drawing/2014/main" id="{FDAA07F5-8654-3A40-0472-808A281618E5}"/>
              </a:ext>
            </a:extLst>
          </p:cNvPr>
          <p:cNvSpPr/>
          <p:nvPr/>
        </p:nvSpPr>
        <p:spPr>
          <a:xfrm>
            <a:off x="7321821" y="2947405"/>
            <a:ext cx="837739" cy="766594"/>
          </a:xfrm>
          <a:prstGeom prst="ellipse">
            <a:avLst/>
          </a:prstGeom>
          <a:solidFill>
            <a:srgbClr val="0047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8" name="Grafik 37" descr="Herz, pulsierend mit einfarbiger Füllung">
            <a:extLst>
              <a:ext uri="{FF2B5EF4-FFF2-40B4-BE49-F238E27FC236}">
                <a16:creationId xmlns:a16="http://schemas.microsoft.com/office/drawing/2014/main" id="{AA0277F2-7C09-DEBD-8372-8AB3C2E999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4830" y="2778422"/>
            <a:ext cx="1212482" cy="1212482"/>
          </a:xfrm>
          <a:prstGeom prst="rect">
            <a:avLst/>
          </a:prstGeom>
        </p:spPr>
      </p:pic>
    </p:spTree>
    <p:extLst>
      <p:ext uri="{BB962C8B-B14F-4D97-AF65-F5344CB8AC3E}">
        <p14:creationId xmlns:p14="http://schemas.microsoft.com/office/powerpoint/2010/main" val="2729866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84E32C-2107-670F-AFA0-35B96A8575B9}"/>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105" name="Rechteck 104">
            <a:extLst>
              <a:ext uri="{FF2B5EF4-FFF2-40B4-BE49-F238E27FC236}">
                <a16:creationId xmlns:a16="http://schemas.microsoft.com/office/drawing/2014/main" id="{1139581B-1058-4531-88EA-8A336054987B}"/>
              </a:ext>
            </a:extLst>
          </p:cNvPr>
          <p:cNvSpPr/>
          <p:nvPr/>
        </p:nvSpPr>
        <p:spPr>
          <a:xfrm>
            <a:off x="583965" y="134729"/>
            <a:ext cx="9908190" cy="621324"/>
          </a:xfrm>
          <a:prstGeom prst="rect">
            <a:avLst/>
          </a:prstGeom>
        </p:spPr>
        <p:txBody>
          <a:bodyPr wrap="square">
            <a:spAutoFit/>
          </a:bodyPr>
          <a:lstStyle/>
          <a:p>
            <a:pPr>
              <a:lnSpc>
                <a:spcPct val="150000"/>
              </a:lnSpc>
            </a:pPr>
            <a:r>
              <a:rPr lang="de-DE" sz="2500" b="1" dirty="0">
                <a:solidFill>
                  <a:schemeClr val="bg1"/>
                </a:solidFill>
                <a:latin typeface="Hind" panose="02000000000000000000" pitchFamily="2" charset="77"/>
                <a:cs typeface="Hind" panose="02000000000000000000" pitchFamily="2" charset="77"/>
              </a:rPr>
              <a:t>Zusammenfassung: Längsschnittanalysen </a:t>
            </a:r>
          </a:p>
        </p:txBody>
      </p:sp>
      <p:sp>
        <p:nvSpPr>
          <p:cNvPr id="7" name="Rechteck: abgerundete Ecken 4">
            <a:extLst>
              <a:ext uri="{FF2B5EF4-FFF2-40B4-BE49-F238E27FC236}">
                <a16:creationId xmlns:a16="http://schemas.microsoft.com/office/drawing/2014/main" id="{93D2E304-A21B-295B-B681-020906EFFEEF}"/>
              </a:ext>
            </a:extLst>
          </p:cNvPr>
          <p:cNvSpPr>
            <a:spLocks/>
          </p:cNvSpPr>
          <p:nvPr/>
        </p:nvSpPr>
        <p:spPr>
          <a:xfrm>
            <a:off x="402887" y="756053"/>
            <a:ext cx="12226945" cy="4985433"/>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r>
              <a:rPr lang="de-DE" b="1" dirty="0">
                <a:solidFill>
                  <a:schemeClr val="tx1"/>
                </a:solidFill>
                <a:latin typeface="Hind" panose="02000000000000000000" pitchFamily="2" charset="77"/>
                <a:cs typeface="Hind" panose="02000000000000000000" pitchFamily="2" charset="77"/>
              </a:rPr>
              <a:t>Ergebnisse und Implikationen</a:t>
            </a:r>
            <a:endParaRPr lang="en-GB" b="1" dirty="0">
              <a:solidFill>
                <a:schemeClr val="tx1"/>
              </a:solidFill>
              <a:latin typeface="Hind" panose="02000000000000000000" pitchFamily="2" charset="77"/>
              <a:cs typeface="Hind" panose="02000000000000000000" pitchFamily="2" charset="77"/>
            </a:endParaRP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Aus den Längsschnittanalysen basierend auf einer relativ großen Teilstichprobe (mind. 570 Personen) ergeben sich fundierte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Schlussfolgerungen über die Relevanz von Einzelfaktoren für die gesundheitliche Entwicklung und über die (potentiellen)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Wirkungen der Teilnahme am </a:t>
            </a:r>
            <a:r>
              <a:rPr lang="de-DE" sz="1400" dirty="0" err="1">
                <a:solidFill>
                  <a:schemeClr val="tx1"/>
                </a:solidFill>
                <a:latin typeface="Hind" panose="02000000000000000000" pitchFamily="2" charset="77"/>
                <a:cs typeface="Hind" panose="02000000000000000000" pitchFamily="2" charset="77"/>
              </a:rPr>
              <a:t>CheckUp</a:t>
            </a:r>
            <a:r>
              <a:rPr lang="de-DE" sz="1400" dirty="0">
                <a:solidFill>
                  <a:schemeClr val="tx1"/>
                </a:solidFill>
                <a:latin typeface="Hind" panose="02000000000000000000" pitchFamily="2" charset="77"/>
                <a:cs typeface="Hind" panose="02000000000000000000" pitchFamily="2" charset="77"/>
              </a:rPr>
              <a:t>.</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Achtsamkeit erweist sich als nachhaltiger Schlüsselfaktor für psychischen Vitalität über längere Zeiträume, allerdings nur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unter Bedingungen einer hohen Work-Life-Balance: d.h. individualisierte Initiativen (wie etwa Achtsamkeitskurse) reichen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nicht für eine dauerhafte Förderung des psychischen Wohlbefindens aus, sondern entfalten nur ihre Wirksamkeit, wenn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berufliche Rahmenbedingungen einen ausgewogenen Ausgleich und eine effektive Belastungsbewältigung zulassen.</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Die signifikanten (wenn auch eher schwachen) Zunahmen in der Erholungsfähigkeit, Work-Life-Balance und (hiermit einhergehend)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im </a:t>
            </a:r>
            <a:r>
              <a:rPr lang="de-DE" sz="1400" dirty="0" err="1">
                <a:solidFill>
                  <a:schemeClr val="tx1"/>
                </a:solidFill>
                <a:latin typeface="Hind" panose="02000000000000000000" pitchFamily="2" charset="77"/>
                <a:cs typeface="Hind" panose="02000000000000000000" pitchFamily="2" charset="77"/>
              </a:rPr>
              <a:t>Activity</a:t>
            </a:r>
            <a:r>
              <a:rPr lang="de-DE" sz="1400" dirty="0">
                <a:solidFill>
                  <a:schemeClr val="tx1"/>
                </a:solidFill>
                <a:latin typeface="Hind" panose="02000000000000000000" pitchFamily="2" charset="77"/>
                <a:cs typeface="Hind" panose="02000000000000000000" pitchFamily="2" charset="77"/>
              </a:rPr>
              <a:t> Score lassen eine Beeinflussung der Reflexion über Regenerationsprozesse im Alltag durch differenzierte Rückmeldungen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und zielführende Vorschläge vermuten. </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Die in einer kleineren Stichprobe nachgewiesene erhebliche Zunahme in der psychischen Vitalität über drei Messzeitpunkte deutet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auf eine nachhaltige Wirkung von BIG-Balance bei denjenigen hin, die sich mehrfach und regelmäßig mit den Rückmeldungen und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Vorschlägen zur Gesundheitsförderung auseinandersetzen.</a:t>
            </a:r>
          </a:p>
        </p:txBody>
      </p:sp>
    </p:spTree>
    <p:extLst>
      <p:ext uri="{BB962C8B-B14F-4D97-AF65-F5344CB8AC3E}">
        <p14:creationId xmlns:p14="http://schemas.microsoft.com/office/powerpoint/2010/main" val="2881449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ußzeilenplatzhalter 1">
            <a:extLst>
              <a:ext uri="{FF2B5EF4-FFF2-40B4-BE49-F238E27FC236}">
                <a16:creationId xmlns:a16="http://schemas.microsoft.com/office/drawing/2014/main" id="{D758C554-11F7-4E0B-992F-684A777A9A76}"/>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3" name="Abgerundetes Rechteck 2">
            <a:extLst>
              <a:ext uri="{FF2B5EF4-FFF2-40B4-BE49-F238E27FC236}">
                <a16:creationId xmlns:a16="http://schemas.microsoft.com/office/drawing/2014/main" id="{12F09993-B466-8689-DF5B-06597F113B46}"/>
              </a:ext>
            </a:extLst>
          </p:cNvPr>
          <p:cNvSpPr/>
          <p:nvPr/>
        </p:nvSpPr>
        <p:spPr>
          <a:xfrm>
            <a:off x="-780743" y="301214"/>
            <a:ext cx="5359059" cy="6255571"/>
          </a:xfrm>
          <a:prstGeom prst="roundRect">
            <a:avLst/>
          </a:prstGeom>
          <a:solidFill>
            <a:srgbClr val="0047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descr="Gruppieren">
            <a:extLst>
              <a:ext uri="{FF2B5EF4-FFF2-40B4-BE49-F238E27FC236}">
                <a16:creationId xmlns:a16="http://schemas.microsoft.com/office/drawing/2014/main" id="{6F3C3931-87D8-EE38-C78E-97CAF4C488C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7219" y="740936"/>
            <a:ext cx="409309" cy="409309"/>
          </a:xfrm>
          <a:prstGeom prst="rect">
            <a:avLst/>
          </a:prstGeom>
        </p:spPr>
      </p:pic>
      <p:pic>
        <p:nvPicPr>
          <p:cNvPr id="10" name="Grafik 9" descr="Obstschüssel">
            <a:extLst>
              <a:ext uri="{FF2B5EF4-FFF2-40B4-BE49-F238E27FC236}">
                <a16:creationId xmlns:a16="http://schemas.microsoft.com/office/drawing/2014/main" id="{F2D1BDA9-D518-EF37-C29A-A6804D22BC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27219" y="1803725"/>
            <a:ext cx="357217" cy="357217"/>
          </a:xfrm>
          <a:prstGeom prst="rect">
            <a:avLst/>
          </a:prstGeom>
        </p:spPr>
      </p:pic>
      <p:pic>
        <p:nvPicPr>
          <p:cNvPr id="12" name="Grafik 11" descr="Getrennt">
            <a:extLst>
              <a:ext uri="{FF2B5EF4-FFF2-40B4-BE49-F238E27FC236}">
                <a16:creationId xmlns:a16="http://schemas.microsoft.com/office/drawing/2014/main" id="{FF75ACE8-A672-863E-496D-0B421FAC04A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51525" y="3694645"/>
            <a:ext cx="493338" cy="493338"/>
          </a:xfrm>
          <a:prstGeom prst="rect">
            <a:avLst/>
          </a:prstGeom>
        </p:spPr>
      </p:pic>
      <p:pic>
        <p:nvPicPr>
          <p:cNvPr id="14" name="Grafik 13" descr="Gehirn im Kopf">
            <a:extLst>
              <a:ext uri="{FF2B5EF4-FFF2-40B4-BE49-F238E27FC236}">
                <a16:creationId xmlns:a16="http://schemas.microsoft.com/office/drawing/2014/main" id="{1E30CD34-8C2A-9EFD-D67B-6287C95FE35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804590" y="2782787"/>
            <a:ext cx="409309" cy="409309"/>
          </a:xfrm>
          <a:prstGeom prst="rect">
            <a:avLst/>
          </a:prstGeom>
        </p:spPr>
      </p:pic>
      <p:pic>
        <p:nvPicPr>
          <p:cNvPr id="24" name="Grafik 23" descr="Statistiken mit einfarbiger Füllung">
            <a:extLst>
              <a:ext uri="{FF2B5EF4-FFF2-40B4-BE49-F238E27FC236}">
                <a16:creationId xmlns:a16="http://schemas.microsoft.com/office/drawing/2014/main" id="{6EEE4E5A-5E5E-786E-AC6E-291879F081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12347" y="4700082"/>
            <a:ext cx="439051" cy="439051"/>
          </a:xfrm>
          <a:prstGeom prst="rect">
            <a:avLst/>
          </a:prstGeom>
        </p:spPr>
      </p:pic>
      <p:grpSp>
        <p:nvGrpSpPr>
          <p:cNvPr id="28" name="Google Shape;9221;p73">
            <a:extLst>
              <a:ext uri="{FF2B5EF4-FFF2-40B4-BE49-F238E27FC236}">
                <a16:creationId xmlns:a16="http://schemas.microsoft.com/office/drawing/2014/main" id="{AA48E740-F44A-AC3C-2DC8-7C9E40A09903}"/>
              </a:ext>
            </a:extLst>
          </p:cNvPr>
          <p:cNvGrpSpPr/>
          <p:nvPr/>
        </p:nvGrpSpPr>
        <p:grpSpPr>
          <a:xfrm>
            <a:off x="3860378" y="5667482"/>
            <a:ext cx="368151" cy="360953"/>
            <a:chOff x="6167350" y="2672800"/>
            <a:chExt cx="297750" cy="295375"/>
          </a:xfrm>
          <a:solidFill>
            <a:srgbClr val="FEA121"/>
          </a:solidFill>
        </p:grpSpPr>
        <p:sp>
          <p:nvSpPr>
            <p:cNvPr id="29" name="Google Shape;9222;p73">
              <a:extLst>
                <a:ext uri="{FF2B5EF4-FFF2-40B4-BE49-F238E27FC236}">
                  <a16:creationId xmlns:a16="http://schemas.microsoft.com/office/drawing/2014/main" id="{EB7E3AEA-C299-2325-3943-0E0FE2F2E3A6}"/>
                </a:ext>
              </a:extLst>
            </p:cNvPr>
            <p:cNvSpPr/>
            <p:nvPr/>
          </p:nvSpPr>
          <p:spPr>
            <a:xfrm>
              <a:off x="6167350" y="2672800"/>
              <a:ext cx="226850" cy="295375"/>
            </a:xfrm>
            <a:custGeom>
              <a:avLst/>
              <a:gdLst/>
              <a:ahLst/>
              <a:cxnLst/>
              <a:rect l="l" t="t" r="r" b="b"/>
              <a:pathLst>
                <a:path w="9074" h="11815" extrusionOk="0">
                  <a:moveTo>
                    <a:pt x="4537" y="725"/>
                  </a:moveTo>
                  <a:cubicBezTo>
                    <a:pt x="4758" y="725"/>
                    <a:pt x="4915" y="882"/>
                    <a:pt x="4915" y="1071"/>
                  </a:cubicBezTo>
                  <a:cubicBezTo>
                    <a:pt x="4915" y="1260"/>
                    <a:pt x="5073" y="1418"/>
                    <a:pt x="5262" y="1418"/>
                  </a:cubicBezTo>
                  <a:lnTo>
                    <a:pt x="5955" y="1418"/>
                  </a:lnTo>
                  <a:cubicBezTo>
                    <a:pt x="6175" y="1418"/>
                    <a:pt x="6333" y="1575"/>
                    <a:pt x="6333" y="1796"/>
                  </a:cubicBezTo>
                  <a:cubicBezTo>
                    <a:pt x="6333" y="1985"/>
                    <a:pt x="6175" y="2142"/>
                    <a:pt x="5955" y="2142"/>
                  </a:cubicBezTo>
                  <a:lnTo>
                    <a:pt x="3119" y="2142"/>
                  </a:lnTo>
                  <a:cubicBezTo>
                    <a:pt x="2930" y="2142"/>
                    <a:pt x="2773" y="1985"/>
                    <a:pt x="2773" y="1796"/>
                  </a:cubicBezTo>
                  <a:cubicBezTo>
                    <a:pt x="2773" y="1575"/>
                    <a:pt x="2930" y="1418"/>
                    <a:pt x="3151" y="1418"/>
                  </a:cubicBezTo>
                  <a:lnTo>
                    <a:pt x="3844" y="1418"/>
                  </a:lnTo>
                  <a:cubicBezTo>
                    <a:pt x="4033" y="1418"/>
                    <a:pt x="4191" y="1260"/>
                    <a:pt x="4191" y="1071"/>
                  </a:cubicBezTo>
                  <a:cubicBezTo>
                    <a:pt x="4191" y="882"/>
                    <a:pt x="4348" y="725"/>
                    <a:pt x="4537" y="725"/>
                  </a:cubicBezTo>
                  <a:close/>
                  <a:moveTo>
                    <a:pt x="8066" y="2111"/>
                  </a:moveTo>
                  <a:cubicBezTo>
                    <a:pt x="8255" y="2111"/>
                    <a:pt x="8412" y="2268"/>
                    <a:pt x="8412" y="2458"/>
                  </a:cubicBezTo>
                  <a:lnTo>
                    <a:pt x="8412" y="10806"/>
                  </a:lnTo>
                  <a:lnTo>
                    <a:pt x="8381" y="10806"/>
                  </a:lnTo>
                  <a:cubicBezTo>
                    <a:pt x="8381" y="10995"/>
                    <a:pt x="8223" y="11153"/>
                    <a:pt x="8034" y="11153"/>
                  </a:cubicBezTo>
                  <a:lnTo>
                    <a:pt x="1040" y="11153"/>
                  </a:lnTo>
                  <a:cubicBezTo>
                    <a:pt x="851" y="11153"/>
                    <a:pt x="693" y="10995"/>
                    <a:pt x="693" y="10806"/>
                  </a:cubicBezTo>
                  <a:lnTo>
                    <a:pt x="693" y="2458"/>
                  </a:lnTo>
                  <a:cubicBezTo>
                    <a:pt x="693" y="2268"/>
                    <a:pt x="851" y="2111"/>
                    <a:pt x="1040" y="2111"/>
                  </a:cubicBezTo>
                  <a:lnTo>
                    <a:pt x="2143" y="2111"/>
                  </a:lnTo>
                  <a:cubicBezTo>
                    <a:pt x="2300" y="2489"/>
                    <a:pt x="2647" y="2804"/>
                    <a:pt x="3119" y="2804"/>
                  </a:cubicBezTo>
                  <a:lnTo>
                    <a:pt x="5986" y="2804"/>
                  </a:lnTo>
                  <a:cubicBezTo>
                    <a:pt x="6396" y="2804"/>
                    <a:pt x="6805" y="2521"/>
                    <a:pt x="6963" y="2111"/>
                  </a:cubicBezTo>
                  <a:close/>
                  <a:moveTo>
                    <a:pt x="4506" y="0"/>
                  </a:moveTo>
                  <a:cubicBezTo>
                    <a:pt x="4096" y="0"/>
                    <a:pt x="3686" y="284"/>
                    <a:pt x="3529" y="725"/>
                  </a:cubicBezTo>
                  <a:lnTo>
                    <a:pt x="3088" y="725"/>
                  </a:lnTo>
                  <a:cubicBezTo>
                    <a:pt x="2678" y="725"/>
                    <a:pt x="2269" y="1008"/>
                    <a:pt x="2111" y="1418"/>
                  </a:cubicBezTo>
                  <a:lnTo>
                    <a:pt x="1009" y="1418"/>
                  </a:lnTo>
                  <a:cubicBezTo>
                    <a:pt x="410" y="1418"/>
                    <a:pt x="0" y="1890"/>
                    <a:pt x="0" y="2458"/>
                  </a:cubicBezTo>
                  <a:lnTo>
                    <a:pt x="0" y="10806"/>
                  </a:lnTo>
                  <a:cubicBezTo>
                    <a:pt x="0" y="11405"/>
                    <a:pt x="473" y="11814"/>
                    <a:pt x="1009" y="11814"/>
                  </a:cubicBezTo>
                  <a:lnTo>
                    <a:pt x="7971" y="11814"/>
                  </a:lnTo>
                  <a:cubicBezTo>
                    <a:pt x="8570" y="11814"/>
                    <a:pt x="9011" y="11342"/>
                    <a:pt x="9011" y="10806"/>
                  </a:cubicBezTo>
                  <a:lnTo>
                    <a:pt x="9011" y="2458"/>
                  </a:lnTo>
                  <a:cubicBezTo>
                    <a:pt x="9074" y="1859"/>
                    <a:pt x="8601" y="1418"/>
                    <a:pt x="8034" y="1418"/>
                  </a:cubicBezTo>
                  <a:lnTo>
                    <a:pt x="6931" y="1418"/>
                  </a:lnTo>
                  <a:cubicBezTo>
                    <a:pt x="6774" y="1040"/>
                    <a:pt x="6396" y="725"/>
                    <a:pt x="5923" y="725"/>
                  </a:cubicBezTo>
                  <a:lnTo>
                    <a:pt x="5545" y="725"/>
                  </a:lnTo>
                  <a:cubicBezTo>
                    <a:pt x="5514" y="567"/>
                    <a:pt x="5388" y="441"/>
                    <a:pt x="5262" y="315"/>
                  </a:cubicBezTo>
                  <a:cubicBezTo>
                    <a:pt x="5073" y="126"/>
                    <a:pt x="4789" y="0"/>
                    <a:pt x="4506"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lumMod val="75000"/>
                    <a:lumOff val="25000"/>
                  </a:prstClr>
                </a:solidFill>
                <a:effectLst/>
                <a:uLnTx/>
                <a:uFillTx/>
                <a:latin typeface="Segoe"/>
                <a:cs typeface="Arial"/>
              </a:endParaRPr>
            </a:p>
          </p:txBody>
        </p:sp>
        <p:sp>
          <p:nvSpPr>
            <p:cNvPr id="30" name="Google Shape;9223;p73">
              <a:extLst>
                <a:ext uri="{FF2B5EF4-FFF2-40B4-BE49-F238E27FC236}">
                  <a16:creationId xmlns:a16="http://schemas.microsoft.com/office/drawing/2014/main" id="{F9BE8409-D986-5FF8-079B-28E8AE5AF811}"/>
                </a:ext>
              </a:extLst>
            </p:cNvPr>
            <p:cNvSpPr/>
            <p:nvPr/>
          </p:nvSpPr>
          <p:spPr>
            <a:xfrm>
              <a:off x="6201225" y="2762575"/>
              <a:ext cx="52775" cy="49650"/>
            </a:xfrm>
            <a:custGeom>
              <a:avLst/>
              <a:gdLst/>
              <a:ahLst/>
              <a:cxnLst/>
              <a:rect l="l" t="t" r="r" b="b"/>
              <a:pathLst>
                <a:path w="2111" h="1986" extrusionOk="0">
                  <a:moveTo>
                    <a:pt x="406" y="1"/>
                  </a:moveTo>
                  <a:cubicBezTo>
                    <a:pt x="315" y="1"/>
                    <a:pt x="221" y="32"/>
                    <a:pt x="158" y="95"/>
                  </a:cubicBezTo>
                  <a:cubicBezTo>
                    <a:pt x="63" y="190"/>
                    <a:pt x="63" y="442"/>
                    <a:pt x="158" y="568"/>
                  </a:cubicBezTo>
                  <a:lnTo>
                    <a:pt x="599" y="977"/>
                  </a:lnTo>
                  <a:lnTo>
                    <a:pt x="158" y="1418"/>
                  </a:lnTo>
                  <a:cubicBezTo>
                    <a:pt x="0" y="1544"/>
                    <a:pt x="0" y="1733"/>
                    <a:pt x="158" y="1891"/>
                  </a:cubicBezTo>
                  <a:cubicBezTo>
                    <a:pt x="221" y="1954"/>
                    <a:pt x="315" y="1985"/>
                    <a:pt x="406" y="1985"/>
                  </a:cubicBezTo>
                  <a:cubicBezTo>
                    <a:pt x="496" y="1985"/>
                    <a:pt x="583" y="1954"/>
                    <a:pt x="630" y="1891"/>
                  </a:cubicBezTo>
                  <a:lnTo>
                    <a:pt x="1071" y="1450"/>
                  </a:lnTo>
                  <a:lnTo>
                    <a:pt x="1512" y="1891"/>
                  </a:lnTo>
                  <a:cubicBezTo>
                    <a:pt x="1575" y="1954"/>
                    <a:pt x="1662" y="1985"/>
                    <a:pt x="1749" y="1985"/>
                  </a:cubicBezTo>
                  <a:cubicBezTo>
                    <a:pt x="1835" y="1985"/>
                    <a:pt x="1922" y="1954"/>
                    <a:pt x="1985" y="1891"/>
                  </a:cubicBezTo>
                  <a:cubicBezTo>
                    <a:pt x="2111" y="1765"/>
                    <a:pt x="2111" y="1544"/>
                    <a:pt x="1985" y="1418"/>
                  </a:cubicBezTo>
                  <a:lnTo>
                    <a:pt x="1544" y="977"/>
                  </a:lnTo>
                  <a:lnTo>
                    <a:pt x="1985" y="568"/>
                  </a:lnTo>
                  <a:cubicBezTo>
                    <a:pt x="2111" y="442"/>
                    <a:pt x="2111" y="190"/>
                    <a:pt x="1985" y="95"/>
                  </a:cubicBezTo>
                  <a:cubicBezTo>
                    <a:pt x="1922" y="32"/>
                    <a:pt x="1835" y="1"/>
                    <a:pt x="1749" y="1"/>
                  </a:cubicBezTo>
                  <a:cubicBezTo>
                    <a:pt x="1662" y="1"/>
                    <a:pt x="1575" y="32"/>
                    <a:pt x="1512" y="95"/>
                  </a:cubicBezTo>
                  <a:lnTo>
                    <a:pt x="1071" y="505"/>
                  </a:lnTo>
                  <a:lnTo>
                    <a:pt x="630" y="95"/>
                  </a:lnTo>
                  <a:cubicBezTo>
                    <a:pt x="583" y="32"/>
                    <a:pt x="496" y="1"/>
                    <a:pt x="406"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31" name="Google Shape;9224;p73">
              <a:extLst>
                <a:ext uri="{FF2B5EF4-FFF2-40B4-BE49-F238E27FC236}">
                  <a16:creationId xmlns:a16="http://schemas.microsoft.com/office/drawing/2014/main" id="{421E5DCE-01DD-7038-A648-C1DE9CED1EE3}"/>
                </a:ext>
              </a:extLst>
            </p:cNvPr>
            <p:cNvSpPr/>
            <p:nvPr/>
          </p:nvSpPr>
          <p:spPr>
            <a:xfrm>
              <a:off x="6308325" y="2882300"/>
              <a:ext cx="51225" cy="49650"/>
            </a:xfrm>
            <a:custGeom>
              <a:avLst/>
              <a:gdLst/>
              <a:ahLst/>
              <a:cxnLst/>
              <a:rect l="l" t="t" r="r" b="b"/>
              <a:pathLst>
                <a:path w="2049" h="1986" extrusionOk="0">
                  <a:moveTo>
                    <a:pt x="363" y="0"/>
                  </a:moveTo>
                  <a:cubicBezTo>
                    <a:pt x="276" y="0"/>
                    <a:pt x="190" y="32"/>
                    <a:pt x="127" y="95"/>
                  </a:cubicBezTo>
                  <a:cubicBezTo>
                    <a:pt x="1" y="221"/>
                    <a:pt x="1" y="441"/>
                    <a:pt x="127" y="567"/>
                  </a:cubicBezTo>
                  <a:lnTo>
                    <a:pt x="568" y="1009"/>
                  </a:lnTo>
                  <a:lnTo>
                    <a:pt x="127" y="1450"/>
                  </a:lnTo>
                  <a:cubicBezTo>
                    <a:pt x="1" y="1544"/>
                    <a:pt x="1" y="1796"/>
                    <a:pt x="127" y="1891"/>
                  </a:cubicBezTo>
                  <a:cubicBezTo>
                    <a:pt x="190" y="1954"/>
                    <a:pt x="276" y="1985"/>
                    <a:pt x="363" y="1985"/>
                  </a:cubicBezTo>
                  <a:cubicBezTo>
                    <a:pt x="450" y="1985"/>
                    <a:pt x="536" y="1954"/>
                    <a:pt x="599" y="1891"/>
                  </a:cubicBezTo>
                  <a:lnTo>
                    <a:pt x="1040" y="1481"/>
                  </a:lnTo>
                  <a:lnTo>
                    <a:pt x="1481" y="1891"/>
                  </a:lnTo>
                  <a:cubicBezTo>
                    <a:pt x="1529" y="1954"/>
                    <a:pt x="1615" y="1985"/>
                    <a:pt x="1706" y="1985"/>
                  </a:cubicBezTo>
                  <a:cubicBezTo>
                    <a:pt x="1797" y="1985"/>
                    <a:pt x="1891" y="1954"/>
                    <a:pt x="1954" y="1891"/>
                  </a:cubicBezTo>
                  <a:cubicBezTo>
                    <a:pt x="2049" y="1796"/>
                    <a:pt x="2049" y="1544"/>
                    <a:pt x="1954" y="1450"/>
                  </a:cubicBezTo>
                  <a:lnTo>
                    <a:pt x="1513" y="1009"/>
                  </a:lnTo>
                  <a:lnTo>
                    <a:pt x="1954" y="567"/>
                  </a:lnTo>
                  <a:cubicBezTo>
                    <a:pt x="2049" y="441"/>
                    <a:pt x="2049" y="252"/>
                    <a:pt x="1954" y="95"/>
                  </a:cubicBezTo>
                  <a:cubicBezTo>
                    <a:pt x="1891" y="32"/>
                    <a:pt x="1804" y="0"/>
                    <a:pt x="1718" y="0"/>
                  </a:cubicBezTo>
                  <a:cubicBezTo>
                    <a:pt x="1631" y="0"/>
                    <a:pt x="1544" y="32"/>
                    <a:pt x="1481" y="95"/>
                  </a:cubicBezTo>
                  <a:lnTo>
                    <a:pt x="1040" y="536"/>
                  </a:lnTo>
                  <a:lnTo>
                    <a:pt x="599" y="95"/>
                  </a:lnTo>
                  <a:cubicBezTo>
                    <a:pt x="536" y="32"/>
                    <a:pt x="450" y="0"/>
                    <a:pt x="363"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33" name="Google Shape;9225;p73">
              <a:extLst>
                <a:ext uri="{FF2B5EF4-FFF2-40B4-BE49-F238E27FC236}">
                  <a16:creationId xmlns:a16="http://schemas.microsoft.com/office/drawing/2014/main" id="{73784E9B-75B6-C85B-23C7-995E24020D91}"/>
                </a:ext>
              </a:extLst>
            </p:cNvPr>
            <p:cNvSpPr/>
            <p:nvPr/>
          </p:nvSpPr>
          <p:spPr>
            <a:xfrm>
              <a:off x="6200425" y="2759425"/>
              <a:ext cx="156775" cy="174875"/>
            </a:xfrm>
            <a:custGeom>
              <a:avLst/>
              <a:gdLst/>
              <a:ahLst/>
              <a:cxnLst/>
              <a:rect l="l" t="t" r="r" b="b"/>
              <a:pathLst>
                <a:path w="6271" h="6994" extrusionOk="0">
                  <a:moveTo>
                    <a:pt x="1103" y="5609"/>
                  </a:moveTo>
                  <a:cubicBezTo>
                    <a:pt x="1292" y="5609"/>
                    <a:pt x="1450" y="5766"/>
                    <a:pt x="1450" y="5955"/>
                  </a:cubicBezTo>
                  <a:cubicBezTo>
                    <a:pt x="1450" y="6144"/>
                    <a:pt x="1292" y="6302"/>
                    <a:pt x="1103" y="6302"/>
                  </a:cubicBezTo>
                  <a:cubicBezTo>
                    <a:pt x="914" y="6302"/>
                    <a:pt x="757" y="6144"/>
                    <a:pt x="757" y="5955"/>
                  </a:cubicBezTo>
                  <a:cubicBezTo>
                    <a:pt x="757" y="5766"/>
                    <a:pt x="914" y="5609"/>
                    <a:pt x="1103" y="5609"/>
                  </a:cubicBezTo>
                  <a:close/>
                  <a:moveTo>
                    <a:pt x="5325" y="1"/>
                  </a:moveTo>
                  <a:cubicBezTo>
                    <a:pt x="5230" y="1"/>
                    <a:pt x="5136" y="64"/>
                    <a:pt x="5073" y="127"/>
                  </a:cubicBezTo>
                  <a:lnTo>
                    <a:pt x="4380" y="851"/>
                  </a:lnTo>
                  <a:cubicBezTo>
                    <a:pt x="4254" y="946"/>
                    <a:pt x="4254" y="1198"/>
                    <a:pt x="4380" y="1324"/>
                  </a:cubicBezTo>
                  <a:cubicBezTo>
                    <a:pt x="4443" y="1371"/>
                    <a:pt x="4529" y="1395"/>
                    <a:pt x="4616" y="1395"/>
                  </a:cubicBezTo>
                  <a:cubicBezTo>
                    <a:pt x="4703" y="1395"/>
                    <a:pt x="4789" y="1371"/>
                    <a:pt x="4852" y="1324"/>
                  </a:cubicBezTo>
                  <a:lnTo>
                    <a:pt x="4978" y="1198"/>
                  </a:lnTo>
                  <a:lnTo>
                    <a:pt x="4978" y="2458"/>
                  </a:lnTo>
                  <a:cubicBezTo>
                    <a:pt x="4978" y="2647"/>
                    <a:pt x="4821" y="2805"/>
                    <a:pt x="4600" y="2805"/>
                  </a:cubicBezTo>
                  <a:lnTo>
                    <a:pt x="1765" y="2805"/>
                  </a:lnTo>
                  <a:cubicBezTo>
                    <a:pt x="1513" y="2805"/>
                    <a:pt x="1229" y="2931"/>
                    <a:pt x="1040" y="3120"/>
                  </a:cubicBezTo>
                  <a:cubicBezTo>
                    <a:pt x="820" y="3309"/>
                    <a:pt x="725" y="3592"/>
                    <a:pt x="725" y="3876"/>
                  </a:cubicBezTo>
                  <a:lnTo>
                    <a:pt x="725" y="4978"/>
                  </a:lnTo>
                  <a:cubicBezTo>
                    <a:pt x="316" y="5136"/>
                    <a:pt x="1" y="5482"/>
                    <a:pt x="1" y="5955"/>
                  </a:cubicBezTo>
                  <a:cubicBezTo>
                    <a:pt x="1" y="6554"/>
                    <a:pt x="473" y="6995"/>
                    <a:pt x="1040" y="6995"/>
                  </a:cubicBezTo>
                  <a:cubicBezTo>
                    <a:pt x="1607" y="6995"/>
                    <a:pt x="2048" y="6522"/>
                    <a:pt x="2048" y="5955"/>
                  </a:cubicBezTo>
                  <a:cubicBezTo>
                    <a:pt x="2048" y="5514"/>
                    <a:pt x="1765" y="5136"/>
                    <a:pt x="1355" y="4978"/>
                  </a:cubicBezTo>
                  <a:lnTo>
                    <a:pt x="1355" y="3876"/>
                  </a:lnTo>
                  <a:cubicBezTo>
                    <a:pt x="1355" y="3687"/>
                    <a:pt x="1513" y="3529"/>
                    <a:pt x="1702" y="3529"/>
                  </a:cubicBezTo>
                  <a:lnTo>
                    <a:pt x="4537" y="3529"/>
                  </a:lnTo>
                  <a:cubicBezTo>
                    <a:pt x="5136" y="3529"/>
                    <a:pt x="5545" y="3057"/>
                    <a:pt x="5545" y="2490"/>
                  </a:cubicBezTo>
                  <a:lnTo>
                    <a:pt x="5545" y="1229"/>
                  </a:lnTo>
                  <a:lnTo>
                    <a:pt x="5671" y="1355"/>
                  </a:lnTo>
                  <a:cubicBezTo>
                    <a:pt x="5734" y="1418"/>
                    <a:pt x="5821" y="1450"/>
                    <a:pt x="5908" y="1450"/>
                  </a:cubicBezTo>
                  <a:cubicBezTo>
                    <a:pt x="5994" y="1450"/>
                    <a:pt x="6081" y="1418"/>
                    <a:pt x="6144" y="1355"/>
                  </a:cubicBezTo>
                  <a:cubicBezTo>
                    <a:pt x="6270" y="1229"/>
                    <a:pt x="6270" y="1009"/>
                    <a:pt x="6144" y="883"/>
                  </a:cubicBezTo>
                  <a:lnTo>
                    <a:pt x="5545" y="127"/>
                  </a:lnTo>
                  <a:cubicBezTo>
                    <a:pt x="5482" y="64"/>
                    <a:pt x="5388" y="1"/>
                    <a:pt x="5325"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35" name="Google Shape;9226;p73">
              <a:extLst>
                <a:ext uri="{FF2B5EF4-FFF2-40B4-BE49-F238E27FC236}">
                  <a16:creationId xmlns:a16="http://schemas.microsoft.com/office/drawing/2014/main" id="{5C1E2A72-B7E8-1C7B-36B3-F957EEB4A381}"/>
                </a:ext>
              </a:extLst>
            </p:cNvPr>
            <p:cNvSpPr/>
            <p:nvPr/>
          </p:nvSpPr>
          <p:spPr>
            <a:xfrm>
              <a:off x="6412300" y="2742900"/>
              <a:ext cx="52800" cy="208725"/>
            </a:xfrm>
            <a:custGeom>
              <a:avLst/>
              <a:gdLst/>
              <a:ahLst/>
              <a:cxnLst/>
              <a:rect l="l" t="t" r="r" b="b"/>
              <a:pathLst>
                <a:path w="2112" h="8349" extrusionOk="0">
                  <a:moveTo>
                    <a:pt x="1009" y="662"/>
                  </a:moveTo>
                  <a:cubicBezTo>
                    <a:pt x="1229" y="662"/>
                    <a:pt x="1387" y="819"/>
                    <a:pt x="1387" y="1040"/>
                  </a:cubicBezTo>
                  <a:lnTo>
                    <a:pt x="1387" y="1386"/>
                  </a:lnTo>
                  <a:lnTo>
                    <a:pt x="662" y="1386"/>
                  </a:lnTo>
                  <a:lnTo>
                    <a:pt x="662" y="1040"/>
                  </a:lnTo>
                  <a:cubicBezTo>
                    <a:pt x="662" y="819"/>
                    <a:pt x="820" y="662"/>
                    <a:pt x="1009" y="662"/>
                  </a:cubicBezTo>
                  <a:close/>
                  <a:moveTo>
                    <a:pt x="1387" y="2048"/>
                  </a:moveTo>
                  <a:lnTo>
                    <a:pt x="1387" y="6017"/>
                  </a:lnTo>
                  <a:cubicBezTo>
                    <a:pt x="1261" y="5986"/>
                    <a:pt x="1142" y="5970"/>
                    <a:pt x="1024" y="5970"/>
                  </a:cubicBezTo>
                  <a:cubicBezTo>
                    <a:pt x="906" y="5970"/>
                    <a:pt x="788" y="5986"/>
                    <a:pt x="662" y="6017"/>
                  </a:cubicBezTo>
                  <a:lnTo>
                    <a:pt x="662" y="2048"/>
                  </a:lnTo>
                  <a:close/>
                  <a:moveTo>
                    <a:pt x="1009" y="6711"/>
                  </a:moveTo>
                  <a:cubicBezTo>
                    <a:pt x="1103" y="6711"/>
                    <a:pt x="1166" y="6711"/>
                    <a:pt x="1261" y="6742"/>
                  </a:cubicBezTo>
                  <a:lnTo>
                    <a:pt x="1009" y="7246"/>
                  </a:lnTo>
                  <a:lnTo>
                    <a:pt x="788" y="6742"/>
                  </a:lnTo>
                  <a:cubicBezTo>
                    <a:pt x="851" y="6711"/>
                    <a:pt x="946" y="6711"/>
                    <a:pt x="1009" y="6711"/>
                  </a:cubicBezTo>
                  <a:close/>
                  <a:moveTo>
                    <a:pt x="1009" y="0"/>
                  </a:moveTo>
                  <a:cubicBezTo>
                    <a:pt x="441" y="0"/>
                    <a:pt x="0" y="473"/>
                    <a:pt x="0" y="1040"/>
                  </a:cubicBezTo>
                  <a:lnTo>
                    <a:pt x="0" y="6616"/>
                  </a:lnTo>
                  <a:cubicBezTo>
                    <a:pt x="0" y="6648"/>
                    <a:pt x="0" y="6742"/>
                    <a:pt x="32" y="6774"/>
                  </a:cubicBezTo>
                  <a:lnTo>
                    <a:pt x="757" y="8160"/>
                  </a:lnTo>
                  <a:cubicBezTo>
                    <a:pt x="788" y="8286"/>
                    <a:pt x="946" y="8349"/>
                    <a:pt x="1040" y="8349"/>
                  </a:cubicBezTo>
                  <a:cubicBezTo>
                    <a:pt x="1166" y="8349"/>
                    <a:pt x="1292" y="8286"/>
                    <a:pt x="1355" y="8160"/>
                  </a:cubicBezTo>
                  <a:lnTo>
                    <a:pt x="2080" y="6774"/>
                  </a:lnTo>
                  <a:cubicBezTo>
                    <a:pt x="2111" y="6742"/>
                    <a:pt x="2111" y="6648"/>
                    <a:pt x="2111" y="6616"/>
                  </a:cubicBezTo>
                  <a:lnTo>
                    <a:pt x="2111" y="1040"/>
                  </a:lnTo>
                  <a:cubicBezTo>
                    <a:pt x="2048" y="473"/>
                    <a:pt x="1576" y="0"/>
                    <a:pt x="1009"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grpSp>
      <p:sp>
        <p:nvSpPr>
          <p:cNvPr id="36" name="Textfeld 35">
            <a:extLst>
              <a:ext uri="{FF2B5EF4-FFF2-40B4-BE49-F238E27FC236}">
                <a16:creationId xmlns:a16="http://schemas.microsoft.com/office/drawing/2014/main" id="{A2174804-F51D-8A2B-705E-61F26F9F346C}"/>
              </a:ext>
            </a:extLst>
          </p:cNvPr>
          <p:cNvSpPr txBox="1"/>
          <p:nvPr/>
        </p:nvSpPr>
        <p:spPr>
          <a:xfrm>
            <a:off x="-14286" y="3222253"/>
            <a:ext cx="2732356" cy="984885"/>
          </a:xfrm>
          <a:prstGeom prst="rect">
            <a:avLst/>
          </a:prstGeom>
          <a:noFill/>
        </p:spPr>
        <p:txBody>
          <a:bodyPr wrap="square">
            <a:spAutoFit/>
          </a:bodyPr>
          <a:lstStyle/>
          <a:p>
            <a:pPr algn="ctr"/>
            <a:r>
              <a:rPr lang="de-DE" sz="4000" b="1" dirty="0">
                <a:solidFill>
                  <a:srgbClr val="FEA121"/>
                </a:solidFill>
                <a:latin typeface="Hind" panose="02000000000000000000" pitchFamily="2" charset="77"/>
                <a:cs typeface="Hind" panose="02000000000000000000" pitchFamily="2" charset="77"/>
              </a:rPr>
              <a:t>Agenda</a:t>
            </a:r>
            <a:endParaRPr lang="en-GB" sz="4000" b="1" dirty="0">
              <a:solidFill>
                <a:srgbClr val="FEA121"/>
              </a:solidFill>
              <a:latin typeface="Hind" panose="02000000000000000000" pitchFamily="2" charset="77"/>
              <a:cs typeface="Hind" panose="02000000000000000000" pitchFamily="2" charset="77"/>
            </a:endParaRPr>
          </a:p>
          <a:p>
            <a:pPr algn="ctr"/>
            <a:endParaRPr lang="en-GB" b="1" dirty="0">
              <a:solidFill>
                <a:schemeClr val="bg1"/>
              </a:solidFill>
              <a:latin typeface="Raleway Medium" pitchFamily="2" charset="0"/>
            </a:endParaRPr>
          </a:p>
        </p:txBody>
      </p:sp>
      <p:sp>
        <p:nvSpPr>
          <p:cNvPr id="37" name="Textfeld 36">
            <a:extLst>
              <a:ext uri="{FF2B5EF4-FFF2-40B4-BE49-F238E27FC236}">
                <a16:creationId xmlns:a16="http://schemas.microsoft.com/office/drawing/2014/main" id="{FEC6BD9B-1D02-2359-5F74-282726CFF66A}"/>
              </a:ext>
            </a:extLst>
          </p:cNvPr>
          <p:cNvSpPr txBox="1"/>
          <p:nvPr/>
        </p:nvSpPr>
        <p:spPr>
          <a:xfrm>
            <a:off x="3413943" y="5608023"/>
            <a:ext cx="311255" cy="630942"/>
          </a:xfrm>
          <a:prstGeom prst="rect">
            <a:avLst/>
          </a:prstGeom>
          <a:noFill/>
        </p:spPr>
        <p:txBody>
          <a:bodyPr wrap="square">
            <a:spAutoFit/>
          </a:bodyPr>
          <a:lstStyle/>
          <a:p>
            <a:pPr algn="ctr"/>
            <a:r>
              <a:rPr lang="de-DE" sz="3500" b="1" dirty="0">
                <a:solidFill>
                  <a:srgbClr val="FEA121"/>
                </a:solidFill>
                <a:latin typeface="Hind" panose="02000000000000000000" pitchFamily="2" charset="77"/>
                <a:cs typeface="Hind" panose="02000000000000000000" pitchFamily="2" charset="77"/>
              </a:rPr>
              <a:t>6</a:t>
            </a:r>
            <a:endParaRPr lang="en-GB" sz="3500" b="1" dirty="0">
              <a:solidFill>
                <a:srgbClr val="FEA121"/>
              </a:solidFill>
              <a:latin typeface="Hind" panose="02000000000000000000" pitchFamily="2" charset="77"/>
              <a:cs typeface="Hind" panose="02000000000000000000" pitchFamily="2" charset="77"/>
            </a:endParaRPr>
          </a:p>
        </p:txBody>
      </p:sp>
      <p:sp>
        <p:nvSpPr>
          <p:cNvPr id="38" name="Textfeld 37">
            <a:extLst>
              <a:ext uri="{FF2B5EF4-FFF2-40B4-BE49-F238E27FC236}">
                <a16:creationId xmlns:a16="http://schemas.microsoft.com/office/drawing/2014/main" id="{588E4306-25CC-C282-A301-F084F8605B6A}"/>
              </a:ext>
            </a:extLst>
          </p:cNvPr>
          <p:cNvSpPr txBox="1"/>
          <p:nvPr/>
        </p:nvSpPr>
        <p:spPr>
          <a:xfrm>
            <a:off x="3433943" y="4674567"/>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5</a:t>
            </a:r>
            <a:endParaRPr lang="en-GB" sz="3500" b="1" dirty="0">
              <a:solidFill>
                <a:schemeClr val="bg1"/>
              </a:solidFill>
              <a:latin typeface="Hind" panose="02000000000000000000" pitchFamily="2" charset="77"/>
              <a:cs typeface="Hind" panose="02000000000000000000" pitchFamily="2" charset="77"/>
            </a:endParaRPr>
          </a:p>
        </p:txBody>
      </p:sp>
      <p:sp>
        <p:nvSpPr>
          <p:cNvPr id="39" name="Textfeld 38">
            <a:extLst>
              <a:ext uri="{FF2B5EF4-FFF2-40B4-BE49-F238E27FC236}">
                <a16:creationId xmlns:a16="http://schemas.microsoft.com/office/drawing/2014/main" id="{ABB7ECDD-9773-A0D5-D78F-528707039227}"/>
              </a:ext>
            </a:extLst>
          </p:cNvPr>
          <p:cNvSpPr txBox="1"/>
          <p:nvPr/>
        </p:nvSpPr>
        <p:spPr>
          <a:xfrm>
            <a:off x="3405578" y="3694645"/>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4</a:t>
            </a:r>
            <a:endParaRPr lang="en-GB" sz="3500" b="1" dirty="0">
              <a:solidFill>
                <a:schemeClr val="bg1"/>
              </a:solidFill>
              <a:latin typeface="Hind" panose="02000000000000000000" pitchFamily="2" charset="77"/>
              <a:cs typeface="Hind" panose="02000000000000000000" pitchFamily="2" charset="77"/>
            </a:endParaRPr>
          </a:p>
        </p:txBody>
      </p:sp>
      <p:sp>
        <p:nvSpPr>
          <p:cNvPr id="40" name="Textfeld 39">
            <a:extLst>
              <a:ext uri="{FF2B5EF4-FFF2-40B4-BE49-F238E27FC236}">
                <a16:creationId xmlns:a16="http://schemas.microsoft.com/office/drawing/2014/main" id="{BC2BC49F-6BD5-210C-DDD2-D046715F370D}"/>
              </a:ext>
            </a:extLst>
          </p:cNvPr>
          <p:cNvSpPr txBox="1"/>
          <p:nvPr/>
        </p:nvSpPr>
        <p:spPr>
          <a:xfrm>
            <a:off x="3405578" y="2756796"/>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3</a:t>
            </a:r>
            <a:endParaRPr lang="en-GB" sz="3500" b="1" dirty="0">
              <a:solidFill>
                <a:schemeClr val="bg1"/>
              </a:solidFill>
              <a:latin typeface="Hind" panose="02000000000000000000" pitchFamily="2" charset="77"/>
              <a:cs typeface="Hind" panose="02000000000000000000" pitchFamily="2" charset="77"/>
            </a:endParaRPr>
          </a:p>
        </p:txBody>
      </p:sp>
      <p:sp>
        <p:nvSpPr>
          <p:cNvPr id="41" name="Textfeld 40">
            <a:extLst>
              <a:ext uri="{FF2B5EF4-FFF2-40B4-BE49-F238E27FC236}">
                <a16:creationId xmlns:a16="http://schemas.microsoft.com/office/drawing/2014/main" id="{428A528B-88CE-7E88-F086-03D58FC8B53E}"/>
              </a:ext>
            </a:extLst>
          </p:cNvPr>
          <p:cNvSpPr txBox="1"/>
          <p:nvPr/>
        </p:nvSpPr>
        <p:spPr>
          <a:xfrm>
            <a:off x="3405578" y="1754928"/>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2</a:t>
            </a:r>
            <a:endParaRPr lang="en-GB" sz="3500" b="1" dirty="0">
              <a:solidFill>
                <a:schemeClr val="bg1"/>
              </a:solidFill>
              <a:latin typeface="Hind" panose="02000000000000000000" pitchFamily="2" charset="77"/>
              <a:cs typeface="Hind" panose="02000000000000000000" pitchFamily="2" charset="77"/>
            </a:endParaRPr>
          </a:p>
        </p:txBody>
      </p:sp>
      <p:sp>
        <p:nvSpPr>
          <p:cNvPr id="47" name="Textfeld 46">
            <a:extLst>
              <a:ext uri="{FF2B5EF4-FFF2-40B4-BE49-F238E27FC236}">
                <a16:creationId xmlns:a16="http://schemas.microsoft.com/office/drawing/2014/main" id="{6845043A-0BB9-6B52-B8DD-86D06F816477}"/>
              </a:ext>
            </a:extLst>
          </p:cNvPr>
          <p:cNvSpPr txBox="1"/>
          <p:nvPr/>
        </p:nvSpPr>
        <p:spPr>
          <a:xfrm>
            <a:off x="3393108" y="696664"/>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1</a:t>
            </a:r>
            <a:endParaRPr lang="en-GB" sz="3500" b="1" dirty="0">
              <a:solidFill>
                <a:schemeClr val="bg1"/>
              </a:solidFill>
              <a:latin typeface="Hind" panose="02000000000000000000" pitchFamily="2" charset="77"/>
              <a:cs typeface="Hind" panose="02000000000000000000" pitchFamily="2" charset="77"/>
            </a:endParaRPr>
          </a:p>
        </p:txBody>
      </p:sp>
      <p:sp>
        <p:nvSpPr>
          <p:cNvPr id="48" name="Rechteck 47">
            <a:extLst>
              <a:ext uri="{FF2B5EF4-FFF2-40B4-BE49-F238E27FC236}">
                <a16:creationId xmlns:a16="http://schemas.microsoft.com/office/drawing/2014/main" id="{D9063DCB-9A9C-75FC-CAC7-BC6EFE09D1D8}"/>
              </a:ext>
            </a:extLst>
          </p:cNvPr>
          <p:cNvSpPr/>
          <p:nvPr/>
        </p:nvSpPr>
        <p:spPr>
          <a:xfrm>
            <a:off x="4907819" y="696664"/>
            <a:ext cx="6590826" cy="646331"/>
          </a:xfrm>
          <a:prstGeom prst="rect">
            <a:avLst/>
          </a:prstGeom>
        </p:spPr>
        <p:txBody>
          <a:bodyPr wrap="square">
            <a:spAutoFit/>
          </a:bodyPr>
          <a:lstStyle/>
          <a:p>
            <a:r>
              <a:rPr lang="de-DE" dirty="0">
                <a:latin typeface="Hind" panose="02000000000000000000" pitchFamily="2" charset="77"/>
                <a:cs typeface="Hind" panose="02000000000000000000" pitchFamily="2" charset="77"/>
              </a:rPr>
              <a:t>Zielsetzung der Analyse und Zusammensetzung </a:t>
            </a:r>
            <a:br>
              <a:rPr lang="de-DE" dirty="0">
                <a:latin typeface="Hind" panose="02000000000000000000" pitchFamily="2" charset="77"/>
                <a:cs typeface="Hind" panose="02000000000000000000" pitchFamily="2" charset="77"/>
              </a:rPr>
            </a:br>
            <a:r>
              <a:rPr lang="de-DE" dirty="0">
                <a:latin typeface="Hind" panose="02000000000000000000" pitchFamily="2" charset="77"/>
                <a:cs typeface="Hind" panose="02000000000000000000" pitchFamily="2" charset="77"/>
              </a:rPr>
              <a:t>der Versicherten</a:t>
            </a:r>
            <a:endParaRPr lang="en-GB" dirty="0">
              <a:latin typeface="Hind" panose="02000000000000000000" pitchFamily="2" charset="77"/>
              <a:cs typeface="Hind" panose="02000000000000000000" pitchFamily="2" charset="77"/>
            </a:endParaRPr>
          </a:p>
        </p:txBody>
      </p:sp>
      <p:sp>
        <p:nvSpPr>
          <p:cNvPr id="49" name="Rechteck 48">
            <a:extLst>
              <a:ext uri="{FF2B5EF4-FFF2-40B4-BE49-F238E27FC236}">
                <a16:creationId xmlns:a16="http://schemas.microsoft.com/office/drawing/2014/main" id="{0E4F9EEC-0729-77DF-6C5E-576A2A9EA990}"/>
              </a:ext>
            </a:extLst>
          </p:cNvPr>
          <p:cNvSpPr/>
          <p:nvPr/>
        </p:nvSpPr>
        <p:spPr>
          <a:xfrm>
            <a:off x="4874605" y="1693779"/>
            <a:ext cx="6062197" cy="473206"/>
          </a:xfrm>
          <a:prstGeom prst="rect">
            <a:avLst/>
          </a:prstGeom>
        </p:spPr>
        <p:txBody>
          <a:bodyPr wrap="square">
            <a:spAutoFit/>
          </a:bodyPr>
          <a:lstStyle/>
          <a:p>
            <a:pPr>
              <a:lnSpc>
                <a:spcPct val="150000"/>
              </a:lnSpc>
            </a:pPr>
            <a:r>
              <a:rPr lang="de-DE" dirty="0">
                <a:latin typeface="Hind" panose="02000000000000000000" pitchFamily="2" charset="77"/>
                <a:cs typeface="Hind" panose="02000000000000000000" pitchFamily="2" charset="77"/>
              </a:rPr>
              <a:t>Medizinische Situation und Gesundheitsverhalten</a:t>
            </a:r>
            <a:endParaRPr lang="en-GB" dirty="0">
              <a:latin typeface="Hind" panose="02000000000000000000" pitchFamily="2" charset="77"/>
              <a:cs typeface="Hind" panose="02000000000000000000" pitchFamily="2" charset="77"/>
            </a:endParaRPr>
          </a:p>
        </p:txBody>
      </p:sp>
      <p:sp>
        <p:nvSpPr>
          <p:cNvPr id="50" name="Rechteck 49">
            <a:extLst>
              <a:ext uri="{FF2B5EF4-FFF2-40B4-BE49-F238E27FC236}">
                <a16:creationId xmlns:a16="http://schemas.microsoft.com/office/drawing/2014/main" id="{258BF415-40F6-43CB-9E87-486B9CA1BEC3}"/>
              </a:ext>
            </a:extLst>
          </p:cNvPr>
          <p:cNvSpPr/>
          <p:nvPr/>
        </p:nvSpPr>
        <p:spPr>
          <a:xfrm>
            <a:off x="4853078" y="2692221"/>
            <a:ext cx="5359059" cy="473206"/>
          </a:xfrm>
          <a:prstGeom prst="rect">
            <a:avLst/>
          </a:prstGeom>
        </p:spPr>
        <p:txBody>
          <a:bodyPr wrap="square">
            <a:spAutoFit/>
          </a:bodyPr>
          <a:lstStyle/>
          <a:p>
            <a:pPr>
              <a:lnSpc>
                <a:spcPct val="150000"/>
              </a:lnSpc>
            </a:pPr>
            <a:r>
              <a:rPr lang="de-DE" dirty="0">
                <a:latin typeface="Hind" panose="02000000000000000000" pitchFamily="2" charset="77"/>
                <a:cs typeface="Hind" panose="02000000000000000000" pitchFamily="2" charset="77"/>
              </a:rPr>
              <a:t>Psychisches Wohlbefinden und </a:t>
            </a:r>
            <a:r>
              <a:rPr lang="de-DE" dirty="0" err="1">
                <a:latin typeface="Hind" panose="02000000000000000000" pitchFamily="2" charset="77"/>
                <a:cs typeface="Hind" panose="02000000000000000000" pitchFamily="2" charset="77"/>
              </a:rPr>
              <a:t>Activity</a:t>
            </a:r>
            <a:r>
              <a:rPr lang="de-DE" dirty="0">
                <a:latin typeface="Hind" panose="02000000000000000000" pitchFamily="2" charset="77"/>
                <a:cs typeface="Hind" panose="02000000000000000000" pitchFamily="2" charset="77"/>
              </a:rPr>
              <a:t> Score</a:t>
            </a:r>
          </a:p>
        </p:txBody>
      </p:sp>
      <p:sp>
        <p:nvSpPr>
          <p:cNvPr id="51" name="Rechteck 50">
            <a:extLst>
              <a:ext uri="{FF2B5EF4-FFF2-40B4-BE49-F238E27FC236}">
                <a16:creationId xmlns:a16="http://schemas.microsoft.com/office/drawing/2014/main" id="{2C1B5580-E4FF-0D36-F99A-FB7B97604D9D}"/>
              </a:ext>
            </a:extLst>
          </p:cNvPr>
          <p:cNvSpPr/>
          <p:nvPr/>
        </p:nvSpPr>
        <p:spPr>
          <a:xfrm>
            <a:off x="4880409" y="3603852"/>
            <a:ext cx="6755242" cy="646331"/>
          </a:xfrm>
          <a:prstGeom prst="rect">
            <a:avLst/>
          </a:prstGeom>
        </p:spPr>
        <p:txBody>
          <a:bodyPr wrap="square">
            <a:spAutoFit/>
          </a:bodyPr>
          <a:lstStyle/>
          <a:p>
            <a:r>
              <a:rPr lang="de-DE" dirty="0">
                <a:latin typeface="Hind" panose="02000000000000000000" pitchFamily="2" charset="77"/>
                <a:cs typeface="Hind" panose="02000000000000000000" pitchFamily="2" charset="77"/>
              </a:rPr>
              <a:t>Zusammenhänge zwischen Gesundheitsverhalten, psychischen Ressourcen und Fehlzeiten</a:t>
            </a:r>
            <a:endParaRPr lang="en-GB" dirty="0">
              <a:latin typeface="Hind" panose="02000000000000000000" pitchFamily="2" charset="77"/>
              <a:cs typeface="Hind" panose="02000000000000000000" pitchFamily="2" charset="77"/>
            </a:endParaRPr>
          </a:p>
        </p:txBody>
      </p:sp>
      <p:sp>
        <p:nvSpPr>
          <p:cNvPr id="53" name="Rechteck 52">
            <a:extLst>
              <a:ext uri="{FF2B5EF4-FFF2-40B4-BE49-F238E27FC236}">
                <a16:creationId xmlns:a16="http://schemas.microsoft.com/office/drawing/2014/main" id="{6031F5B9-AC9D-A6D2-44CC-84DB3BCF9B94}"/>
              </a:ext>
            </a:extLst>
          </p:cNvPr>
          <p:cNvSpPr/>
          <p:nvPr/>
        </p:nvSpPr>
        <p:spPr>
          <a:xfrm>
            <a:off x="4880242" y="4688701"/>
            <a:ext cx="5856090" cy="369332"/>
          </a:xfrm>
          <a:prstGeom prst="rect">
            <a:avLst/>
          </a:prstGeom>
        </p:spPr>
        <p:txBody>
          <a:bodyPr wrap="square">
            <a:spAutoFit/>
          </a:bodyPr>
          <a:lstStyle/>
          <a:p>
            <a:r>
              <a:rPr lang="de-DE" dirty="0">
                <a:latin typeface="Hind" panose="02000000000000000000" pitchFamily="2" charset="77"/>
                <a:cs typeface="Hind" panose="02000000000000000000" pitchFamily="2" charset="77"/>
              </a:rPr>
              <a:t>Längsschnittanalysen</a:t>
            </a:r>
            <a:endParaRPr lang="en-GB" dirty="0">
              <a:latin typeface="Hind" panose="02000000000000000000" pitchFamily="2" charset="77"/>
              <a:cs typeface="Hind" panose="02000000000000000000" pitchFamily="2" charset="77"/>
            </a:endParaRPr>
          </a:p>
        </p:txBody>
      </p:sp>
      <p:sp>
        <p:nvSpPr>
          <p:cNvPr id="54" name="Rechteck 53">
            <a:extLst>
              <a:ext uri="{FF2B5EF4-FFF2-40B4-BE49-F238E27FC236}">
                <a16:creationId xmlns:a16="http://schemas.microsoft.com/office/drawing/2014/main" id="{972A4995-058C-C253-0BBF-08CE823F0855}"/>
              </a:ext>
            </a:extLst>
          </p:cNvPr>
          <p:cNvSpPr/>
          <p:nvPr/>
        </p:nvSpPr>
        <p:spPr>
          <a:xfrm>
            <a:off x="4879077" y="5684643"/>
            <a:ext cx="6223373" cy="369332"/>
          </a:xfrm>
          <a:prstGeom prst="rect">
            <a:avLst/>
          </a:prstGeom>
        </p:spPr>
        <p:txBody>
          <a:bodyPr wrap="square">
            <a:spAutoFit/>
          </a:bodyPr>
          <a:lstStyle/>
          <a:p>
            <a:r>
              <a:rPr lang="de-DE" b="1" dirty="0">
                <a:latin typeface="Hind" panose="02000000000000000000" pitchFamily="2" charset="77"/>
                <a:cs typeface="Hind" panose="02000000000000000000" pitchFamily="2" charset="77"/>
              </a:rPr>
              <a:t>Strategische und operative Handlungsempfehlungen</a:t>
            </a:r>
            <a:endParaRPr lang="en-GB" b="1" dirty="0">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3581083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4F15EFB4-8F4F-C95B-B2DF-30CC4A83980E}"/>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Grafik 14">
            <a:extLst>
              <a:ext uri="{FF2B5EF4-FFF2-40B4-BE49-F238E27FC236}">
                <a16:creationId xmlns:a16="http://schemas.microsoft.com/office/drawing/2014/main" id="{B4D0AED0-4B07-418E-922C-9710387DEC42}"/>
              </a:ext>
            </a:extLst>
          </p:cNvPr>
          <p:cNvPicPr>
            <a:picLocks noChangeAspect="1"/>
          </p:cNvPicPr>
          <p:nvPr/>
        </p:nvPicPr>
        <p:blipFill rotWithShape="1">
          <a:blip r:embed="rId2" cstate="screen">
            <a:lum bright="70000" contrast="-70000"/>
            <a:extLst>
              <a:ext uri="{28A0092B-C50C-407E-A947-70E740481C1C}">
                <a14:useLocalDpi xmlns:a14="http://schemas.microsoft.com/office/drawing/2010/main"/>
              </a:ext>
            </a:extLst>
          </a:blip>
          <a:srcRect/>
          <a:stretch/>
        </p:blipFill>
        <p:spPr>
          <a:xfrm>
            <a:off x="0" y="-16016"/>
            <a:ext cx="4005331" cy="6874016"/>
          </a:xfrm>
          <a:prstGeom prst="rect">
            <a:avLst/>
          </a:prstGeom>
        </p:spPr>
      </p:pic>
      <p:pic>
        <p:nvPicPr>
          <p:cNvPr id="12" name="Grafik 11">
            <a:extLst>
              <a:ext uri="{FF2B5EF4-FFF2-40B4-BE49-F238E27FC236}">
                <a16:creationId xmlns:a16="http://schemas.microsoft.com/office/drawing/2014/main" id="{A0A44EA0-DF2A-4C32-9558-9DF8EFE67A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099" y="2609235"/>
            <a:ext cx="3045977" cy="3045977"/>
          </a:xfrm>
          <a:prstGeom prst="rect">
            <a:avLst/>
          </a:prstGeom>
          <a:ln>
            <a:noFill/>
          </a:ln>
          <a:effectLst>
            <a:outerShdw blurRad="292100" dist="139700" dir="2700000" algn="tl" rotWithShape="0">
              <a:srgbClr val="333333">
                <a:alpha val="65000"/>
              </a:srgbClr>
            </a:outerShdw>
          </a:effectLst>
        </p:spPr>
      </p:pic>
      <p:sp>
        <p:nvSpPr>
          <p:cNvPr id="5" name="Rechteck 4">
            <a:extLst>
              <a:ext uri="{FF2B5EF4-FFF2-40B4-BE49-F238E27FC236}">
                <a16:creationId xmlns:a16="http://schemas.microsoft.com/office/drawing/2014/main" id="{C58842DC-4828-4C76-A278-AD4A17F67C03}"/>
              </a:ext>
            </a:extLst>
          </p:cNvPr>
          <p:cNvSpPr/>
          <p:nvPr/>
        </p:nvSpPr>
        <p:spPr>
          <a:xfrm>
            <a:off x="205384" y="821500"/>
            <a:ext cx="3458218" cy="1246495"/>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Bedeutsamkeit der Fehlzeitenanalyse für strategische Lösungen</a:t>
            </a:r>
          </a:p>
        </p:txBody>
      </p:sp>
      <p:grpSp>
        <p:nvGrpSpPr>
          <p:cNvPr id="6" name="Gruppieren 5">
            <a:extLst>
              <a:ext uri="{FF2B5EF4-FFF2-40B4-BE49-F238E27FC236}">
                <a16:creationId xmlns:a16="http://schemas.microsoft.com/office/drawing/2014/main" id="{33680B62-C5AE-ECE8-1DBD-34DB866F4067}"/>
              </a:ext>
            </a:extLst>
          </p:cNvPr>
          <p:cNvGrpSpPr/>
          <p:nvPr/>
        </p:nvGrpSpPr>
        <p:grpSpPr>
          <a:xfrm>
            <a:off x="11679470" y="6348937"/>
            <a:ext cx="380796" cy="362797"/>
            <a:chOff x="155838" y="392681"/>
            <a:chExt cx="1102472" cy="1050361"/>
          </a:xfrm>
        </p:grpSpPr>
        <p:sp>
          <p:nvSpPr>
            <p:cNvPr id="7" name="Ellipse 27">
              <a:extLst>
                <a:ext uri="{FF2B5EF4-FFF2-40B4-BE49-F238E27FC236}">
                  <a16:creationId xmlns:a16="http://schemas.microsoft.com/office/drawing/2014/main" id="{990BD3B8-84ED-F0CB-C23F-8008EF00DB75}"/>
                </a:ext>
              </a:extLst>
            </p:cNvPr>
            <p:cNvSpPr/>
            <p:nvPr/>
          </p:nvSpPr>
          <p:spPr>
            <a:xfrm>
              <a:off x="155838" y="392681"/>
              <a:ext cx="1102472" cy="10503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Bild 4">
              <a:extLst>
                <a:ext uri="{FF2B5EF4-FFF2-40B4-BE49-F238E27FC236}">
                  <a16:creationId xmlns:a16="http://schemas.microsoft.com/office/drawing/2014/main" id="{0FCA1594-6A47-738B-1FAF-AE314EA36A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695" y="580856"/>
              <a:ext cx="576758" cy="640136"/>
            </a:xfrm>
            <a:prstGeom prst="rect">
              <a:avLst/>
            </a:prstGeom>
          </p:spPr>
        </p:pic>
      </p:grpSp>
      <p:sp>
        <p:nvSpPr>
          <p:cNvPr id="4" name="Rechteck: abgerundete Ecken 4">
            <a:extLst>
              <a:ext uri="{FF2B5EF4-FFF2-40B4-BE49-F238E27FC236}">
                <a16:creationId xmlns:a16="http://schemas.microsoft.com/office/drawing/2014/main" id="{DDC0B384-8152-79BA-1257-DFDF9610FEA2}"/>
              </a:ext>
            </a:extLst>
          </p:cNvPr>
          <p:cNvSpPr>
            <a:spLocks/>
          </p:cNvSpPr>
          <p:nvPr/>
        </p:nvSpPr>
        <p:spPr>
          <a:xfrm>
            <a:off x="4210949" y="527151"/>
            <a:ext cx="8218265" cy="5675520"/>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r>
              <a:rPr lang="de-DE" b="1" dirty="0">
                <a:solidFill>
                  <a:srgbClr val="004785"/>
                </a:solidFill>
                <a:latin typeface="Hind" panose="02000000000000000000" pitchFamily="2" charset="77"/>
                <a:cs typeface="Hind" panose="02000000000000000000" pitchFamily="2" charset="77"/>
              </a:rPr>
              <a:t>Implikationen und Ausblick</a:t>
            </a:r>
            <a:endParaRPr lang="en-GB" b="1" dirty="0">
              <a:solidFill>
                <a:srgbClr val="004785"/>
              </a:solidFill>
              <a:latin typeface="Hind" panose="02000000000000000000" pitchFamily="2" charset="77"/>
              <a:cs typeface="Hind" panose="02000000000000000000" pitchFamily="2" charset="77"/>
            </a:endParaRP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Seit 2006 nehmen die durch psychischen Erkrankungen verursachten Fehlzeiten in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Deutschland kontinuierlich zu: Diese Erkrankungen stehen häufig im Zusammenhang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mit belastenden Bedingungen am Arbeitsplatz und dauern deutlich länger als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somatische Krankheiten.</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Unternehmen sind zunehmend mehr auf strategische Lösungen zum Abbau von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Fehlzeiten angewiesen, um wirtschaftlichen Schaden bei ohnehin bereits angespannten Wettbewerbsbedingungen zu verhindern.</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Für eine differenzierte Bewertung bedarf es weitergehender Fehlzeitenanalysen mit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größeren Datensätzen, die einen Vergleich im zeitlichen Verlauf ermöglichen.  </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Mit den vorliegenden Ergebnissen lassen sich zumindest Schwerpunkte einer Fehlzeitenprävention identifizieren: Sportliche Aktivitäten, Selbstmanagement und Schlafhygiene sind zentrale Handlungsfelder für die BIG-Balance.</a:t>
            </a:r>
          </a:p>
          <a:p>
            <a:pPr marL="285750" indent="-285750">
              <a:lnSpc>
                <a:spcPct val="150000"/>
              </a:lnSpc>
              <a:buFont typeface="Arial" panose="020B0604020202020204" pitchFamily="34" charset="0"/>
              <a:buChar char="•"/>
            </a:pPr>
            <a:r>
              <a:rPr lang="de-DE" sz="1400" dirty="0">
                <a:solidFill>
                  <a:schemeClr val="tx1"/>
                </a:solidFill>
                <a:latin typeface="Hind" panose="02000000000000000000" pitchFamily="2" charset="77"/>
                <a:cs typeface="Hind" panose="02000000000000000000" pitchFamily="2" charset="77"/>
              </a:rPr>
              <a:t>Der hier empirisch gezeigte Umfang der potentiell reduzierbaren Fehlzeiten zeigt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nicht nur die Relevanz auf, sondern liefert klare Prognosen für Einsparpotentiale </a:t>
            </a:r>
            <a:br>
              <a:rPr lang="de-DE" sz="1400" dirty="0">
                <a:solidFill>
                  <a:schemeClr val="tx1"/>
                </a:solidFill>
                <a:latin typeface="Hind" panose="02000000000000000000" pitchFamily="2" charset="77"/>
                <a:cs typeface="Hind" panose="02000000000000000000" pitchFamily="2" charset="77"/>
              </a:rPr>
            </a:br>
            <a:r>
              <a:rPr lang="de-DE" sz="1400" dirty="0">
                <a:solidFill>
                  <a:schemeClr val="tx1"/>
                </a:solidFill>
                <a:latin typeface="Hind" panose="02000000000000000000" pitchFamily="2" charset="77"/>
                <a:cs typeface="Hind" panose="02000000000000000000" pitchFamily="2" charset="77"/>
              </a:rPr>
              <a:t>durch zielgerichtete Präventionsmaßnahmen.</a:t>
            </a:r>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553599" y="2760274"/>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latin typeface="Raleway Medium" pitchFamily="2" charset="0"/>
              </a:rPr>
              <a:t>Copyright </a:t>
            </a:r>
            <a:r>
              <a:rPr lang="de-DE" sz="900" dirty="0" err="1">
                <a:latin typeface="Raleway Medium" pitchFamily="2" charset="0"/>
              </a:rPr>
              <a:t>vivamind</a:t>
            </a:r>
            <a:endParaRPr lang="de-DE" sz="900" dirty="0">
              <a:latin typeface="Raleway Medium" pitchFamily="2" charset="0"/>
            </a:endParaRPr>
          </a:p>
        </p:txBody>
      </p:sp>
    </p:spTree>
    <p:extLst>
      <p:ext uri="{BB962C8B-B14F-4D97-AF65-F5344CB8AC3E}">
        <p14:creationId xmlns:p14="http://schemas.microsoft.com/office/powerpoint/2010/main" val="51280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4D0A47F-CA22-7DE6-4654-B8EF667B3966}"/>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Grafik 3">
            <a:extLst>
              <a:ext uri="{FF2B5EF4-FFF2-40B4-BE49-F238E27FC236}">
                <a16:creationId xmlns:a16="http://schemas.microsoft.com/office/drawing/2014/main" id="{788261AC-6859-4947-ABFC-F17AAA859D7E}"/>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0" y="-16016"/>
            <a:ext cx="3946914" cy="6874016"/>
          </a:xfrm>
          <a:prstGeom prst="rect">
            <a:avLst/>
          </a:prstGeom>
        </p:spPr>
      </p:pic>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latin typeface="Raleway Medium" pitchFamily="2" charset="0"/>
              </a:rPr>
              <a:t>Copyright </a:t>
            </a:r>
            <a:r>
              <a:rPr lang="de-DE" sz="900" dirty="0" err="1">
                <a:latin typeface="Raleway Medium" pitchFamily="2" charset="0"/>
              </a:rPr>
              <a:t>vivamind</a:t>
            </a:r>
            <a:endParaRPr lang="de-DE" sz="900" dirty="0">
              <a:latin typeface="Raleway Medium" pitchFamily="2" charset="0"/>
            </a:endParaRPr>
          </a:p>
        </p:txBody>
      </p:sp>
      <p:sp>
        <p:nvSpPr>
          <p:cNvPr id="22" name="Textfeld 21">
            <a:extLst>
              <a:ext uri="{FF2B5EF4-FFF2-40B4-BE49-F238E27FC236}">
                <a16:creationId xmlns:a16="http://schemas.microsoft.com/office/drawing/2014/main" id="{1F772817-98F2-4561-BEF3-A7F795229673}"/>
              </a:ext>
            </a:extLst>
          </p:cNvPr>
          <p:cNvSpPr txBox="1"/>
          <p:nvPr/>
        </p:nvSpPr>
        <p:spPr>
          <a:xfrm>
            <a:off x="8006205" y="1518675"/>
            <a:ext cx="4041491" cy="246221"/>
          </a:xfrm>
          <a:prstGeom prst="rect">
            <a:avLst/>
          </a:prstGeom>
          <a:noFill/>
        </p:spPr>
        <p:txBody>
          <a:bodyPr wrap="none" rtlCol="0">
            <a:spAutoFit/>
          </a:bodyPr>
          <a:lstStyle/>
          <a:p>
            <a:r>
              <a:rPr lang="de-DE" sz="1000" baseline="30000" dirty="0" err="1">
                <a:solidFill>
                  <a:schemeClr val="bg1"/>
                </a:solidFill>
                <a:latin typeface="Raleway Medium" pitchFamily="2" charset="0"/>
              </a:rPr>
              <a:t>a</a:t>
            </a:r>
            <a:r>
              <a:rPr lang="de-DE" sz="1000" dirty="0" err="1">
                <a:solidFill>
                  <a:schemeClr val="bg1"/>
                </a:solidFill>
                <a:latin typeface="Raleway Medium" pitchFamily="2" charset="0"/>
              </a:rPr>
              <a:t>Fleming</a:t>
            </a:r>
            <a:r>
              <a:rPr lang="de-DE" sz="1000" dirty="0">
                <a:solidFill>
                  <a:schemeClr val="bg1"/>
                </a:solidFill>
                <a:latin typeface="Raleway Medium" pitchFamily="2" charset="0"/>
              </a:rPr>
              <a:t> (2024, Industrial Relations Journal, </a:t>
            </a:r>
            <a:r>
              <a:rPr lang="de-DE" sz="1000" dirty="0" err="1">
                <a:solidFill>
                  <a:schemeClr val="bg1"/>
                </a:solidFill>
                <a:latin typeface="Raleway Medium" pitchFamily="2" charset="0"/>
              </a:rPr>
              <a:t>doi</a:t>
            </a:r>
            <a:r>
              <a:rPr lang="de-DE" sz="1000" dirty="0">
                <a:solidFill>
                  <a:schemeClr val="bg1"/>
                </a:solidFill>
                <a:latin typeface="Raleway Medium" pitchFamily="2" charset="0"/>
              </a:rPr>
              <a:t>: 10.1111/irj.12418)</a:t>
            </a:r>
            <a:endParaRPr lang="de-DE" sz="1000" kern="0" dirty="0">
              <a:solidFill>
                <a:schemeClr val="bg1"/>
              </a:solidFill>
              <a:latin typeface="Raleway Medium" pitchFamily="2" charset="0"/>
            </a:endParaRPr>
          </a:p>
        </p:txBody>
      </p:sp>
      <p:sp>
        <p:nvSpPr>
          <p:cNvPr id="18" name="Rechteck 17">
            <a:extLst>
              <a:ext uri="{FF2B5EF4-FFF2-40B4-BE49-F238E27FC236}">
                <a16:creationId xmlns:a16="http://schemas.microsoft.com/office/drawing/2014/main" id="{A26C0BD0-3879-4FC7-9CC9-776A7A497C0A}"/>
              </a:ext>
            </a:extLst>
          </p:cNvPr>
          <p:cNvSpPr/>
          <p:nvPr/>
        </p:nvSpPr>
        <p:spPr>
          <a:xfrm>
            <a:off x="4129989" y="606575"/>
            <a:ext cx="7960411" cy="830997"/>
          </a:xfrm>
          <a:prstGeom prst="rect">
            <a:avLst/>
          </a:prstGeom>
        </p:spPr>
        <p:txBody>
          <a:bodyPr wrap="square">
            <a:spAutoFit/>
          </a:bodyPr>
          <a:lstStyle/>
          <a:p>
            <a:pPr algn="ctr"/>
            <a:r>
              <a:rPr lang="de-DE" sz="1200" dirty="0">
                <a:solidFill>
                  <a:schemeClr val="bg1"/>
                </a:solidFill>
                <a:latin typeface="Hind" panose="02000000000000000000" pitchFamily="2" charset="77"/>
                <a:cs typeface="Hind" panose="02000000000000000000" pitchFamily="2" charset="77"/>
              </a:rPr>
              <a:t>Aktuelle </a:t>
            </a:r>
            <a:r>
              <a:rPr lang="de-DE" sz="1200" dirty="0" err="1">
                <a:solidFill>
                  <a:schemeClr val="bg1"/>
                </a:solidFill>
                <a:latin typeface="Hind" panose="02000000000000000000" pitchFamily="2" charset="77"/>
                <a:cs typeface="Hind" panose="02000000000000000000" pitchFamily="2" charset="77"/>
              </a:rPr>
              <a:t>Ergebnisse</a:t>
            </a:r>
            <a:r>
              <a:rPr lang="de-DE" sz="1200" baseline="30000" dirty="0" err="1">
                <a:solidFill>
                  <a:schemeClr val="bg1"/>
                </a:solidFill>
                <a:latin typeface="Hind" panose="02000000000000000000" pitchFamily="2" charset="77"/>
                <a:cs typeface="Hind" panose="02000000000000000000" pitchFamily="2" charset="77"/>
              </a:rPr>
              <a:t>a</a:t>
            </a:r>
            <a:r>
              <a:rPr lang="de-DE" sz="1200" dirty="0">
                <a:solidFill>
                  <a:schemeClr val="bg1"/>
                </a:solidFill>
                <a:latin typeface="Hind" panose="02000000000000000000" pitchFamily="2" charset="77"/>
                <a:cs typeface="Hind" panose="02000000000000000000" pitchFamily="2" charset="77"/>
              </a:rPr>
              <a:t> aus einer übergreifenden Untersuchung mit 46.336 Beschäftigten aus 233 britischen Unternehmen zeigen, dass diejenigen, die an Programmen zur Förderung des psychischen Wohlbefindens (Stressmanagement, Achtsamkeit, Well-</a:t>
            </a:r>
            <a:r>
              <a:rPr lang="de-DE" sz="1200" dirty="0" err="1">
                <a:solidFill>
                  <a:schemeClr val="bg1"/>
                </a:solidFill>
                <a:latin typeface="Hind" panose="02000000000000000000" pitchFamily="2" charset="77"/>
                <a:cs typeface="Hind" panose="02000000000000000000" pitchFamily="2" charset="77"/>
              </a:rPr>
              <a:t>being</a:t>
            </a:r>
            <a:r>
              <a:rPr lang="de-DE" sz="1200" dirty="0">
                <a:solidFill>
                  <a:schemeClr val="bg1"/>
                </a:solidFill>
                <a:latin typeface="Hind" panose="02000000000000000000" pitchFamily="2" charset="77"/>
                <a:cs typeface="Hind" panose="02000000000000000000" pitchFamily="2" charset="77"/>
              </a:rPr>
              <a:t> APPs etc.) teilnahmen, nicht besser mit beruflichen Anforderungen umgehen konnten als Nicht-Teilnehmende.</a:t>
            </a:r>
          </a:p>
        </p:txBody>
      </p:sp>
      <p:sp>
        <p:nvSpPr>
          <p:cNvPr id="27" name="Rechteck 26">
            <a:extLst>
              <a:ext uri="{FF2B5EF4-FFF2-40B4-BE49-F238E27FC236}">
                <a16:creationId xmlns:a16="http://schemas.microsoft.com/office/drawing/2014/main" id="{96EDAB5F-A632-43F5-B30A-BF168452A024}"/>
              </a:ext>
            </a:extLst>
          </p:cNvPr>
          <p:cNvSpPr/>
          <p:nvPr/>
        </p:nvSpPr>
        <p:spPr>
          <a:xfrm>
            <a:off x="4034040" y="2500407"/>
            <a:ext cx="7960411" cy="646331"/>
          </a:xfrm>
          <a:prstGeom prst="rect">
            <a:avLst/>
          </a:prstGeom>
        </p:spPr>
        <p:txBody>
          <a:bodyPr wrap="square">
            <a:spAutoFit/>
          </a:bodyPr>
          <a:lstStyle/>
          <a:p>
            <a:pPr algn="ctr"/>
            <a:r>
              <a:rPr lang="de-DE" sz="1200" dirty="0">
                <a:solidFill>
                  <a:schemeClr val="bg1"/>
                </a:solidFill>
                <a:latin typeface="Hind" panose="02000000000000000000" pitchFamily="2" charset="77"/>
                <a:cs typeface="Hind" panose="02000000000000000000" pitchFamily="2" charset="77"/>
              </a:rPr>
              <a:t>BGM und BGF müssen zur Stärkung ihrer Wirksamkeit auf integralen Lösungen basieren, die die Präventionsmaßnahmen auf die individuellen Voraussetzungen und spezifischen Lebens- sowie Arbeitsbedingungen ausrichten. </a:t>
            </a:r>
          </a:p>
        </p:txBody>
      </p:sp>
      <p:sp>
        <p:nvSpPr>
          <p:cNvPr id="54" name="Rechteck 53">
            <a:extLst>
              <a:ext uri="{FF2B5EF4-FFF2-40B4-BE49-F238E27FC236}">
                <a16:creationId xmlns:a16="http://schemas.microsoft.com/office/drawing/2014/main" id="{44A714BB-74E5-4C84-8C82-7281E9ACDEB8}"/>
              </a:ext>
            </a:extLst>
          </p:cNvPr>
          <p:cNvSpPr/>
          <p:nvPr/>
        </p:nvSpPr>
        <p:spPr>
          <a:xfrm>
            <a:off x="4057330" y="4453892"/>
            <a:ext cx="2958401" cy="1200329"/>
          </a:xfrm>
          <a:prstGeom prst="rect">
            <a:avLst/>
          </a:prstGeom>
        </p:spPr>
        <p:txBody>
          <a:bodyPr wrap="square">
            <a:spAutoFit/>
          </a:bodyPr>
          <a:lstStyle/>
          <a:p>
            <a:pPr algn="ctr"/>
            <a:r>
              <a:rPr lang="de-DE" sz="1200" b="1" dirty="0">
                <a:solidFill>
                  <a:schemeClr val="bg1"/>
                </a:solidFill>
                <a:latin typeface="Hind" panose="02000000000000000000" pitchFamily="2" charset="77"/>
                <a:cs typeface="Hind" panose="02000000000000000000" pitchFamily="2" charset="77"/>
              </a:rPr>
              <a:t>Datenbasierte Entscheidungen</a:t>
            </a:r>
          </a:p>
          <a:p>
            <a:pPr algn="ctr"/>
            <a:r>
              <a:rPr lang="de-DE" sz="1200" dirty="0">
                <a:solidFill>
                  <a:schemeClr val="bg1"/>
                </a:solidFill>
                <a:latin typeface="Hind" panose="02000000000000000000" pitchFamily="2" charset="77"/>
                <a:cs typeface="Hind" panose="02000000000000000000" pitchFamily="2" charset="77"/>
              </a:rPr>
              <a:t>Mit umfassenden Evaluationen können zentrale Handlungsfelder identifiziert werden: Schlaf, Sportaktivitäten und Ernährung bei BIG-Versicherten (insbesondere Männer)</a:t>
            </a:r>
          </a:p>
        </p:txBody>
      </p:sp>
      <p:sp>
        <p:nvSpPr>
          <p:cNvPr id="55" name="Rechteck 54">
            <a:extLst>
              <a:ext uri="{FF2B5EF4-FFF2-40B4-BE49-F238E27FC236}">
                <a16:creationId xmlns:a16="http://schemas.microsoft.com/office/drawing/2014/main" id="{9EF8A1E3-D19E-41C0-9E7F-2495CAB0CE2D}"/>
              </a:ext>
            </a:extLst>
          </p:cNvPr>
          <p:cNvSpPr/>
          <p:nvPr/>
        </p:nvSpPr>
        <p:spPr>
          <a:xfrm>
            <a:off x="5747657" y="3323952"/>
            <a:ext cx="4521874" cy="646331"/>
          </a:xfrm>
          <a:prstGeom prst="rect">
            <a:avLst/>
          </a:prstGeom>
        </p:spPr>
        <p:txBody>
          <a:bodyPr wrap="square">
            <a:spAutoFit/>
          </a:bodyPr>
          <a:lstStyle/>
          <a:p>
            <a:pPr algn="ctr"/>
            <a:r>
              <a:rPr lang="de-DE" sz="1200" b="1" dirty="0">
                <a:solidFill>
                  <a:schemeClr val="bg1"/>
                </a:solidFill>
                <a:latin typeface="Hind" panose="02000000000000000000" pitchFamily="2" charset="77"/>
                <a:cs typeface="Hind" panose="02000000000000000000" pitchFamily="2" charset="77"/>
              </a:rPr>
              <a:t>Abgestimmte Verhaltens- und Verhältnisprävention</a:t>
            </a:r>
          </a:p>
          <a:p>
            <a:pPr algn="ctr"/>
            <a:r>
              <a:rPr lang="de-DE" sz="1200" dirty="0">
                <a:solidFill>
                  <a:schemeClr val="bg1"/>
                </a:solidFill>
                <a:latin typeface="Hind" panose="02000000000000000000" pitchFamily="2" charset="77"/>
                <a:cs typeface="Hind" panose="02000000000000000000" pitchFamily="2" charset="77"/>
              </a:rPr>
              <a:t>Nicht die Verantwortung einseitig auf Beschäftige übertragen: bspw. Work-Life Balance und Achtsamkeit gleichzeitig fördern.</a:t>
            </a:r>
          </a:p>
        </p:txBody>
      </p:sp>
      <p:sp>
        <p:nvSpPr>
          <p:cNvPr id="56" name="Rechteck 55">
            <a:extLst>
              <a:ext uri="{FF2B5EF4-FFF2-40B4-BE49-F238E27FC236}">
                <a16:creationId xmlns:a16="http://schemas.microsoft.com/office/drawing/2014/main" id="{BED7A215-A77F-4ECF-9AFA-010909A86E5E}"/>
              </a:ext>
            </a:extLst>
          </p:cNvPr>
          <p:cNvSpPr/>
          <p:nvPr/>
        </p:nvSpPr>
        <p:spPr>
          <a:xfrm>
            <a:off x="8963827" y="4463161"/>
            <a:ext cx="3268951" cy="830997"/>
          </a:xfrm>
          <a:prstGeom prst="rect">
            <a:avLst/>
          </a:prstGeom>
        </p:spPr>
        <p:txBody>
          <a:bodyPr wrap="square">
            <a:spAutoFit/>
          </a:bodyPr>
          <a:lstStyle/>
          <a:p>
            <a:pPr algn="ctr"/>
            <a:r>
              <a:rPr lang="de-DE" sz="1200" b="1" dirty="0">
                <a:solidFill>
                  <a:schemeClr val="bg1"/>
                </a:solidFill>
                <a:latin typeface="Hind" panose="02000000000000000000" pitchFamily="2" charset="77"/>
                <a:cs typeface="Hind" panose="02000000000000000000" pitchFamily="2" charset="77"/>
              </a:rPr>
              <a:t>Ursachenfokus</a:t>
            </a:r>
          </a:p>
          <a:p>
            <a:pPr algn="ctr"/>
            <a:r>
              <a:rPr lang="de-DE" sz="1200" dirty="0">
                <a:solidFill>
                  <a:schemeClr val="bg1"/>
                </a:solidFill>
                <a:latin typeface="Hind" panose="02000000000000000000" pitchFamily="2" charset="77"/>
                <a:cs typeface="Hind" panose="02000000000000000000" pitchFamily="2" charset="77"/>
              </a:rPr>
              <a:t>Basierend auf Individual- und Gesamt-</a:t>
            </a:r>
          </a:p>
          <a:p>
            <a:pPr algn="ctr"/>
            <a:r>
              <a:rPr lang="de-DE" sz="1200" dirty="0" err="1">
                <a:solidFill>
                  <a:schemeClr val="bg1"/>
                </a:solidFill>
                <a:latin typeface="Hind" panose="02000000000000000000" pitchFamily="2" charset="77"/>
                <a:cs typeface="Hind" panose="02000000000000000000" pitchFamily="2" charset="77"/>
              </a:rPr>
              <a:t>profilen</a:t>
            </a:r>
            <a:r>
              <a:rPr lang="de-DE" sz="1200" dirty="0">
                <a:solidFill>
                  <a:schemeClr val="bg1"/>
                </a:solidFill>
                <a:latin typeface="Hind" panose="02000000000000000000" pitchFamily="2" charset="77"/>
                <a:cs typeface="Hind" panose="02000000000000000000" pitchFamily="2" charset="77"/>
              </a:rPr>
              <a:t> die zentralen Einflussfaktoren</a:t>
            </a:r>
            <a:br>
              <a:rPr lang="de-DE" sz="1200" dirty="0">
                <a:solidFill>
                  <a:schemeClr val="bg1"/>
                </a:solidFill>
                <a:latin typeface="Hind" panose="02000000000000000000" pitchFamily="2" charset="77"/>
                <a:cs typeface="Hind" panose="02000000000000000000" pitchFamily="2" charset="77"/>
              </a:rPr>
            </a:br>
            <a:r>
              <a:rPr lang="de-DE" sz="1200" dirty="0">
                <a:solidFill>
                  <a:schemeClr val="bg1"/>
                </a:solidFill>
                <a:latin typeface="Hind" panose="02000000000000000000" pitchFamily="2" charset="77"/>
                <a:cs typeface="Hind" panose="02000000000000000000" pitchFamily="2" charset="77"/>
              </a:rPr>
              <a:t>der Gesundheit gestalten.</a:t>
            </a:r>
          </a:p>
        </p:txBody>
      </p:sp>
      <p:grpSp>
        <p:nvGrpSpPr>
          <p:cNvPr id="58" name="Gruppieren 57">
            <a:extLst>
              <a:ext uri="{FF2B5EF4-FFF2-40B4-BE49-F238E27FC236}">
                <a16:creationId xmlns:a16="http://schemas.microsoft.com/office/drawing/2014/main" id="{B0C8BD82-C32D-41A2-A3E4-49F683B0800C}"/>
              </a:ext>
            </a:extLst>
          </p:cNvPr>
          <p:cNvGrpSpPr/>
          <p:nvPr/>
        </p:nvGrpSpPr>
        <p:grpSpPr>
          <a:xfrm>
            <a:off x="7170121" y="4076467"/>
            <a:ext cx="1706542" cy="1806164"/>
            <a:chOff x="7070125" y="4132845"/>
            <a:chExt cx="1906534" cy="2017831"/>
          </a:xfrm>
        </p:grpSpPr>
        <p:sp>
          <p:nvSpPr>
            <p:cNvPr id="42" name="Freeform: Shape 5">
              <a:extLst>
                <a:ext uri="{FF2B5EF4-FFF2-40B4-BE49-F238E27FC236}">
                  <a16:creationId xmlns:a16="http://schemas.microsoft.com/office/drawing/2014/main" id="{457C34FD-1D17-4A33-9D7C-F0C5A80AE55D}"/>
                </a:ext>
              </a:extLst>
            </p:cNvPr>
            <p:cNvSpPr/>
            <p:nvPr/>
          </p:nvSpPr>
          <p:spPr>
            <a:xfrm flipH="1">
              <a:off x="8031661" y="4683683"/>
              <a:ext cx="944998" cy="916155"/>
            </a:xfrm>
            <a:custGeom>
              <a:avLst/>
              <a:gdLst>
                <a:gd name="connsiteX0" fmla="*/ 1075765 w 2151530"/>
                <a:gd name="connsiteY0" fmla="*/ 0 h 2151530"/>
                <a:gd name="connsiteX1" fmla="*/ 2151530 w 2151530"/>
                <a:gd name="connsiteY1" fmla="*/ 1075765 h 2151530"/>
                <a:gd name="connsiteX2" fmla="*/ 1075765 w 2151530"/>
                <a:gd name="connsiteY2" fmla="*/ 2151530 h 2151530"/>
                <a:gd name="connsiteX3" fmla="*/ 0 w 2151530"/>
                <a:gd name="connsiteY3" fmla="*/ 1075765 h 2151530"/>
                <a:gd name="connsiteX4" fmla="*/ 1075765 w 2151530"/>
                <a:gd name="connsiteY4" fmla="*/ 0 h 2151530"/>
                <a:gd name="connsiteX5" fmla="*/ 1215529 w 2151530"/>
                <a:gd name="connsiteY5" fmla="*/ 139764 h 2151530"/>
                <a:gd name="connsiteX6" fmla="*/ 279529 w 2151530"/>
                <a:gd name="connsiteY6" fmla="*/ 1075764 h 2151530"/>
                <a:gd name="connsiteX7" fmla="*/ 1215529 w 2151530"/>
                <a:gd name="connsiteY7" fmla="*/ 2011764 h 2151530"/>
                <a:gd name="connsiteX8" fmla="*/ 2151529 w 2151530"/>
                <a:gd name="connsiteY8" fmla="*/ 1075764 h 2151530"/>
                <a:gd name="connsiteX9" fmla="*/ 1215529 w 2151530"/>
                <a:gd name="connsiteY9" fmla="*/ 139764 h 215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1530" h="2151530">
                  <a:moveTo>
                    <a:pt x="1075765" y="0"/>
                  </a:moveTo>
                  <a:cubicBezTo>
                    <a:pt x="1669894" y="0"/>
                    <a:pt x="2151530" y="481636"/>
                    <a:pt x="2151530" y="1075765"/>
                  </a:cubicBezTo>
                  <a:cubicBezTo>
                    <a:pt x="2151530" y="1669894"/>
                    <a:pt x="1669894" y="2151530"/>
                    <a:pt x="1075765" y="2151530"/>
                  </a:cubicBezTo>
                  <a:cubicBezTo>
                    <a:pt x="481636" y="2151530"/>
                    <a:pt x="0" y="1669894"/>
                    <a:pt x="0" y="1075765"/>
                  </a:cubicBezTo>
                  <a:cubicBezTo>
                    <a:pt x="0" y="481636"/>
                    <a:pt x="481636" y="0"/>
                    <a:pt x="1075765" y="0"/>
                  </a:cubicBezTo>
                  <a:close/>
                  <a:moveTo>
                    <a:pt x="1215529" y="139764"/>
                  </a:moveTo>
                  <a:cubicBezTo>
                    <a:pt x="698590" y="139764"/>
                    <a:pt x="279529" y="558825"/>
                    <a:pt x="279529" y="1075764"/>
                  </a:cubicBezTo>
                  <a:cubicBezTo>
                    <a:pt x="279529" y="1592703"/>
                    <a:pt x="698590" y="2011764"/>
                    <a:pt x="1215529" y="2011764"/>
                  </a:cubicBezTo>
                  <a:cubicBezTo>
                    <a:pt x="1732468" y="2011764"/>
                    <a:pt x="2151529" y="1592703"/>
                    <a:pt x="2151529" y="1075764"/>
                  </a:cubicBezTo>
                  <a:cubicBezTo>
                    <a:pt x="2151529" y="558825"/>
                    <a:pt x="1732468" y="139764"/>
                    <a:pt x="1215529" y="139764"/>
                  </a:cubicBezTo>
                  <a:close/>
                </a:path>
              </a:pathLst>
            </a:custGeom>
            <a:solidFill>
              <a:srgbClr val="BDCEE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prstClr val="white"/>
                </a:solidFill>
                <a:latin typeface="Raleway Medium" pitchFamily="2" charset="0"/>
                <a:cs typeface="Helvetica" panose="020B0604020202020204" pitchFamily="34" charset="0"/>
              </a:endParaRPr>
            </a:p>
          </p:txBody>
        </p:sp>
        <p:sp>
          <p:nvSpPr>
            <p:cNvPr id="43" name="Freeform: Shape 7">
              <a:extLst>
                <a:ext uri="{FF2B5EF4-FFF2-40B4-BE49-F238E27FC236}">
                  <a16:creationId xmlns:a16="http://schemas.microsoft.com/office/drawing/2014/main" id="{E0888669-AEA4-45E7-AD7C-AF400290483C}"/>
                </a:ext>
              </a:extLst>
            </p:cNvPr>
            <p:cNvSpPr/>
            <p:nvPr/>
          </p:nvSpPr>
          <p:spPr>
            <a:xfrm>
              <a:off x="7070125" y="4683683"/>
              <a:ext cx="944998" cy="916155"/>
            </a:xfrm>
            <a:custGeom>
              <a:avLst/>
              <a:gdLst>
                <a:gd name="connsiteX0" fmla="*/ 1075765 w 2151530"/>
                <a:gd name="connsiteY0" fmla="*/ 0 h 2151530"/>
                <a:gd name="connsiteX1" fmla="*/ 2151530 w 2151530"/>
                <a:gd name="connsiteY1" fmla="*/ 1075765 h 2151530"/>
                <a:gd name="connsiteX2" fmla="*/ 1075765 w 2151530"/>
                <a:gd name="connsiteY2" fmla="*/ 2151530 h 2151530"/>
                <a:gd name="connsiteX3" fmla="*/ 0 w 2151530"/>
                <a:gd name="connsiteY3" fmla="*/ 1075765 h 2151530"/>
                <a:gd name="connsiteX4" fmla="*/ 1075765 w 2151530"/>
                <a:gd name="connsiteY4" fmla="*/ 0 h 2151530"/>
                <a:gd name="connsiteX5" fmla="*/ 1215529 w 2151530"/>
                <a:gd name="connsiteY5" fmla="*/ 139764 h 2151530"/>
                <a:gd name="connsiteX6" fmla="*/ 279529 w 2151530"/>
                <a:gd name="connsiteY6" fmla="*/ 1075764 h 2151530"/>
                <a:gd name="connsiteX7" fmla="*/ 1215529 w 2151530"/>
                <a:gd name="connsiteY7" fmla="*/ 2011764 h 2151530"/>
                <a:gd name="connsiteX8" fmla="*/ 2151529 w 2151530"/>
                <a:gd name="connsiteY8" fmla="*/ 1075764 h 2151530"/>
                <a:gd name="connsiteX9" fmla="*/ 1215529 w 2151530"/>
                <a:gd name="connsiteY9" fmla="*/ 139764 h 215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1530" h="2151530">
                  <a:moveTo>
                    <a:pt x="1075765" y="0"/>
                  </a:moveTo>
                  <a:cubicBezTo>
                    <a:pt x="1669894" y="0"/>
                    <a:pt x="2151530" y="481636"/>
                    <a:pt x="2151530" y="1075765"/>
                  </a:cubicBezTo>
                  <a:cubicBezTo>
                    <a:pt x="2151530" y="1669894"/>
                    <a:pt x="1669894" y="2151530"/>
                    <a:pt x="1075765" y="2151530"/>
                  </a:cubicBezTo>
                  <a:cubicBezTo>
                    <a:pt x="481636" y="2151530"/>
                    <a:pt x="0" y="1669894"/>
                    <a:pt x="0" y="1075765"/>
                  </a:cubicBezTo>
                  <a:cubicBezTo>
                    <a:pt x="0" y="481636"/>
                    <a:pt x="481636" y="0"/>
                    <a:pt x="1075765" y="0"/>
                  </a:cubicBezTo>
                  <a:close/>
                  <a:moveTo>
                    <a:pt x="1215529" y="139764"/>
                  </a:moveTo>
                  <a:cubicBezTo>
                    <a:pt x="698590" y="139764"/>
                    <a:pt x="279529" y="558825"/>
                    <a:pt x="279529" y="1075764"/>
                  </a:cubicBezTo>
                  <a:cubicBezTo>
                    <a:pt x="279529" y="1592703"/>
                    <a:pt x="698590" y="2011764"/>
                    <a:pt x="1215529" y="2011764"/>
                  </a:cubicBezTo>
                  <a:cubicBezTo>
                    <a:pt x="1732468" y="2011764"/>
                    <a:pt x="2151529" y="1592703"/>
                    <a:pt x="2151529" y="1075764"/>
                  </a:cubicBezTo>
                  <a:cubicBezTo>
                    <a:pt x="2151529" y="558825"/>
                    <a:pt x="1732468" y="139764"/>
                    <a:pt x="1215529" y="139764"/>
                  </a:cubicBezTo>
                  <a:close/>
                </a:path>
              </a:pathLst>
            </a:custGeom>
            <a:solidFill>
              <a:srgbClr val="BDCEE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prstClr val="white"/>
                </a:solidFill>
                <a:latin typeface="Raleway Medium" pitchFamily="2" charset="0"/>
                <a:cs typeface="Helvetica" panose="020B0604020202020204" pitchFamily="34" charset="0"/>
              </a:endParaRPr>
            </a:p>
          </p:txBody>
        </p:sp>
        <p:sp>
          <p:nvSpPr>
            <p:cNvPr id="44" name="Freeform: Shape 8">
              <a:extLst>
                <a:ext uri="{FF2B5EF4-FFF2-40B4-BE49-F238E27FC236}">
                  <a16:creationId xmlns:a16="http://schemas.microsoft.com/office/drawing/2014/main" id="{A9425925-9C3B-4BAC-805C-A9B930433DFB}"/>
                </a:ext>
              </a:extLst>
            </p:cNvPr>
            <p:cNvSpPr/>
            <p:nvPr/>
          </p:nvSpPr>
          <p:spPr>
            <a:xfrm rot="16200000" flipH="1">
              <a:off x="7579999" y="4118424"/>
              <a:ext cx="916155" cy="944998"/>
            </a:xfrm>
            <a:custGeom>
              <a:avLst/>
              <a:gdLst>
                <a:gd name="connsiteX0" fmla="*/ 1075765 w 2151530"/>
                <a:gd name="connsiteY0" fmla="*/ 0 h 2151530"/>
                <a:gd name="connsiteX1" fmla="*/ 2151530 w 2151530"/>
                <a:gd name="connsiteY1" fmla="*/ 1075765 h 2151530"/>
                <a:gd name="connsiteX2" fmla="*/ 1075765 w 2151530"/>
                <a:gd name="connsiteY2" fmla="*/ 2151530 h 2151530"/>
                <a:gd name="connsiteX3" fmla="*/ 0 w 2151530"/>
                <a:gd name="connsiteY3" fmla="*/ 1075765 h 2151530"/>
                <a:gd name="connsiteX4" fmla="*/ 1075765 w 2151530"/>
                <a:gd name="connsiteY4" fmla="*/ 0 h 2151530"/>
                <a:gd name="connsiteX5" fmla="*/ 1215529 w 2151530"/>
                <a:gd name="connsiteY5" fmla="*/ 139764 h 2151530"/>
                <a:gd name="connsiteX6" fmla="*/ 279529 w 2151530"/>
                <a:gd name="connsiteY6" fmla="*/ 1075764 h 2151530"/>
                <a:gd name="connsiteX7" fmla="*/ 1215529 w 2151530"/>
                <a:gd name="connsiteY7" fmla="*/ 2011764 h 2151530"/>
                <a:gd name="connsiteX8" fmla="*/ 2151529 w 2151530"/>
                <a:gd name="connsiteY8" fmla="*/ 1075764 h 2151530"/>
                <a:gd name="connsiteX9" fmla="*/ 1215529 w 2151530"/>
                <a:gd name="connsiteY9" fmla="*/ 139764 h 215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1530" h="2151530">
                  <a:moveTo>
                    <a:pt x="1075765" y="0"/>
                  </a:moveTo>
                  <a:cubicBezTo>
                    <a:pt x="1669894" y="0"/>
                    <a:pt x="2151530" y="481636"/>
                    <a:pt x="2151530" y="1075765"/>
                  </a:cubicBezTo>
                  <a:cubicBezTo>
                    <a:pt x="2151530" y="1669894"/>
                    <a:pt x="1669894" y="2151530"/>
                    <a:pt x="1075765" y="2151530"/>
                  </a:cubicBezTo>
                  <a:cubicBezTo>
                    <a:pt x="481636" y="2151530"/>
                    <a:pt x="0" y="1669894"/>
                    <a:pt x="0" y="1075765"/>
                  </a:cubicBezTo>
                  <a:cubicBezTo>
                    <a:pt x="0" y="481636"/>
                    <a:pt x="481636" y="0"/>
                    <a:pt x="1075765" y="0"/>
                  </a:cubicBezTo>
                  <a:close/>
                  <a:moveTo>
                    <a:pt x="1215529" y="139764"/>
                  </a:moveTo>
                  <a:cubicBezTo>
                    <a:pt x="698590" y="139764"/>
                    <a:pt x="279529" y="558825"/>
                    <a:pt x="279529" y="1075764"/>
                  </a:cubicBezTo>
                  <a:cubicBezTo>
                    <a:pt x="279529" y="1592703"/>
                    <a:pt x="698590" y="2011764"/>
                    <a:pt x="1215529" y="2011764"/>
                  </a:cubicBezTo>
                  <a:cubicBezTo>
                    <a:pt x="1732468" y="2011764"/>
                    <a:pt x="2151529" y="1592703"/>
                    <a:pt x="2151529" y="1075764"/>
                  </a:cubicBezTo>
                  <a:cubicBezTo>
                    <a:pt x="2151529" y="558825"/>
                    <a:pt x="1732468" y="139764"/>
                    <a:pt x="1215529" y="139764"/>
                  </a:cubicBezTo>
                  <a:close/>
                </a:path>
              </a:pathLst>
            </a:custGeom>
            <a:solidFill>
              <a:srgbClr val="FEA12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prstClr val="white"/>
                </a:solidFill>
                <a:latin typeface="Raleway Medium" pitchFamily="2" charset="0"/>
                <a:cs typeface="Helvetica" panose="020B0604020202020204" pitchFamily="34" charset="0"/>
              </a:endParaRPr>
            </a:p>
          </p:txBody>
        </p:sp>
        <p:sp>
          <p:nvSpPr>
            <p:cNvPr id="45" name="Freeform: Shape 9">
              <a:extLst>
                <a:ext uri="{FF2B5EF4-FFF2-40B4-BE49-F238E27FC236}">
                  <a16:creationId xmlns:a16="http://schemas.microsoft.com/office/drawing/2014/main" id="{B6A2CDC3-59A6-41CE-AAF2-8A66B42EBE35}"/>
                </a:ext>
              </a:extLst>
            </p:cNvPr>
            <p:cNvSpPr/>
            <p:nvPr/>
          </p:nvSpPr>
          <p:spPr>
            <a:xfrm rot="5400000" flipH="1" flipV="1">
              <a:off x="7579999" y="5220100"/>
              <a:ext cx="916155" cy="944998"/>
            </a:xfrm>
            <a:custGeom>
              <a:avLst/>
              <a:gdLst>
                <a:gd name="connsiteX0" fmla="*/ 1075765 w 2151530"/>
                <a:gd name="connsiteY0" fmla="*/ 0 h 2151530"/>
                <a:gd name="connsiteX1" fmla="*/ 2151530 w 2151530"/>
                <a:gd name="connsiteY1" fmla="*/ 1075765 h 2151530"/>
                <a:gd name="connsiteX2" fmla="*/ 1075765 w 2151530"/>
                <a:gd name="connsiteY2" fmla="*/ 2151530 h 2151530"/>
                <a:gd name="connsiteX3" fmla="*/ 0 w 2151530"/>
                <a:gd name="connsiteY3" fmla="*/ 1075765 h 2151530"/>
                <a:gd name="connsiteX4" fmla="*/ 1075765 w 2151530"/>
                <a:gd name="connsiteY4" fmla="*/ 0 h 2151530"/>
                <a:gd name="connsiteX5" fmla="*/ 1215529 w 2151530"/>
                <a:gd name="connsiteY5" fmla="*/ 139764 h 2151530"/>
                <a:gd name="connsiteX6" fmla="*/ 279529 w 2151530"/>
                <a:gd name="connsiteY6" fmla="*/ 1075764 h 2151530"/>
                <a:gd name="connsiteX7" fmla="*/ 1215529 w 2151530"/>
                <a:gd name="connsiteY7" fmla="*/ 2011764 h 2151530"/>
                <a:gd name="connsiteX8" fmla="*/ 2151529 w 2151530"/>
                <a:gd name="connsiteY8" fmla="*/ 1075764 h 2151530"/>
                <a:gd name="connsiteX9" fmla="*/ 1215529 w 2151530"/>
                <a:gd name="connsiteY9" fmla="*/ 139764 h 215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1530" h="2151530">
                  <a:moveTo>
                    <a:pt x="1075765" y="0"/>
                  </a:moveTo>
                  <a:cubicBezTo>
                    <a:pt x="1669894" y="0"/>
                    <a:pt x="2151530" y="481636"/>
                    <a:pt x="2151530" y="1075765"/>
                  </a:cubicBezTo>
                  <a:cubicBezTo>
                    <a:pt x="2151530" y="1669894"/>
                    <a:pt x="1669894" y="2151530"/>
                    <a:pt x="1075765" y="2151530"/>
                  </a:cubicBezTo>
                  <a:cubicBezTo>
                    <a:pt x="481636" y="2151530"/>
                    <a:pt x="0" y="1669894"/>
                    <a:pt x="0" y="1075765"/>
                  </a:cubicBezTo>
                  <a:cubicBezTo>
                    <a:pt x="0" y="481636"/>
                    <a:pt x="481636" y="0"/>
                    <a:pt x="1075765" y="0"/>
                  </a:cubicBezTo>
                  <a:close/>
                  <a:moveTo>
                    <a:pt x="1215529" y="139764"/>
                  </a:moveTo>
                  <a:cubicBezTo>
                    <a:pt x="698590" y="139764"/>
                    <a:pt x="279529" y="558825"/>
                    <a:pt x="279529" y="1075764"/>
                  </a:cubicBezTo>
                  <a:cubicBezTo>
                    <a:pt x="279529" y="1592703"/>
                    <a:pt x="698590" y="2011764"/>
                    <a:pt x="1215529" y="2011764"/>
                  </a:cubicBezTo>
                  <a:cubicBezTo>
                    <a:pt x="1732468" y="2011764"/>
                    <a:pt x="2151529" y="1592703"/>
                    <a:pt x="2151529" y="1075764"/>
                  </a:cubicBezTo>
                  <a:cubicBezTo>
                    <a:pt x="2151529" y="558825"/>
                    <a:pt x="1732468" y="139764"/>
                    <a:pt x="1215529" y="139764"/>
                  </a:cubicBezTo>
                  <a:close/>
                </a:path>
              </a:pathLst>
            </a:custGeom>
            <a:solidFill>
              <a:srgbClr val="FEA12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prstClr val="white"/>
                </a:solidFill>
                <a:latin typeface="Raleway Medium" pitchFamily="2" charset="0"/>
                <a:cs typeface="Helvetica" panose="020B0604020202020204" pitchFamily="34" charset="0"/>
              </a:endParaRPr>
            </a:p>
          </p:txBody>
        </p:sp>
        <p:sp>
          <p:nvSpPr>
            <p:cNvPr id="46" name="Oval 99">
              <a:extLst>
                <a:ext uri="{FF2B5EF4-FFF2-40B4-BE49-F238E27FC236}">
                  <a16:creationId xmlns:a16="http://schemas.microsoft.com/office/drawing/2014/main" id="{5424FA43-C353-4CA9-B5CF-C41C9293FC0E}"/>
                </a:ext>
              </a:extLst>
            </p:cNvPr>
            <p:cNvSpPr/>
            <p:nvPr/>
          </p:nvSpPr>
          <p:spPr>
            <a:xfrm>
              <a:off x="7335396" y="4942401"/>
              <a:ext cx="401624" cy="389366"/>
            </a:xfrm>
            <a:prstGeom prst="ellipse">
              <a:avLst/>
            </a:prstGeom>
            <a:solidFill>
              <a:srgbClr val="BDC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prstClr val="white"/>
                </a:solidFill>
                <a:latin typeface="Raleway Medium" pitchFamily="2" charset="0"/>
                <a:cs typeface="Helvetica" panose="020B0604020202020204" pitchFamily="34" charset="0"/>
              </a:endParaRPr>
            </a:p>
          </p:txBody>
        </p:sp>
        <p:sp>
          <p:nvSpPr>
            <p:cNvPr id="47" name="Oval 100">
              <a:extLst>
                <a:ext uri="{FF2B5EF4-FFF2-40B4-BE49-F238E27FC236}">
                  <a16:creationId xmlns:a16="http://schemas.microsoft.com/office/drawing/2014/main" id="{54F2E10C-1EE6-4C51-A440-724C660EE2A9}"/>
                </a:ext>
              </a:extLst>
            </p:cNvPr>
            <p:cNvSpPr/>
            <p:nvPr/>
          </p:nvSpPr>
          <p:spPr>
            <a:xfrm>
              <a:off x="7830849" y="4391563"/>
              <a:ext cx="401624" cy="389366"/>
            </a:xfrm>
            <a:prstGeom prst="ellipse">
              <a:avLst/>
            </a:prstGeom>
            <a:solidFill>
              <a:srgbClr val="FEA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prstClr val="white"/>
                </a:solidFill>
                <a:latin typeface="Raleway Medium" pitchFamily="2" charset="0"/>
                <a:cs typeface="Helvetica" panose="020B0604020202020204" pitchFamily="34" charset="0"/>
              </a:endParaRPr>
            </a:p>
          </p:txBody>
        </p:sp>
        <p:sp>
          <p:nvSpPr>
            <p:cNvPr id="48" name="Oval 102">
              <a:extLst>
                <a:ext uri="{FF2B5EF4-FFF2-40B4-BE49-F238E27FC236}">
                  <a16:creationId xmlns:a16="http://schemas.microsoft.com/office/drawing/2014/main" id="{84F82974-35F0-49FF-AC87-6D20A9E2CBE1}"/>
                </a:ext>
              </a:extLst>
            </p:cNvPr>
            <p:cNvSpPr/>
            <p:nvPr/>
          </p:nvSpPr>
          <p:spPr>
            <a:xfrm>
              <a:off x="7830849" y="5493239"/>
              <a:ext cx="401624" cy="389366"/>
            </a:xfrm>
            <a:prstGeom prst="ellipse">
              <a:avLst/>
            </a:prstGeom>
            <a:solidFill>
              <a:srgbClr val="FEA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prstClr val="white"/>
                </a:solidFill>
                <a:latin typeface="Raleway Medium" pitchFamily="2" charset="0"/>
                <a:cs typeface="Helvetica" panose="020B0604020202020204" pitchFamily="34" charset="0"/>
              </a:endParaRPr>
            </a:p>
          </p:txBody>
        </p:sp>
        <p:sp>
          <p:nvSpPr>
            <p:cNvPr id="49" name="Oval 101">
              <a:extLst>
                <a:ext uri="{FF2B5EF4-FFF2-40B4-BE49-F238E27FC236}">
                  <a16:creationId xmlns:a16="http://schemas.microsoft.com/office/drawing/2014/main" id="{29F4DB1C-46DE-4CCD-B7B8-798A8B76BBA9}"/>
                </a:ext>
              </a:extLst>
            </p:cNvPr>
            <p:cNvSpPr/>
            <p:nvPr/>
          </p:nvSpPr>
          <p:spPr>
            <a:xfrm>
              <a:off x="8296932" y="4942401"/>
              <a:ext cx="401624" cy="389366"/>
            </a:xfrm>
            <a:prstGeom prst="ellipse">
              <a:avLst/>
            </a:prstGeom>
            <a:solidFill>
              <a:srgbClr val="BDC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prstClr val="white"/>
                </a:solidFill>
                <a:latin typeface="Raleway Medium" pitchFamily="2" charset="0"/>
                <a:cs typeface="Helvetica" panose="020B0604020202020204" pitchFamily="34" charset="0"/>
              </a:endParaRPr>
            </a:p>
          </p:txBody>
        </p:sp>
        <p:pic>
          <p:nvPicPr>
            <p:cNvPr id="53" name="Grafik 52" descr="Gruppenbrainstorming">
              <a:extLst>
                <a:ext uri="{FF2B5EF4-FFF2-40B4-BE49-F238E27FC236}">
                  <a16:creationId xmlns:a16="http://schemas.microsoft.com/office/drawing/2014/main" id="{05198B6A-30B5-4EAD-8787-25F593CA984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9701" y="5537802"/>
              <a:ext cx="270087" cy="279183"/>
            </a:xfrm>
            <a:prstGeom prst="rect">
              <a:avLst/>
            </a:prstGeom>
          </p:spPr>
        </p:pic>
        <p:pic>
          <p:nvPicPr>
            <p:cNvPr id="7" name="Grafik 6" descr="Braille mit einfarbiger Füllung">
              <a:extLst>
                <a:ext uri="{FF2B5EF4-FFF2-40B4-BE49-F238E27FC236}">
                  <a16:creationId xmlns:a16="http://schemas.microsoft.com/office/drawing/2014/main" id="{4A3C87F2-303B-4D78-BADA-2768A4EE178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57521" y="4961561"/>
              <a:ext cx="370206" cy="370206"/>
            </a:xfrm>
            <a:prstGeom prst="rect">
              <a:avLst/>
            </a:prstGeom>
          </p:spPr>
        </p:pic>
        <p:pic>
          <p:nvPicPr>
            <p:cNvPr id="9" name="Grafik 8" descr="Recherche mit einfarbiger Füllung">
              <a:extLst>
                <a:ext uri="{FF2B5EF4-FFF2-40B4-BE49-F238E27FC236}">
                  <a16:creationId xmlns:a16="http://schemas.microsoft.com/office/drawing/2014/main" id="{7EFA172B-2B05-4F3D-847F-B7139219BF2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43173" y="4975072"/>
              <a:ext cx="292120" cy="292120"/>
            </a:xfrm>
            <a:prstGeom prst="rect">
              <a:avLst/>
            </a:prstGeom>
          </p:spPr>
        </p:pic>
        <p:pic>
          <p:nvPicPr>
            <p:cNvPr id="11" name="Grafik 10" descr="Soziales Netzwerk mit einfarbiger Füllung">
              <a:extLst>
                <a:ext uri="{FF2B5EF4-FFF2-40B4-BE49-F238E27FC236}">
                  <a16:creationId xmlns:a16="http://schemas.microsoft.com/office/drawing/2014/main" id="{C7640259-D0DE-4183-83EC-B68C189EB8A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857751" y="4409872"/>
              <a:ext cx="336729" cy="336729"/>
            </a:xfrm>
            <a:prstGeom prst="rect">
              <a:avLst/>
            </a:prstGeom>
          </p:spPr>
        </p:pic>
      </p:grpSp>
      <p:sp>
        <p:nvSpPr>
          <p:cNvPr id="57" name="Rechteck 56">
            <a:extLst>
              <a:ext uri="{FF2B5EF4-FFF2-40B4-BE49-F238E27FC236}">
                <a16:creationId xmlns:a16="http://schemas.microsoft.com/office/drawing/2014/main" id="{F5C1AF4C-783F-4D0C-850F-953BF6892BB4}"/>
              </a:ext>
            </a:extLst>
          </p:cNvPr>
          <p:cNvSpPr/>
          <p:nvPr/>
        </p:nvSpPr>
        <p:spPr>
          <a:xfrm>
            <a:off x="5294824" y="5982580"/>
            <a:ext cx="5525576" cy="646331"/>
          </a:xfrm>
          <a:prstGeom prst="rect">
            <a:avLst/>
          </a:prstGeom>
        </p:spPr>
        <p:txBody>
          <a:bodyPr wrap="square">
            <a:spAutoFit/>
          </a:bodyPr>
          <a:lstStyle/>
          <a:p>
            <a:pPr algn="ctr"/>
            <a:r>
              <a:rPr lang="de-DE" sz="1200" b="1" dirty="0">
                <a:solidFill>
                  <a:schemeClr val="bg1"/>
                </a:solidFill>
                <a:latin typeface="Hind" panose="02000000000000000000" pitchFamily="2" charset="77"/>
                <a:cs typeface="Hind" panose="02000000000000000000" pitchFamily="2" charset="77"/>
              </a:rPr>
              <a:t>Evidenzbasierte Initiativen</a:t>
            </a:r>
          </a:p>
          <a:p>
            <a:pPr algn="ctr"/>
            <a:r>
              <a:rPr lang="de-DE" sz="1200" dirty="0">
                <a:solidFill>
                  <a:schemeClr val="bg1"/>
                </a:solidFill>
                <a:latin typeface="Hind" panose="02000000000000000000" pitchFamily="2" charset="77"/>
                <a:cs typeface="Hind" panose="02000000000000000000" pitchFamily="2" charset="77"/>
              </a:rPr>
              <a:t>Nachweislich wirksame Maßnahmen miteinander verknüpfen und stärker auf die relevanten Handlungsfelder beziehen.</a:t>
            </a:r>
          </a:p>
        </p:txBody>
      </p:sp>
      <p:sp>
        <p:nvSpPr>
          <p:cNvPr id="5" name="Rechteck 4">
            <a:extLst>
              <a:ext uri="{FF2B5EF4-FFF2-40B4-BE49-F238E27FC236}">
                <a16:creationId xmlns:a16="http://schemas.microsoft.com/office/drawing/2014/main" id="{0B024607-0F5D-7CA7-1BDB-6FCD5BAA3BE7}"/>
              </a:ext>
            </a:extLst>
          </p:cNvPr>
          <p:cNvSpPr/>
          <p:nvPr/>
        </p:nvSpPr>
        <p:spPr>
          <a:xfrm>
            <a:off x="205384" y="821500"/>
            <a:ext cx="3458218" cy="1384995"/>
          </a:xfrm>
          <a:prstGeom prst="rect">
            <a:avLst/>
          </a:prstGeom>
        </p:spPr>
        <p:txBody>
          <a:bodyPr wrap="square">
            <a:spAutoFit/>
          </a:bodyPr>
          <a:lstStyle/>
          <a:p>
            <a:r>
              <a:rPr lang="de-DE" sz="2800" b="1" dirty="0">
                <a:solidFill>
                  <a:srgbClr val="004785"/>
                </a:solidFill>
                <a:latin typeface="Hind" panose="02000000000000000000" pitchFamily="2" charset="77"/>
                <a:cs typeface="Hind" panose="02000000000000000000" pitchFamily="2" charset="77"/>
              </a:rPr>
              <a:t>Integration, Implikationen und Ausblick</a:t>
            </a:r>
          </a:p>
        </p:txBody>
      </p:sp>
      <p:grpSp>
        <p:nvGrpSpPr>
          <p:cNvPr id="12" name="Gruppieren 11">
            <a:extLst>
              <a:ext uri="{FF2B5EF4-FFF2-40B4-BE49-F238E27FC236}">
                <a16:creationId xmlns:a16="http://schemas.microsoft.com/office/drawing/2014/main" id="{2328B45A-F06A-3BA8-3A6F-0505CBF97535}"/>
              </a:ext>
            </a:extLst>
          </p:cNvPr>
          <p:cNvGrpSpPr/>
          <p:nvPr/>
        </p:nvGrpSpPr>
        <p:grpSpPr>
          <a:xfrm>
            <a:off x="11468158" y="6342989"/>
            <a:ext cx="380796" cy="362797"/>
            <a:chOff x="155838" y="392681"/>
            <a:chExt cx="1102472" cy="1050361"/>
          </a:xfrm>
        </p:grpSpPr>
        <p:sp>
          <p:nvSpPr>
            <p:cNvPr id="13" name="Ellipse 27">
              <a:extLst>
                <a:ext uri="{FF2B5EF4-FFF2-40B4-BE49-F238E27FC236}">
                  <a16:creationId xmlns:a16="http://schemas.microsoft.com/office/drawing/2014/main" id="{8E230774-22E1-B3A9-59B6-A7F5A8D7FAB0}"/>
                </a:ext>
              </a:extLst>
            </p:cNvPr>
            <p:cNvSpPr/>
            <p:nvPr/>
          </p:nvSpPr>
          <p:spPr>
            <a:xfrm>
              <a:off x="155838" y="392681"/>
              <a:ext cx="1102472" cy="10503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Bild 4">
              <a:extLst>
                <a:ext uri="{FF2B5EF4-FFF2-40B4-BE49-F238E27FC236}">
                  <a16:creationId xmlns:a16="http://schemas.microsoft.com/office/drawing/2014/main" id="{0AE82F77-FCEF-232F-9719-AA49FFBADC1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8695" y="580856"/>
              <a:ext cx="576758" cy="640136"/>
            </a:xfrm>
            <a:prstGeom prst="rect">
              <a:avLst/>
            </a:prstGeom>
          </p:spPr>
        </p:pic>
      </p:grpSp>
      <p:sp>
        <p:nvSpPr>
          <p:cNvPr id="6" name="Freihandform: Form 15">
            <a:extLst>
              <a:ext uri="{FF2B5EF4-FFF2-40B4-BE49-F238E27FC236}">
                <a16:creationId xmlns:a16="http://schemas.microsoft.com/office/drawing/2014/main" id="{11E16FDD-A943-ECC0-61D7-3D715005313A}"/>
              </a:ext>
            </a:extLst>
          </p:cNvPr>
          <p:cNvSpPr/>
          <p:nvPr/>
        </p:nvSpPr>
        <p:spPr>
          <a:xfrm rot="5400000">
            <a:off x="6384124" y="1608890"/>
            <a:ext cx="918522" cy="621202"/>
          </a:xfrm>
          <a:custGeom>
            <a:avLst/>
            <a:gdLst>
              <a:gd name="connsiteX0" fmla="*/ 292716 w 414704"/>
              <a:gd name="connsiteY0" fmla="*/ 160965 h 280467"/>
              <a:gd name="connsiteX1" fmla="*/ 279476 w 414704"/>
              <a:gd name="connsiteY1" fmla="*/ 185254 h 280467"/>
              <a:gd name="connsiteX2" fmla="*/ 292716 w 414704"/>
              <a:gd name="connsiteY2" fmla="*/ 160965 h 280467"/>
              <a:gd name="connsiteX3" fmla="*/ 337864 w 414704"/>
              <a:gd name="connsiteY3" fmla="*/ 214781 h 280467"/>
              <a:gd name="connsiteX4" fmla="*/ 357771 w 414704"/>
              <a:gd name="connsiteY4" fmla="*/ 174014 h 280467"/>
              <a:gd name="connsiteX5" fmla="*/ 337864 w 414704"/>
              <a:gd name="connsiteY5" fmla="*/ 214781 h 280467"/>
              <a:gd name="connsiteX6" fmla="*/ 259949 w 414704"/>
              <a:gd name="connsiteY6" fmla="*/ 234689 h 280467"/>
              <a:gd name="connsiteX7" fmla="*/ 293954 w 414704"/>
              <a:gd name="connsiteY7" fmla="*/ 203161 h 280467"/>
              <a:gd name="connsiteX8" fmla="*/ 259949 w 414704"/>
              <a:gd name="connsiteY8" fmla="*/ 234689 h 280467"/>
              <a:gd name="connsiteX9" fmla="*/ 312909 w 414704"/>
              <a:gd name="connsiteY9" fmla="*/ 236117 h 280467"/>
              <a:gd name="connsiteX10" fmla="*/ 333197 w 414704"/>
              <a:gd name="connsiteY10" fmla="*/ 210400 h 280467"/>
              <a:gd name="connsiteX11" fmla="*/ 344627 w 414704"/>
              <a:gd name="connsiteY11" fmla="*/ 187254 h 280467"/>
              <a:gd name="connsiteX12" fmla="*/ 329006 w 414704"/>
              <a:gd name="connsiteY12" fmla="*/ 209829 h 280467"/>
              <a:gd name="connsiteX13" fmla="*/ 313004 w 414704"/>
              <a:gd name="connsiteY13" fmla="*/ 236117 h 280467"/>
              <a:gd name="connsiteX14" fmla="*/ 288239 w 414704"/>
              <a:gd name="connsiteY14" fmla="*/ 239261 h 280467"/>
              <a:gd name="connsiteX15" fmla="*/ 271951 w 414704"/>
              <a:gd name="connsiteY15" fmla="*/ 270122 h 280467"/>
              <a:gd name="connsiteX16" fmla="*/ 288239 w 414704"/>
              <a:gd name="connsiteY16" fmla="*/ 239261 h 280467"/>
              <a:gd name="connsiteX17" fmla="*/ 287096 w 414704"/>
              <a:gd name="connsiteY17" fmla="*/ 254501 h 280467"/>
              <a:gd name="connsiteX18" fmla="*/ 288715 w 414704"/>
              <a:gd name="connsiteY18" fmla="*/ 256120 h 280467"/>
              <a:gd name="connsiteX19" fmla="*/ 323957 w 414704"/>
              <a:gd name="connsiteY19" fmla="*/ 207162 h 280467"/>
              <a:gd name="connsiteX20" fmla="*/ 303384 w 414704"/>
              <a:gd name="connsiteY20" fmla="*/ 228974 h 280467"/>
              <a:gd name="connsiteX21" fmla="*/ 287096 w 414704"/>
              <a:gd name="connsiteY21" fmla="*/ 254501 h 280467"/>
              <a:gd name="connsiteX22" fmla="*/ 37827 w 414704"/>
              <a:gd name="connsiteY22" fmla="*/ 225926 h 280467"/>
              <a:gd name="connsiteX23" fmla="*/ 71640 w 414704"/>
              <a:gd name="connsiteY23" fmla="*/ 191255 h 280467"/>
              <a:gd name="connsiteX24" fmla="*/ 37827 w 414704"/>
              <a:gd name="connsiteY24" fmla="*/ 225926 h 280467"/>
              <a:gd name="connsiteX25" fmla="*/ 263188 w 414704"/>
              <a:gd name="connsiteY25" fmla="*/ 252786 h 280467"/>
              <a:gd name="connsiteX26" fmla="*/ 295002 w 414704"/>
              <a:gd name="connsiteY26" fmla="*/ 215543 h 280467"/>
              <a:gd name="connsiteX27" fmla="*/ 273666 w 414704"/>
              <a:gd name="connsiteY27" fmla="*/ 231164 h 280467"/>
              <a:gd name="connsiteX28" fmla="*/ 263188 w 414704"/>
              <a:gd name="connsiteY28" fmla="*/ 252786 h 280467"/>
              <a:gd name="connsiteX29" fmla="*/ 293192 w 414704"/>
              <a:gd name="connsiteY29" fmla="*/ 183444 h 280467"/>
              <a:gd name="connsiteX30" fmla="*/ 262807 w 414704"/>
              <a:gd name="connsiteY30" fmla="*/ 218687 h 280467"/>
              <a:gd name="connsiteX31" fmla="*/ 293192 w 414704"/>
              <a:gd name="connsiteY31" fmla="*/ 183444 h 280467"/>
              <a:gd name="connsiteX32" fmla="*/ 12681 w 414704"/>
              <a:gd name="connsiteY32" fmla="*/ 131057 h 280467"/>
              <a:gd name="connsiteX33" fmla="*/ 34874 w 414704"/>
              <a:gd name="connsiteY33" fmla="*/ 92099 h 280467"/>
              <a:gd name="connsiteX34" fmla="*/ 29730 w 414704"/>
              <a:gd name="connsiteY34" fmla="*/ 80098 h 280467"/>
              <a:gd name="connsiteX35" fmla="*/ 18681 w 414704"/>
              <a:gd name="connsiteY35" fmla="*/ 109530 h 280467"/>
              <a:gd name="connsiteX36" fmla="*/ 12681 w 414704"/>
              <a:gd name="connsiteY36" fmla="*/ 130962 h 280467"/>
              <a:gd name="connsiteX37" fmla="*/ 44494 w 414704"/>
              <a:gd name="connsiteY37" fmla="*/ 86099 h 280467"/>
              <a:gd name="connsiteX38" fmla="*/ 13823 w 414704"/>
              <a:gd name="connsiteY38" fmla="*/ 151440 h 280467"/>
              <a:gd name="connsiteX39" fmla="*/ 30969 w 414704"/>
              <a:gd name="connsiteY39" fmla="*/ 127342 h 280467"/>
              <a:gd name="connsiteX40" fmla="*/ 44494 w 414704"/>
              <a:gd name="connsiteY40" fmla="*/ 86194 h 280467"/>
              <a:gd name="connsiteX41" fmla="*/ 54686 w 414704"/>
              <a:gd name="connsiteY41" fmla="*/ 224973 h 280467"/>
              <a:gd name="connsiteX42" fmla="*/ 78784 w 414704"/>
              <a:gd name="connsiteY42" fmla="*/ 209447 h 280467"/>
              <a:gd name="connsiteX43" fmla="*/ 101358 w 414704"/>
              <a:gd name="connsiteY43" fmla="*/ 178205 h 280467"/>
              <a:gd name="connsiteX44" fmla="*/ 78213 w 414704"/>
              <a:gd name="connsiteY44" fmla="*/ 194207 h 280467"/>
              <a:gd name="connsiteX45" fmla="*/ 54590 w 414704"/>
              <a:gd name="connsiteY45" fmla="*/ 224973 h 280467"/>
              <a:gd name="connsiteX46" fmla="*/ 47828 w 414704"/>
              <a:gd name="connsiteY46" fmla="*/ 104577 h 280467"/>
              <a:gd name="connsiteX47" fmla="*/ 30111 w 414704"/>
              <a:gd name="connsiteY47" fmla="*/ 139820 h 280467"/>
              <a:gd name="connsiteX48" fmla="*/ 18777 w 414704"/>
              <a:gd name="connsiteY48" fmla="*/ 177443 h 280467"/>
              <a:gd name="connsiteX49" fmla="*/ 39446 w 414704"/>
              <a:gd name="connsiteY49" fmla="*/ 141534 h 280467"/>
              <a:gd name="connsiteX50" fmla="*/ 47732 w 414704"/>
              <a:gd name="connsiteY50" fmla="*/ 104672 h 280467"/>
              <a:gd name="connsiteX51" fmla="*/ 75736 w 414704"/>
              <a:gd name="connsiteY51" fmla="*/ 223163 h 280467"/>
              <a:gd name="connsiteX52" fmla="*/ 101739 w 414704"/>
              <a:gd name="connsiteY52" fmla="*/ 207733 h 280467"/>
              <a:gd name="connsiteX53" fmla="*/ 126028 w 414704"/>
              <a:gd name="connsiteY53" fmla="*/ 173062 h 280467"/>
              <a:gd name="connsiteX54" fmla="*/ 75736 w 414704"/>
              <a:gd name="connsiteY54" fmla="*/ 223068 h 280467"/>
              <a:gd name="connsiteX55" fmla="*/ 374821 w 414704"/>
              <a:gd name="connsiteY55" fmla="*/ 182777 h 280467"/>
              <a:gd name="connsiteX56" fmla="*/ 376440 w 414704"/>
              <a:gd name="connsiteY56" fmla="*/ 184111 h 280467"/>
              <a:gd name="connsiteX57" fmla="*/ 389585 w 414704"/>
              <a:gd name="connsiteY57" fmla="*/ 162775 h 280467"/>
              <a:gd name="connsiteX58" fmla="*/ 397395 w 414704"/>
              <a:gd name="connsiteY58" fmla="*/ 137534 h 280467"/>
              <a:gd name="connsiteX59" fmla="*/ 366439 w 414704"/>
              <a:gd name="connsiteY59" fmla="*/ 168109 h 280467"/>
              <a:gd name="connsiteX60" fmla="*/ 361486 w 414704"/>
              <a:gd name="connsiteY60" fmla="*/ 186016 h 280467"/>
              <a:gd name="connsiteX61" fmla="*/ 351580 w 414704"/>
              <a:gd name="connsiteY61" fmla="*/ 205828 h 280467"/>
              <a:gd name="connsiteX62" fmla="*/ 376250 w 414704"/>
              <a:gd name="connsiteY62" fmla="*/ 165061 h 280467"/>
              <a:gd name="connsiteX63" fmla="*/ 374821 w 414704"/>
              <a:gd name="connsiteY63" fmla="*/ 182777 h 280467"/>
              <a:gd name="connsiteX64" fmla="*/ 102501 w 414704"/>
              <a:gd name="connsiteY64" fmla="*/ 217734 h 280467"/>
              <a:gd name="connsiteX65" fmla="*/ 130600 w 414704"/>
              <a:gd name="connsiteY65" fmla="*/ 198589 h 280467"/>
              <a:gd name="connsiteX66" fmla="*/ 149745 w 414704"/>
              <a:gd name="connsiteY66" fmla="*/ 170490 h 280467"/>
              <a:gd name="connsiteX67" fmla="*/ 102501 w 414704"/>
              <a:gd name="connsiteY67" fmla="*/ 217734 h 280467"/>
              <a:gd name="connsiteX68" fmla="*/ 240042 w 414704"/>
              <a:gd name="connsiteY68" fmla="*/ 203351 h 280467"/>
              <a:gd name="connsiteX69" fmla="*/ 281190 w 414704"/>
              <a:gd name="connsiteY69" fmla="*/ 161251 h 280467"/>
              <a:gd name="connsiteX70" fmla="*/ 255949 w 414704"/>
              <a:gd name="connsiteY70" fmla="*/ 180396 h 280467"/>
              <a:gd name="connsiteX71" fmla="*/ 226993 w 414704"/>
              <a:gd name="connsiteY71" fmla="*/ 210876 h 280467"/>
              <a:gd name="connsiteX72" fmla="*/ 254044 w 414704"/>
              <a:gd name="connsiteY72" fmla="*/ 210495 h 280467"/>
              <a:gd name="connsiteX73" fmla="*/ 267284 w 414704"/>
              <a:gd name="connsiteY73" fmla="*/ 188588 h 280467"/>
              <a:gd name="connsiteX74" fmla="*/ 239947 w 414704"/>
              <a:gd name="connsiteY74" fmla="*/ 203351 h 280467"/>
              <a:gd name="connsiteX75" fmla="*/ 49828 w 414704"/>
              <a:gd name="connsiteY75" fmla="*/ 136867 h 280467"/>
              <a:gd name="connsiteX76" fmla="*/ 23158 w 414704"/>
              <a:gd name="connsiteY76" fmla="*/ 180682 h 280467"/>
              <a:gd name="connsiteX77" fmla="*/ 13633 w 414704"/>
              <a:gd name="connsiteY77" fmla="*/ 235927 h 280467"/>
              <a:gd name="connsiteX78" fmla="*/ 26968 w 414704"/>
              <a:gd name="connsiteY78" fmla="*/ 215543 h 280467"/>
              <a:gd name="connsiteX79" fmla="*/ 38017 w 414704"/>
              <a:gd name="connsiteY79" fmla="*/ 187159 h 280467"/>
              <a:gd name="connsiteX80" fmla="*/ 26492 w 414704"/>
              <a:gd name="connsiteY80" fmla="*/ 196208 h 280467"/>
              <a:gd name="connsiteX81" fmla="*/ 49923 w 414704"/>
              <a:gd name="connsiteY81" fmla="*/ 136772 h 280467"/>
              <a:gd name="connsiteX82" fmla="*/ 50019 w 414704"/>
              <a:gd name="connsiteY82" fmla="*/ 183635 h 280467"/>
              <a:gd name="connsiteX83" fmla="*/ 122694 w 414704"/>
              <a:gd name="connsiteY83" fmla="*/ 165918 h 280467"/>
              <a:gd name="connsiteX84" fmla="*/ 204705 w 414704"/>
              <a:gd name="connsiteY84" fmla="*/ 156107 h 280467"/>
              <a:gd name="connsiteX85" fmla="*/ 290620 w 414704"/>
              <a:gd name="connsiteY85" fmla="*/ 152202 h 280467"/>
              <a:gd name="connsiteX86" fmla="*/ 303193 w 414704"/>
              <a:gd name="connsiteY86" fmla="*/ 175253 h 280467"/>
              <a:gd name="connsiteX87" fmla="*/ 305098 w 414704"/>
              <a:gd name="connsiteY87" fmla="*/ 212114 h 280467"/>
              <a:gd name="connsiteX88" fmla="*/ 335388 w 414704"/>
              <a:gd name="connsiteY88" fmla="*/ 184587 h 280467"/>
              <a:gd name="connsiteX89" fmla="*/ 369106 w 414704"/>
              <a:gd name="connsiteY89" fmla="*/ 153631 h 280467"/>
              <a:gd name="connsiteX90" fmla="*/ 401396 w 414704"/>
              <a:gd name="connsiteY90" fmla="*/ 123151 h 280467"/>
              <a:gd name="connsiteX91" fmla="*/ 385584 w 414704"/>
              <a:gd name="connsiteY91" fmla="*/ 101148 h 280467"/>
              <a:gd name="connsiteX92" fmla="*/ 325863 w 414704"/>
              <a:gd name="connsiteY92" fmla="*/ 45141 h 280467"/>
              <a:gd name="connsiteX93" fmla="*/ 306146 w 414704"/>
              <a:gd name="connsiteY93" fmla="*/ 22186 h 280467"/>
              <a:gd name="connsiteX94" fmla="*/ 302241 w 414704"/>
              <a:gd name="connsiteY94" fmla="*/ 38950 h 280467"/>
              <a:gd name="connsiteX95" fmla="*/ 299955 w 414704"/>
              <a:gd name="connsiteY95" fmla="*/ 63905 h 280467"/>
              <a:gd name="connsiteX96" fmla="*/ 291096 w 414704"/>
              <a:gd name="connsiteY96" fmla="*/ 85337 h 280467"/>
              <a:gd name="connsiteX97" fmla="*/ 215468 w 414704"/>
              <a:gd name="connsiteY97" fmla="*/ 89623 h 280467"/>
              <a:gd name="connsiteX98" fmla="*/ 132029 w 414704"/>
              <a:gd name="connsiteY98" fmla="*/ 86765 h 280467"/>
              <a:gd name="connsiteX99" fmla="*/ 51638 w 414704"/>
              <a:gd name="connsiteY99" fmla="*/ 79526 h 280467"/>
              <a:gd name="connsiteX100" fmla="*/ 58305 w 414704"/>
              <a:gd name="connsiteY100" fmla="*/ 126104 h 280467"/>
              <a:gd name="connsiteX101" fmla="*/ 50114 w 414704"/>
              <a:gd name="connsiteY101" fmla="*/ 183635 h 280467"/>
              <a:gd name="connsiteX102" fmla="*/ 170795 w 414704"/>
              <a:gd name="connsiteY102" fmla="*/ 165728 h 280467"/>
              <a:gd name="connsiteX103" fmla="*/ 144507 w 414704"/>
              <a:gd name="connsiteY103" fmla="*/ 213829 h 280467"/>
              <a:gd name="connsiteX104" fmla="*/ 169843 w 414704"/>
              <a:gd name="connsiteY104" fmla="*/ 194684 h 280467"/>
              <a:gd name="connsiteX105" fmla="*/ 191274 w 414704"/>
              <a:gd name="connsiteY105" fmla="*/ 168776 h 280467"/>
              <a:gd name="connsiteX106" fmla="*/ 187369 w 414704"/>
              <a:gd name="connsiteY106" fmla="*/ 182777 h 280467"/>
              <a:gd name="connsiteX107" fmla="*/ 165081 w 414704"/>
              <a:gd name="connsiteY107" fmla="*/ 211257 h 280467"/>
              <a:gd name="connsiteX108" fmla="*/ 212134 w 414704"/>
              <a:gd name="connsiteY108" fmla="*/ 162489 h 280467"/>
              <a:gd name="connsiteX109" fmla="*/ 170795 w 414704"/>
              <a:gd name="connsiteY109" fmla="*/ 166109 h 280467"/>
              <a:gd name="connsiteX110" fmla="*/ 148602 w 414704"/>
              <a:gd name="connsiteY110" fmla="*/ 184206 h 280467"/>
              <a:gd name="connsiteX111" fmla="*/ 127743 w 414704"/>
              <a:gd name="connsiteY111" fmla="*/ 215163 h 280467"/>
              <a:gd name="connsiteX112" fmla="*/ 170700 w 414704"/>
              <a:gd name="connsiteY112" fmla="*/ 165823 h 280467"/>
              <a:gd name="connsiteX113" fmla="*/ 238899 w 414704"/>
              <a:gd name="connsiteY113" fmla="*/ 161822 h 280467"/>
              <a:gd name="connsiteX114" fmla="*/ 243662 w 414704"/>
              <a:gd name="connsiteY114" fmla="*/ 162394 h 280467"/>
              <a:gd name="connsiteX115" fmla="*/ 206228 w 414704"/>
              <a:gd name="connsiteY115" fmla="*/ 210305 h 280467"/>
              <a:gd name="connsiteX116" fmla="*/ 237470 w 414704"/>
              <a:gd name="connsiteY116" fmla="*/ 191064 h 280467"/>
              <a:gd name="connsiteX117" fmla="*/ 265188 w 414704"/>
              <a:gd name="connsiteY117" fmla="*/ 159155 h 280467"/>
              <a:gd name="connsiteX118" fmla="*/ 239090 w 414704"/>
              <a:gd name="connsiteY118" fmla="*/ 161918 h 280467"/>
              <a:gd name="connsiteX119" fmla="*/ 212229 w 414704"/>
              <a:gd name="connsiteY119" fmla="*/ 172871 h 280467"/>
              <a:gd name="connsiteX120" fmla="*/ 183559 w 414704"/>
              <a:gd name="connsiteY120" fmla="*/ 210400 h 280467"/>
              <a:gd name="connsiteX121" fmla="*/ 238994 w 414704"/>
              <a:gd name="connsiteY121" fmla="*/ 161632 h 280467"/>
              <a:gd name="connsiteX122" fmla="*/ 29921 w 414704"/>
              <a:gd name="connsiteY122" fmla="*/ 52952 h 280467"/>
              <a:gd name="connsiteX123" fmla="*/ 92405 w 414704"/>
              <a:gd name="connsiteY123" fmla="*/ 75526 h 280467"/>
              <a:gd name="connsiteX124" fmla="*/ 170510 w 414704"/>
              <a:gd name="connsiteY124" fmla="*/ 81527 h 280467"/>
              <a:gd name="connsiteX125" fmla="*/ 240709 w 414704"/>
              <a:gd name="connsiteY125" fmla="*/ 82003 h 280467"/>
              <a:gd name="connsiteX126" fmla="*/ 272903 w 414704"/>
              <a:gd name="connsiteY126" fmla="*/ 80193 h 280467"/>
              <a:gd name="connsiteX127" fmla="*/ 292239 w 414704"/>
              <a:gd name="connsiteY127" fmla="*/ 60857 h 280467"/>
              <a:gd name="connsiteX128" fmla="*/ 300240 w 414704"/>
              <a:gd name="connsiteY128" fmla="*/ 469 h 280467"/>
              <a:gd name="connsiteX129" fmla="*/ 311480 w 414704"/>
              <a:gd name="connsiteY129" fmla="*/ 15042 h 280467"/>
              <a:gd name="connsiteX130" fmla="*/ 334626 w 414704"/>
              <a:gd name="connsiteY130" fmla="*/ 42760 h 280467"/>
              <a:gd name="connsiteX131" fmla="*/ 387870 w 414704"/>
              <a:gd name="connsiteY131" fmla="*/ 92004 h 280467"/>
              <a:gd name="connsiteX132" fmla="*/ 408540 w 414704"/>
              <a:gd name="connsiteY132" fmla="*/ 110768 h 280467"/>
              <a:gd name="connsiteX133" fmla="*/ 406920 w 414704"/>
              <a:gd name="connsiteY133" fmla="*/ 136867 h 280467"/>
              <a:gd name="connsiteX134" fmla="*/ 385584 w 414704"/>
              <a:gd name="connsiteY134" fmla="*/ 185349 h 280467"/>
              <a:gd name="connsiteX135" fmla="*/ 331863 w 414704"/>
              <a:gd name="connsiteY135" fmla="*/ 227926 h 280467"/>
              <a:gd name="connsiteX136" fmla="*/ 279476 w 414704"/>
              <a:gd name="connsiteY136" fmla="*/ 271265 h 280467"/>
              <a:gd name="connsiteX137" fmla="*/ 265760 w 414704"/>
              <a:gd name="connsiteY137" fmla="*/ 278504 h 280467"/>
              <a:gd name="connsiteX138" fmla="*/ 253568 w 414704"/>
              <a:gd name="connsiteY138" fmla="*/ 240308 h 280467"/>
              <a:gd name="connsiteX139" fmla="*/ 248996 w 414704"/>
              <a:gd name="connsiteY139" fmla="*/ 218020 h 280467"/>
              <a:gd name="connsiteX140" fmla="*/ 211372 w 414704"/>
              <a:gd name="connsiteY140" fmla="*/ 217163 h 280467"/>
              <a:gd name="connsiteX141" fmla="*/ 191941 w 414704"/>
              <a:gd name="connsiteY141" fmla="*/ 219258 h 280467"/>
              <a:gd name="connsiteX142" fmla="*/ 163176 w 414704"/>
              <a:gd name="connsiteY142" fmla="*/ 218306 h 280467"/>
              <a:gd name="connsiteX143" fmla="*/ 95834 w 414704"/>
              <a:gd name="connsiteY143" fmla="*/ 225640 h 280467"/>
              <a:gd name="connsiteX144" fmla="*/ 66782 w 414704"/>
              <a:gd name="connsiteY144" fmla="*/ 231260 h 280467"/>
              <a:gd name="connsiteX145" fmla="*/ 30016 w 414704"/>
              <a:gd name="connsiteY145" fmla="*/ 236022 h 280467"/>
              <a:gd name="connsiteX146" fmla="*/ 11728 w 414704"/>
              <a:gd name="connsiteY146" fmla="*/ 239832 h 280467"/>
              <a:gd name="connsiteX147" fmla="*/ 8204 w 414704"/>
              <a:gd name="connsiteY147" fmla="*/ 220306 h 280467"/>
              <a:gd name="connsiteX148" fmla="*/ 7251 w 414704"/>
              <a:gd name="connsiteY148" fmla="*/ 156298 h 280467"/>
              <a:gd name="connsiteX149" fmla="*/ 489 w 414704"/>
              <a:gd name="connsiteY149" fmla="*/ 127723 h 280467"/>
              <a:gd name="connsiteX150" fmla="*/ 1155 w 414704"/>
              <a:gd name="connsiteY150" fmla="*/ 119722 h 280467"/>
              <a:gd name="connsiteX151" fmla="*/ 10394 w 414704"/>
              <a:gd name="connsiteY151" fmla="*/ 109245 h 280467"/>
              <a:gd name="connsiteX152" fmla="*/ 29730 w 414704"/>
              <a:gd name="connsiteY152" fmla="*/ 52856 h 28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14704" h="280467">
                <a:moveTo>
                  <a:pt x="292716" y="160965"/>
                </a:moveTo>
                <a:cubicBezTo>
                  <a:pt x="289001" y="163346"/>
                  <a:pt x="284048" y="172395"/>
                  <a:pt x="279476" y="185254"/>
                </a:cubicBezTo>
                <a:cubicBezTo>
                  <a:pt x="291953" y="178205"/>
                  <a:pt x="296145" y="174586"/>
                  <a:pt x="292716" y="160965"/>
                </a:cubicBezTo>
                <a:moveTo>
                  <a:pt x="337864" y="214781"/>
                </a:moveTo>
                <a:cubicBezTo>
                  <a:pt x="344627" y="213067"/>
                  <a:pt x="363201" y="178396"/>
                  <a:pt x="357771" y="174014"/>
                </a:cubicBezTo>
                <a:cubicBezTo>
                  <a:pt x="346818" y="183635"/>
                  <a:pt x="346246" y="201637"/>
                  <a:pt x="337864" y="214781"/>
                </a:cubicBezTo>
                <a:moveTo>
                  <a:pt x="259949" y="234689"/>
                </a:moveTo>
                <a:cubicBezTo>
                  <a:pt x="264712" y="231546"/>
                  <a:pt x="299288" y="207257"/>
                  <a:pt x="293954" y="203161"/>
                </a:cubicBezTo>
                <a:cubicBezTo>
                  <a:pt x="288906" y="206971"/>
                  <a:pt x="255663" y="226878"/>
                  <a:pt x="259949" y="234689"/>
                </a:cubicBezTo>
                <a:moveTo>
                  <a:pt x="312909" y="236117"/>
                </a:moveTo>
                <a:cubicBezTo>
                  <a:pt x="321195" y="227259"/>
                  <a:pt x="327291" y="221163"/>
                  <a:pt x="333197" y="210400"/>
                </a:cubicBezTo>
                <a:cubicBezTo>
                  <a:pt x="335673" y="205923"/>
                  <a:pt x="346818" y="192779"/>
                  <a:pt x="344627" y="187254"/>
                </a:cubicBezTo>
                <a:cubicBezTo>
                  <a:pt x="337388" y="193922"/>
                  <a:pt x="334340" y="201637"/>
                  <a:pt x="329006" y="209829"/>
                </a:cubicBezTo>
                <a:cubicBezTo>
                  <a:pt x="324339" y="216972"/>
                  <a:pt x="313956" y="227355"/>
                  <a:pt x="313004" y="236117"/>
                </a:cubicBezTo>
                <a:moveTo>
                  <a:pt x="288239" y="239261"/>
                </a:moveTo>
                <a:cubicBezTo>
                  <a:pt x="279476" y="237832"/>
                  <a:pt x="255568" y="265550"/>
                  <a:pt x="271951" y="270122"/>
                </a:cubicBezTo>
                <a:cubicBezTo>
                  <a:pt x="278142" y="260501"/>
                  <a:pt x="283000" y="249929"/>
                  <a:pt x="288239" y="239261"/>
                </a:cubicBezTo>
                <a:moveTo>
                  <a:pt x="287096" y="254501"/>
                </a:moveTo>
                <a:cubicBezTo>
                  <a:pt x="287667" y="255072"/>
                  <a:pt x="288144" y="255548"/>
                  <a:pt x="288715" y="256120"/>
                </a:cubicBezTo>
                <a:cubicBezTo>
                  <a:pt x="305098" y="242880"/>
                  <a:pt x="312337" y="225164"/>
                  <a:pt x="323957" y="207162"/>
                </a:cubicBezTo>
                <a:cubicBezTo>
                  <a:pt x="317957" y="215258"/>
                  <a:pt x="305574" y="217448"/>
                  <a:pt x="303384" y="228974"/>
                </a:cubicBezTo>
                <a:cubicBezTo>
                  <a:pt x="293382" y="234784"/>
                  <a:pt x="294335" y="247071"/>
                  <a:pt x="287096" y="254501"/>
                </a:cubicBezTo>
                <a:moveTo>
                  <a:pt x="37827" y="225926"/>
                </a:moveTo>
                <a:cubicBezTo>
                  <a:pt x="47161" y="226021"/>
                  <a:pt x="75069" y="197637"/>
                  <a:pt x="71640" y="191255"/>
                </a:cubicBezTo>
                <a:cubicBezTo>
                  <a:pt x="66020" y="180587"/>
                  <a:pt x="39827" y="220115"/>
                  <a:pt x="37827" y="225926"/>
                </a:cubicBezTo>
                <a:moveTo>
                  <a:pt x="263188" y="252786"/>
                </a:moveTo>
                <a:cubicBezTo>
                  <a:pt x="267189" y="249452"/>
                  <a:pt x="305098" y="221639"/>
                  <a:pt x="295002" y="215543"/>
                </a:cubicBezTo>
                <a:cubicBezTo>
                  <a:pt x="291192" y="213257"/>
                  <a:pt x="276428" y="228879"/>
                  <a:pt x="273666" y="231164"/>
                </a:cubicBezTo>
                <a:cubicBezTo>
                  <a:pt x="263283" y="239642"/>
                  <a:pt x="260521" y="240404"/>
                  <a:pt x="263188" y="252786"/>
                </a:cubicBezTo>
                <a:moveTo>
                  <a:pt x="293192" y="183444"/>
                </a:moveTo>
                <a:cubicBezTo>
                  <a:pt x="283857" y="189255"/>
                  <a:pt x="259283" y="204971"/>
                  <a:pt x="262807" y="218687"/>
                </a:cubicBezTo>
                <a:cubicBezTo>
                  <a:pt x="272903" y="222497"/>
                  <a:pt x="297478" y="193541"/>
                  <a:pt x="293192" y="183444"/>
                </a:cubicBezTo>
                <a:moveTo>
                  <a:pt x="12681" y="131057"/>
                </a:moveTo>
                <a:cubicBezTo>
                  <a:pt x="22682" y="125056"/>
                  <a:pt x="30683" y="102672"/>
                  <a:pt x="34874" y="92099"/>
                </a:cubicBezTo>
                <a:cubicBezTo>
                  <a:pt x="39160" y="81431"/>
                  <a:pt x="37922" y="62667"/>
                  <a:pt x="29730" y="80098"/>
                </a:cubicBezTo>
                <a:cubicBezTo>
                  <a:pt x="24873" y="90385"/>
                  <a:pt x="25349" y="99529"/>
                  <a:pt x="18681" y="109530"/>
                </a:cubicBezTo>
                <a:cubicBezTo>
                  <a:pt x="14586" y="115531"/>
                  <a:pt x="5918" y="122960"/>
                  <a:pt x="12681" y="130962"/>
                </a:cubicBezTo>
                <a:moveTo>
                  <a:pt x="44494" y="86099"/>
                </a:moveTo>
                <a:cubicBezTo>
                  <a:pt x="42303" y="96481"/>
                  <a:pt x="3441" y="141344"/>
                  <a:pt x="13823" y="151440"/>
                </a:cubicBezTo>
                <a:cubicBezTo>
                  <a:pt x="20586" y="158013"/>
                  <a:pt x="28111" y="133247"/>
                  <a:pt x="30969" y="127342"/>
                </a:cubicBezTo>
                <a:cubicBezTo>
                  <a:pt x="34493" y="119913"/>
                  <a:pt x="52209" y="94766"/>
                  <a:pt x="44494" y="86194"/>
                </a:cubicBezTo>
                <a:moveTo>
                  <a:pt x="54686" y="224973"/>
                </a:moveTo>
                <a:cubicBezTo>
                  <a:pt x="67164" y="226688"/>
                  <a:pt x="71831" y="218210"/>
                  <a:pt x="78784" y="209447"/>
                </a:cubicBezTo>
                <a:cubicBezTo>
                  <a:pt x="84213" y="202589"/>
                  <a:pt x="102120" y="187730"/>
                  <a:pt x="101358" y="178205"/>
                </a:cubicBezTo>
                <a:cubicBezTo>
                  <a:pt x="89928" y="179634"/>
                  <a:pt x="84975" y="185730"/>
                  <a:pt x="78213" y="194207"/>
                </a:cubicBezTo>
                <a:cubicBezTo>
                  <a:pt x="71164" y="203066"/>
                  <a:pt x="58019" y="214115"/>
                  <a:pt x="54590" y="224973"/>
                </a:cubicBezTo>
                <a:moveTo>
                  <a:pt x="47828" y="104577"/>
                </a:moveTo>
                <a:cubicBezTo>
                  <a:pt x="40970" y="106387"/>
                  <a:pt x="33540" y="133152"/>
                  <a:pt x="30111" y="139820"/>
                </a:cubicBezTo>
                <a:cubicBezTo>
                  <a:pt x="29254" y="141439"/>
                  <a:pt x="8871" y="176205"/>
                  <a:pt x="18777" y="177443"/>
                </a:cubicBezTo>
                <a:cubicBezTo>
                  <a:pt x="22491" y="177920"/>
                  <a:pt x="37636" y="144868"/>
                  <a:pt x="39446" y="141534"/>
                </a:cubicBezTo>
                <a:cubicBezTo>
                  <a:pt x="45828" y="129723"/>
                  <a:pt x="51923" y="118198"/>
                  <a:pt x="47732" y="104672"/>
                </a:cubicBezTo>
                <a:moveTo>
                  <a:pt x="75736" y="223163"/>
                </a:moveTo>
                <a:cubicBezTo>
                  <a:pt x="88595" y="222878"/>
                  <a:pt x="94215" y="217544"/>
                  <a:pt x="101739" y="207733"/>
                </a:cubicBezTo>
                <a:cubicBezTo>
                  <a:pt x="108883" y="198398"/>
                  <a:pt x="124218" y="184778"/>
                  <a:pt x="126028" y="173062"/>
                </a:cubicBezTo>
                <a:cubicBezTo>
                  <a:pt x="106597" y="170681"/>
                  <a:pt x="85832" y="208209"/>
                  <a:pt x="75736" y="223068"/>
                </a:cubicBezTo>
                <a:moveTo>
                  <a:pt x="374821" y="182777"/>
                </a:moveTo>
                <a:cubicBezTo>
                  <a:pt x="375393" y="183158"/>
                  <a:pt x="375869" y="183635"/>
                  <a:pt x="376440" y="184111"/>
                </a:cubicBezTo>
                <a:cubicBezTo>
                  <a:pt x="386346" y="178301"/>
                  <a:pt x="386346" y="172967"/>
                  <a:pt x="389585" y="162775"/>
                </a:cubicBezTo>
                <a:cubicBezTo>
                  <a:pt x="391776" y="155917"/>
                  <a:pt x="399586" y="145058"/>
                  <a:pt x="397395" y="137534"/>
                </a:cubicBezTo>
                <a:cubicBezTo>
                  <a:pt x="388347" y="146106"/>
                  <a:pt x="371964" y="156965"/>
                  <a:pt x="366439" y="168109"/>
                </a:cubicBezTo>
                <a:cubicBezTo>
                  <a:pt x="363963" y="172967"/>
                  <a:pt x="363677" y="180777"/>
                  <a:pt x="361486" y="186016"/>
                </a:cubicBezTo>
                <a:cubicBezTo>
                  <a:pt x="358724" y="192683"/>
                  <a:pt x="354819" y="199351"/>
                  <a:pt x="351580" y="205828"/>
                </a:cubicBezTo>
                <a:cubicBezTo>
                  <a:pt x="369868" y="197160"/>
                  <a:pt x="364534" y="178015"/>
                  <a:pt x="376250" y="165061"/>
                </a:cubicBezTo>
                <a:cubicBezTo>
                  <a:pt x="389109" y="150964"/>
                  <a:pt x="377774" y="175824"/>
                  <a:pt x="374821" y="182777"/>
                </a:cubicBezTo>
                <a:moveTo>
                  <a:pt x="102501" y="217734"/>
                </a:moveTo>
                <a:cubicBezTo>
                  <a:pt x="117646" y="217353"/>
                  <a:pt x="122028" y="210495"/>
                  <a:pt x="130600" y="198589"/>
                </a:cubicBezTo>
                <a:cubicBezTo>
                  <a:pt x="133934" y="193922"/>
                  <a:pt x="152603" y="174967"/>
                  <a:pt x="149745" y="170490"/>
                </a:cubicBezTo>
                <a:cubicBezTo>
                  <a:pt x="127171" y="171919"/>
                  <a:pt x="113645" y="199827"/>
                  <a:pt x="102501" y="217734"/>
                </a:cubicBezTo>
                <a:moveTo>
                  <a:pt x="240042" y="203351"/>
                </a:moveTo>
                <a:cubicBezTo>
                  <a:pt x="242805" y="194970"/>
                  <a:pt x="290715" y="172300"/>
                  <a:pt x="281190" y="161251"/>
                </a:cubicBezTo>
                <a:cubicBezTo>
                  <a:pt x="274523" y="153536"/>
                  <a:pt x="258807" y="177348"/>
                  <a:pt x="255949" y="180396"/>
                </a:cubicBezTo>
                <a:cubicBezTo>
                  <a:pt x="250901" y="185825"/>
                  <a:pt x="226326" y="205733"/>
                  <a:pt x="226993" y="210876"/>
                </a:cubicBezTo>
                <a:cubicBezTo>
                  <a:pt x="234042" y="211162"/>
                  <a:pt x="247662" y="214210"/>
                  <a:pt x="254044" y="210495"/>
                </a:cubicBezTo>
                <a:cubicBezTo>
                  <a:pt x="260331" y="206876"/>
                  <a:pt x="264045" y="194874"/>
                  <a:pt x="267284" y="188588"/>
                </a:cubicBezTo>
                <a:cubicBezTo>
                  <a:pt x="257664" y="194303"/>
                  <a:pt x="249663" y="199256"/>
                  <a:pt x="239947" y="203351"/>
                </a:cubicBezTo>
                <a:moveTo>
                  <a:pt x="49828" y="136867"/>
                </a:moveTo>
                <a:cubicBezTo>
                  <a:pt x="42589" y="136867"/>
                  <a:pt x="27444" y="173633"/>
                  <a:pt x="23158" y="180682"/>
                </a:cubicBezTo>
                <a:cubicBezTo>
                  <a:pt x="15252" y="193826"/>
                  <a:pt x="11442" y="220020"/>
                  <a:pt x="13633" y="235927"/>
                </a:cubicBezTo>
                <a:cubicBezTo>
                  <a:pt x="20491" y="233736"/>
                  <a:pt x="23825" y="221830"/>
                  <a:pt x="26968" y="215543"/>
                </a:cubicBezTo>
                <a:cubicBezTo>
                  <a:pt x="31540" y="206209"/>
                  <a:pt x="35160" y="197160"/>
                  <a:pt x="38017" y="187159"/>
                </a:cubicBezTo>
                <a:cubicBezTo>
                  <a:pt x="32016" y="196779"/>
                  <a:pt x="13252" y="221925"/>
                  <a:pt x="26492" y="196208"/>
                </a:cubicBezTo>
                <a:cubicBezTo>
                  <a:pt x="34874" y="179825"/>
                  <a:pt x="54019" y="156584"/>
                  <a:pt x="49923" y="136772"/>
                </a:cubicBezTo>
                <a:moveTo>
                  <a:pt x="50019" y="183635"/>
                </a:moveTo>
                <a:cubicBezTo>
                  <a:pt x="74212" y="183539"/>
                  <a:pt x="98215" y="168395"/>
                  <a:pt x="122694" y="165918"/>
                </a:cubicBezTo>
                <a:cubicBezTo>
                  <a:pt x="150317" y="163156"/>
                  <a:pt x="176892" y="156965"/>
                  <a:pt x="204705" y="156107"/>
                </a:cubicBezTo>
                <a:cubicBezTo>
                  <a:pt x="233470" y="155155"/>
                  <a:pt x="261664" y="151250"/>
                  <a:pt x="290620" y="152202"/>
                </a:cubicBezTo>
                <a:cubicBezTo>
                  <a:pt x="308336" y="152774"/>
                  <a:pt x="303288" y="160203"/>
                  <a:pt x="303193" y="175253"/>
                </a:cubicBezTo>
                <a:cubicBezTo>
                  <a:pt x="303193" y="186683"/>
                  <a:pt x="301955" y="200875"/>
                  <a:pt x="305098" y="212114"/>
                </a:cubicBezTo>
                <a:cubicBezTo>
                  <a:pt x="316623" y="206971"/>
                  <a:pt x="326339" y="193160"/>
                  <a:pt x="335388" y="184587"/>
                </a:cubicBezTo>
                <a:cubicBezTo>
                  <a:pt x="346436" y="174110"/>
                  <a:pt x="357771" y="163918"/>
                  <a:pt x="369106" y="153631"/>
                </a:cubicBezTo>
                <a:cubicBezTo>
                  <a:pt x="377202" y="146297"/>
                  <a:pt x="398157" y="133343"/>
                  <a:pt x="401396" y="123151"/>
                </a:cubicBezTo>
                <a:cubicBezTo>
                  <a:pt x="404634" y="112864"/>
                  <a:pt x="393776" y="108387"/>
                  <a:pt x="385584" y="101148"/>
                </a:cubicBezTo>
                <a:cubicBezTo>
                  <a:pt x="365201" y="83241"/>
                  <a:pt x="342817" y="66477"/>
                  <a:pt x="325863" y="45141"/>
                </a:cubicBezTo>
                <a:cubicBezTo>
                  <a:pt x="323957" y="42760"/>
                  <a:pt x="310718" y="21424"/>
                  <a:pt x="306146" y="22186"/>
                </a:cubicBezTo>
                <a:cubicBezTo>
                  <a:pt x="305574" y="22281"/>
                  <a:pt x="302622" y="36188"/>
                  <a:pt x="302241" y="38950"/>
                </a:cubicBezTo>
                <a:cubicBezTo>
                  <a:pt x="301193" y="46189"/>
                  <a:pt x="299669" y="56190"/>
                  <a:pt x="299955" y="63905"/>
                </a:cubicBezTo>
                <a:cubicBezTo>
                  <a:pt x="300431" y="77621"/>
                  <a:pt x="307479" y="82289"/>
                  <a:pt x="291096" y="85337"/>
                </a:cubicBezTo>
                <a:cubicBezTo>
                  <a:pt x="266331" y="90004"/>
                  <a:pt x="240519" y="88766"/>
                  <a:pt x="215468" y="89623"/>
                </a:cubicBezTo>
                <a:cubicBezTo>
                  <a:pt x="187655" y="90575"/>
                  <a:pt x="159842" y="88385"/>
                  <a:pt x="132029" y="86765"/>
                </a:cubicBezTo>
                <a:cubicBezTo>
                  <a:pt x="107169" y="85337"/>
                  <a:pt x="76022" y="74192"/>
                  <a:pt x="51638" y="79526"/>
                </a:cubicBezTo>
                <a:cubicBezTo>
                  <a:pt x="54686" y="95719"/>
                  <a:pt x="57924" y="109245"/>
                  <a:pt x="58305" y="126104"/>
                </a:cubicBezTo>
                <a:cubicBezTo>
                  <a:pt x="58782" y="147630"/>
                  <a:pt x="55924" y="162584"/>
                  <a:pt x="50114" y="183635"/>
                </a:cubicBezTo>
                <a:moveTo>
                  <a:pt x="170795" y="165728"/>
                </a:moveTo>
                <a:cubicBezTo>
                  <a:pt x="184416" y="174776"/>
                  <a:pt x="140697" y="204399"/>
                  <a:pt x="144507" y="213829"/>
                </a:cubicBezTo>
                <a:cubicBezTo>
                  <a:pt x="157365" y="212400"/>
                  <a:pt x="161652" y="203923"/>
                  <a:pt x="169843" y="194684"/>
                </a:cubicBezTo>
                <a:cubicBezTo>
                  <a:pt x="175272" y="188492"/>
                  <a:pt x="183845" y="171824"/>
                  <a:pt x="191274" y="168776"/>
                </a:cubicBezTo>
                <a:cubicBezTo>
                  <a:pt x="200894" y="164871"/>
                  <a:pt x="188607" y="181063"/>
                  <a:pt x="187369" y="182777"/>
                </a:cubicBezTo>
                <a:cubicBezTo>
                  <a:pt x="181464" y="190874"/>
                  <a:pt x="167271" y="201446"/>
                  <a:pt x="165081" y="211257"/>
                </a:cubicBezTo>
                <a:cubicBezTo>
                  <a:pt x="182035" y="211924"/>
                  <a:pt x="205086" y="176586"/>
                  <a:pt x="212134" y="162489"/>
                </a:cubicBezTo>
                <a:cubicBezTo>
                  <a:pt x="197656" y="162299"/>
                  <a:pt x="184226" y="163727"/>
                  <a:pt x="170795" y="166109"/>
                </a:cubicBezTo>
                <a:cubicBezTo>
                  <a:pt x="158127" y="168680"/>
                  <a:pt x="156222" y="173633"/>
                  <a:pt x="148602" y="184206"/>
                </a:cubicBezTo>
                <a:cubicBezTo>
                  <a:pt x="143554" y="191255"/>
                  <a:pt x="126409" y="206209"/>
                  <a:pt x="127743" y="215163"/>
                </a:cubicBezTo>
                <a:cubicBezTo>
                  <a:pt x="141173" y="216972"/>
                  <a:pt x="164604" y="176205"/>
                  <a:pt x="170700" y="165823"/>
                </a:cubicBezTo>
                <a:moveTo>
                  <a:pt x="238899" y="161822"/>
                </a:moveTo>
                <a:cubicBezTo>
                  <a:pt x="240138" y="161918"/>
                  <a:pt x="241376" y="162108"/>
                  <a:pt x="243662" y="162394"/>
                </a:cubicBezTo>
                <a:cubicBezTo>
                  <a:pt x="231946" y="177920"/>
                  <a:pt x="215468" y="193350"/>
                  <a:pt x="206228" y="210305"/>
                </a:cubicBezTo>
                <a:cubicBezTo>
                  <a:pt x="220421" y="212876"/>
                  <a:pt x="228993" y="200304"/>
                  <a:pt x="237470" y="191064"/>
                </a:cubicBezTo>
                <a:cubicBezTo>
                  <a:pt x="242614" y="185445"/>
                  <a:pt x="266141" y="167633"/>
                  <a:pt x="265188" y="159155"/>
                </a:cubicBezTo>
                <a:cubicBezTo>
                  <a:pt x="256425" y="159346"/>
                  <a:pt x="247567" y="158679"/>
                  <a:pt x="239090" y="161918"/>
                </a:cubicBezTo>
                <a:cubicBezTo>
                  <a:pt x="226612" y="158108"/>
                  <a:pt x="218802" y="164013"/>
                  <a:pt x="212229" y="172871"/>
                </a:cubicBezTo>
                <a:cubicBezTo>
                  <a:pt x="203847" y="184301"/>
                  <a:pt x="187940" y="196970"/>
                  <a:pt x="183559" y="210400"/>
                </a:cubicBezTo>
                <a:cubicBezTo>
                  <a:pt x="211848" y="214400"/>
                  <a:pt x="218040" y="172586"/>
                  <a:pt x="238994" y="161632"/>
                </a:cubicBezTo>
                <a:moveTo>
                  <a:pt x="29921" y="52952"/>
                </a:moveTo>
                <a:cubicBezTo>
                  <a:pt x="44780" y="71811"/>
                  <a:pt x="70688" y="72383"/>
                  <a:pt x="92405" y="75526"/>
                </a:cubicBezTo>
                <a:cubicBezTo>
                  <a:pt x="118408" y="79241"/>
                  <a:pt x="144411" y="79622"/>
                  <a:pt x="170510" y="81527"/>
                </a:cubicBezTo>
                <a:cubicBezTo>
                  <a:pt x="194132" y="83241"/>
                  <a:pt x="217087" y="82384"/>
                  <a:pt x="240709" y="82003"/>
                </a:cubicBezTo>
                <a:cubicBezTo>
                  <a:pt x="251568" y="81813"/>
                  <a:pt x="262236" y="81622"/>
                  <a:pt x="272903" y="80193"/>
                </a:cubicBezTo>
                <a:cubicBezTo>
                  <a:pt x="289477" y="78002"/>
                  <a:pt x="291668" y="78002"/>
                  <a:pt x="292239" y="60857"/>
                </a:cubicBezTo>
                <a:cubicBezTo>
                  <a:pt x="292525" y="53333"/>
                  <a:pt x="294240" y="3041"/>
                  <a:pt x="300240" y="469"/>
                </a:cubicBezTo>
                <a:cubicBezTo>
                  <a:pt x="307860" y="-2770"/>
                  <a:pt x="309670" y="11708"/>
                  <a:pt x="311480" y="15042"/>
                </a:cubicBezTo>
                <a:cubicBezTo>
                  <a:pt x="316909" y="24567"/>
                  <a:pt x="327768" y="33997"/>
                  <a:pt x="334626" y="42760"/>
                </a:cubicBezTo>
                <a:cubicBezTo>
                  <a:pt x="349294" y="61524"/>
                  <a:pt x="369963" y="76383"/>
                  <a:pt x="387870" y="92004"/>
                </a:cubicBezTo>
                <a:cubicBezTo>
                  <a:pt x="395109" y="98291"/>
                  <a:pt x="402253" y="103529"/>
                  <a:pt x="408540" y="110768"/>
                </a:cubicBezTo>
                <a:cubicBezTo>
                  <a:pt x="419684" y="123627"/>
                  <a:pt x="413588" y="123151"/>
                  <a:pt x="406920" y="136867"/>
                </a:cubicBezTo>
                <a:cubicBezTo>
                  <a:pt x="398348" y="154488"/>
                  <a:pt x="402063" y="173824"/>
                  <a:pt x="385584" y="185349"/>
                </a:cubicBezTo>
                <a:cubicBezTo>
                  <a:pt x="367106" y="198398"/>
                  <a:pt x="350056" y="214400"/>
                  <a:pt x="331863" y="227926"/>
                </a:cubicBezTo>
                <a:cubicBezTo>
                  <a:pt x="314432" y="240880"/>
                  <a:pt x="294144" y="255167"/>
                  <a:pt x="279476" y="271265"/>
                </a:cubicBezTo>
                <a:cubicBezTo>
                  <a:pt x="274237" y="276980"/>
                  <a:pt x="273570" y="283933"/>
                  <a:pt x="265760" y="278504"/>
                </a:cubicBezTo>
                <a:cubicBezTo>
                  <a:pt x="258807" y="273741"/>
                  <a:pt x="255092" y="247547"/>
                  <a:pt x="253568" y="240308"/>
                </a:cubicBezTo>
                <a:cubicBezTo>
                  <a:pt x="252520" y="235165"/>
                  <a:pt x="253187" y="221068"/>
                  <a:pt x="248996" y="218020"/>
                </a:cubicBezTo>
                <a:cubicBezTo>
                  <a:pt x="243281" y="214020"/>
                  <a:pt x="217849" y="216972"/>
                  <a:pt x="211372" y="217163"/>
                </a:cubicBezTo>
                <a:cubicBezTo>
                  <a:pt x="204228" y="217353"/>
                  <a:pt x="197085" y="219449"/>
                  <a:pt x="191941" y="219258"/>
                </a:cubicBezTo>
                <a:cubicBezTo>
                  <a:pt x="183559" y="219068"/>
                  <a:pt x="172986" y="217544"/>
                  <a:pt x="163176" y="218306"/>
                </a:cubicBezTo>
                <a:cubicBezTo>
                  <a:pt x="140982" y="220020"/>
                  <a:pt x="117836" y="221830"/>
                  <a:pt x="95834" y="225640"/>
                </a:cubicBezTo>
                <a:cubicBezTo>
                  <a:pt x="85928" y="227355"/>
                  <a:pt x="76879" y="230212"/>
                  <a:pt x="66782" y="231260"/>
                </a:cubicBezTo>
                <a:cubicBezTo>
                  <a:pt x="54495" y="232498"/>
                  <a:pt x="41636" y="231260"/>
                  <a:pt x="30016" y="236022"/>
                </a:cubicBezTo>
                <a:cubicBezTo>
                  <a:pt x="22110" y="239356"/>
                  <a:pt x="19443" y="244785"/>
                  <a:pt x="11728" y="239832"/>
                </a:cubicBezTo>
                <a:cubicBezTo>
                  <a:pt x="3346" y="234498"/>
                  <a:pt x="7061" y="231260"/>
                  <a:pt x="8204" y="220306"/>
                </a:cubicBezTo>
                <a:cubicBezTo>
                  <a:pt x="10490" y="198589"/>
                  <a:pt x="10585" y="177634"/>
                  <a:pt x="7251" y="156298"/>
                </a:cubicBezTo>
                <a:cubicBezTo>
                  <a:pt x="5918" y="147630"/>
                  <a:pt x="965" y="135819"/>
                  <a:pt x="489" y="127723"/>
                </a:cubicBezTo>
                <a:cubicBezTo>
                  <a:pt x="108" y="121627"/>
                  <a:pt x="-654" y="124675"/>
                  <a:pt x="1155" y="119722"/>
                </a:cubicBezTo>
                <a:cubicBezTo>
                  <a:pt x="1536" y="118770"/>
                  <a:pt x="10014" y="110006"/>
                  <a:pt x="10394" y="109245"/>
                </a:cubicBezTo>
                <a:cubicBezTo>
                  <a:pt x="20301" y="92671"/>
                  <a:pt x="25730" y="71145"/>
                  <a:pt x="29730" y="52856"/>
                </a:cubicBezTo>
              </a:path>
            </a:pathLst>
          </a:custGeom>
          <a:solidFill>
            <a:schemeClr val="bg1"/>
          </a:solidFill>
          <a:ln w="9525" cap="flat">
            <a:noFill/>
            <a:prstDash val="solid"/>
            <a:miter/>
          </a:ln>
        </p:spPr>
        <p:txBody>
          <a:bodyPr rtlCol="0" anchor="ctr"/>
          <a:lstStyle/>
          <a:p>
            <a:endParaRPr lang="de-DE" dirty="0"/>
          </a:p>
        </p:txBody>
      </p:sp>
    </p:spTree>
    <p:extLst>
      <p:ext uri="{BB962C8B-B14F-4D97-AF65-F5344CB8AC3E}">
        <p14:creationId xmlns:p14="http://schemas.microsoft.com/office/powerpoint/2010/main" val="34678093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CACCFF3-425C-55FE-36D9-FFB13DD9D8F5}"/>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hteck 42">
            <a:extLst>
              <a:ext uri="{FF2B5EF4-FFF2-40B4-BE49-F238E27FC236}">
                <a16:creationId xmlns:a16="http://schemas.microsoft.com/office/drawing/2014/main" id="{5063CD75-D8C0-49F8-A5E0-787F4B206473}"/>
              </a:ext>
            </a:extLst>
          </p:cNvPr>
          <p:cNvSpPr/>
          <p:nvPr/>
        </p:nvSpPr>
        <p:spPr>
          <a:xfrm>
            <a:off x="9843972" y="1051958"/>
            <a:ext cx="2074779" cy="4754083"/>
          </a:xfrm>
          <a:prstGeom prst="rect">
            <a:avLst/>
          </a:prstGeom>
          <a:solidFill>
            <a:srgbClr val="FEA12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400">
              <a:latin typeface="Raleway Medium" pitchFamily="2" charset="0"/>
            </a:endParaRPr>
          </a:p>
        </p:txBody>
      </p:sp>
      <p:sp>
        <p:nvSpPr>
          <p:cNvPr id="42" name="Rechteck 41">
            <a:extLst>
              <a:ext uri="{FF2B5EF4-FFF2-40B4-BE49-F238E27FC236}">
                <a16:creationId xmlns:a16="http://schemas.microsoft.com/office/drawing/2014/main" id="{08824857-5B6D-4C10-948E-E297913FC1DB}"/>
              </a:ext>
            </a:extLst>
          </p:cNvPr>
          <p:cNvSpPr/>
          <p:nvPr/>
        </p:nvSpPr>
        <p:spPr>
          <a:xfrm>
            <a:off x="7319270" y="1055007"/>
            <a:ext cx="2074779" cy="4754083"/>
          </a:xfrm>
          <a:prstGeom prst="rect">
            <a:avLst/>
          </a:prstGeom>
          <a:solidFill>
            <a:srgbClr val="BDCEE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400">
              <a:latin typeface="Raleway Medium" pitchFamily="2" charset="0"/>
            </a:endParaRPr>
          </a:p>
        </p:txBody>
      </p:sp>
      <p:sp>
        <p:nvSpPr>
          <p:cNvPr id="3" name="Rechteck 2">
            <a:extLst>
              <a:ext uri="{FF2B5EF4-FFF2-40B4-BE49-F238E27FC236}">
                <a16:creationId xmlns:a16="http://schemas.microsoft.com/office/drawing/2014/main" id="{682BF3FE-B5BC-4761-85BD-8FA2D1AB3C06}"/>
              </a:ext>
            </a:extLst>
          </p:cNvPr>
          <p:cNvSpPr/>
          <p:nvPr/>
        </p:nvSpPr>
        <p:spPr>
          <a:xfrm>
            <a:off x="4862333" y="1055007"/>
            <a:ext cx="2074779" cy="475408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400">
              <a:latin typeface="Raleway Medium" pitchFamily="2" charset="0"/>
            </a:endParaRPr>
          </a:p>
        </p:txBody>
      </p:sp>
      <p:pic>
        <p:nvPicPr>
          <p:cNvPr id="4" name="Grafik 3">
            <a:extLst>
              <a:ext uri="{FF2B5EF4-FFF2-40B4-BE49-F238E27FC236}">
                <a16:creationId xmlns:a16="http://schemas.microsoft.com/office/drawing/2014/main" id="{788261AC-6859-4947-ABFC-F17AAA859D7E}"/>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0" y="-16016"/>
            <a:ext cx="3946914" cy="6874016"/>
          </a:xfrm>
          <a:prstGeom prst="rect">
            <a:avLst/>
          </a:prstGeom>
        </p:spPr>
      </p:pic>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700" dirty="0">
                <a:latin typeface="Raleway Medium" pitchFamily="2" charset="0"/>
              </a:rPr>
              <a:t>Copyright </a:t>
            </a:r>
            <a:r>
              <a:rPr lang="de-DE" sz="700" dirty="0" err="1">
                <a:latin typeface="Raleway Medium" pitchFamily="2" charset="0"/>
              </a:rPr>
              <a:t>vivamind</a:t>
            </a:r>
            <a:endParaRPr lang="de-DE" sz="700" dirty="0">
              <a:latin typeface="Raleway Medium" pitchFamily="2" charset="0"/>
            </a:endParaRPr>
          </a:p>
        </p:txBody>
      </p:sp>
      <p:grpSp>
        <p:nvGrpSpPr>
          <p:cNvPr id="31" name="Gruppieren 30">
            <a:extLst>
              <a:ext uri="{FF2B5EF4-FFF2-40B4-BE49-F238E27FC236}">
                <a16:creationId xmlns:a16="http://schemas.microsoft.com/office/drawing/2014/main" id="{18C96BFC-3B04-4D10-AB5E-21350723812A}"/>
              </a:ext>
            </a:extLst>
          </p:cNvPr>
          <p:cNvGrpSpPr/>
          <p:nvPr/>
        </p:nvGrpSpPr>
        <p:grpSpPr bwMode="auto">
          <a:xfrm>
            <a:off x="3931978" y="735975"/>
            <a:ext cx="7983215" cy="4987111"/>
            <a:chOff x="1089477" y="664941"/>
            <a:chExt cx="6748330" cy="4627029"/>
          </a:xfrm>
        </p:grpSpPr>
        <p:sp>
          <p:nvSpPr>
            <p:cNvPr id="32" name="Rechteck 31">
              <a:extLst>
                <a:ext uri="{FF2B5EF4-FFF2-40B4-BE49-F238E27FC236}">
                  <a16:creationId xmlns:a16="http://schemas.microsoft.com/office/drawing/2014/main" id="{BDD4CC91-6BC8-4293-999F-1791D6C82445}"/>
                </a:ext>
              </a:extLst>
            </p:cNvPr>
            <p:cNvSpPr/>
            <p:nvPr/>
          </p:nvSpPr>
          <p:spPr bwMode="auto">
            <a:xfrm>
              <a:off x="1873238" y="664941"/>
              <a:ext cx="5964569" cy="251383"/>
            </a:xfrm>
            <a:prstGeom prst="rect">
              <a:avLst/>
            </a:prstGeom>
            <a:solidFill>
              <a:srgbClr val="FFFFFF">
                <a:alpha val="69804"/>
              </a:srgbClr>
            </a:solidFill>
            <a:ln w="19050" cap="flat" cmpd="sng" algn="ctr">
              <a:solidFill>
                <a:schemeClr val="bg1">
                  <a:lumMod val="50000"/>
                </a:schemeClr>
              </a:solidFill>
              <a:prstDash val="solid"/>
            </a:ln>
            <a:effectLst/>
          </p:spPr>
          <p:txBody>
            <a:bodyPr rtlCol="0" anchor="ctr"/>
            <a:lstStyle/>
            <a:p>
              <a:pPr marL="0" marR="0" lvl="0" indent="0" defTabSz="914400">
                <a:lnSpc>
                  <a:spcPct val="100000"/>
                </a:lnSpc>
                <a:spcBef>
                  <a:spcPts val="0"/>
                </a:spcBef>
                <a:spcAft>
                  <a:spcPts val="0"/>
                </a:spcAft>
                <a:buClrTx/>
                <a:buSzTx/>
                <a:buFontTx/>
                <a:buNone/>
                <a:defRPr/>
              </a:pPr>
              <a:r>
                <a:rPr lang="de-DE" sz="1050" b="0" i="0" u="none" strike="noStrike" cap="none" spc="0" dirty="0">
                  <a:ln>
                    <a:noFill/>
                  </a:ln>
                  <a:latin typeface="Raleway Medium" pitchFamily="2" charset="0"/>
                </a:rPr>
                <a:t>            fördern                           		Gesundheit sichern               	                 wiederherstellen</a:t>
              </a:r>
              <a:endParaRPr sz="1600" dirty="0">
                <a:latin typeface="Raleway Medium" pitchFamily="2" charset="0"/>
              </a:endParaRPr>
            </a:p>
          </p:txBody>
        </p:sp>
        <p:sp>
          <p:nvSpPr>
            <p:cNvPr id="33" name="Rechteck 32">
              <a:extLst>
                <a:ext uri="{FF2B5EF4-FFF2-40B4-BE49-F238E27FC236}">
                  <a16:creationId xmlns:a16="http://schemas.microsoft.com/office/drawing/2014/main" id="{1F78DB75-78B4-4A87-AE9C-1C62F5F188B6}"/>
                </a:ext>
              </a:extLst>
            </p:cNvPr>
            <p:cNvSpPr/>
            <p:nvPr/>
          </p:nvSpPr>
          <p:spPr bwMode="auto">
            <a:xfrm>
              <a:off x="1991550" y="1587043"/>
              <a:ext cx="5760640" cy="168019"/>
            </a:xfrm>
            <a:prstGeom prst="rect">
              <a:avLst/>
            </a:prstGeom>
            <a:solidFill>
              <a:srgbClr val="FFFFFF">
                <a:alpha val="69804"/>
              </a:srgbClr>
            </a:solidFill>
            <a:ln w="19050" cap="flat" cmpd="sng" algn="ctr">
              <a:solidFill>
                <a:schemeClr val="bg1">
                  <a:lumMod val="50000"/>
                </a:schemeClr>
              </a:solidFill>
              <a:prstDash val="solid"/>
            </a:ln>
            <a:effectLst/>
          </p:spPr>
          <p:txBody>
            <a:bodyPr rtlCol="0" anchor="ctr"/>
            <a:lstStyle/>
            <a:p>
              <a:pPr marL="0" marR="0" lvl="0" indent="0" defTabSz="914400">
                <a:lnSpc>
                  <a:spcPct val="100000"/>
                </a:lnSpc>
                <a:spcBef>
                  <a:spcPts val="0"/>
                </a:spcBef>
                <a:spcAft>
                  <a:spcPts val="0"/>
                </a:spcAft>
                <a:buClrTx/>
                <a:buSzTx/>
                <a:buFontTx/>
                <a:buNone/>
                <a:defRPr/>
              </a:pPr>
              <a:r>
                <a:rPr lang="de-DE" sz="1050" b="0" i="0" u="none" strike="noStrike" cap="none" spc="0" dirty="0">
                  <a:ln>
                    <a:noFill/>
                  </a:ln>
                  <a:latin typeface="Raleway Medium" pitchFamily="2" charset="0"/>
                </a:rPr>
                <a:t>          vermeiden                                          Krankheit früh erkennen 	                         behandeln </a:t>
              </a:r>
              <a:endParaRPr sz="1600" dirty="0">
                <a:latin typeface="Raleway Medium" pitchFamily="2" charset="0"/>
              </a:endParaRPr>
            </a:p>
          </p:txBody>
        </p:sp>
        <p:sp>
          <p:nvSpPr>
            <p:cNvPr id="34" name="Eingekerbter Richtungspfeil 104">
              <a:extLst>
                <a:ext uri="{FF2B5EF4-FFF2-40B4-BE49-F238E27FC236}">
                  <a16:creationId xmlns:a16="http://schemas.microsoft.com/office/drawing/2014/main" id="{18401B83-9D30-4DEC-89AF-58DB7830E8C1}"/>
                </a:ext>
              </a:extLst>
            </p:cNvPr>
            <p:cNvSpPr/>
            <p:nvPr/>
          </p:nvSpPr>
          <p:spPr bwMode="auto">
            <a:xfrm>
              <a:off x="1991550" y="1082987"/>
              <a:ext cx="1512168" cy="392044"/>
            </a:xfrm>
            <a:prstGeom prst="chevron">
              <a:avLst>
                <a:gd name="adj" fmla="val 50000"/>
              </a:avLst>
            </a:prstGeom>
            <a:solidFill>
              <a:srgbClr val="BDCEE0"/>
            </a:solidFill>
            <a:ln w="19050" cap="flat" cmpd="sng" algn="ctr">
              <a:solidFill>
                <a:srgbClr val="E0EFD4">
                  <a:shade val="50000"/>
                </a:srgbClr>
              </a:solidFill>
              <a:prstDash val="solid"/>
            </a:ln>
            <a:effectLst/>
          </p:spPr>
          <p:txBody>
            <a:bodyPr rtlCol="0" anchor="ctr"/>
            <a:lstStyle/>
            <a:p>
              <a:pPr algn="ctr">
                <a:defRPr/>
              </a:pPr>
              <a:r>
                <a:rPr lang="de-DE" sz="1100" dirty="0">
                  <a:latin typeface="Raleway Medium" pitchFamily="2" charset="0"/>
                </a:rPr>
                <a:t>Primär-Prävention</a:t>
              </a:r>
              <a:endParaRPr sz="1600" dirty="0">
                <a:latin typeface="Raleway Medium" pitchFamily="2" charset="0"/>
              </a:endParaRPr>
            </a:p>
          </p:txBody>
        </p:sp>
        <p:sp>
          <p:nvSpPr>
            <p:cNvPr id="35" name="Eingekerbter Richtungspfeil 105">
              <a:extLst>
                <a:ext uri="{FF2B5EF4-FFF2-40B4-BE49-F238E27FC236}">
                  <a16:creationId xmlns:a16="http://schemas.microsoft.com/office/drawing/2014/main" id="{87281E78-1894-47AA-81D3-4A052D945310}"/>
                </a:ext>
              </a:extLst>
            </p:cNvPr>
            <p:cNvSpPr/>
            <p:nvPr/>
          </p:nvSpPr>
          <p:spPr bwMode="auto">
            <a:xfrm>
              <a:off x="4079782" y="1082987"/>
              <a:ext cx="1537682" cy="392044"/>
            </a:xfrm>
            <a:prstGeom prst="chevron">
              <a:avLst>
                <a:gd name="adj" fmla="val 50000"/>
              </a:avLst>
            </a:prstGeom>
            <a:solidFill>
              <a:srgbClr val="FEA121">
                <a:alpha val="0"/>
              </a:srgbClr>
            </a:solidFill>
            <a:ln w="19050" cap="flat" cmpd="sng" algn="ctr">
              <a:solidFill>
                <a:schemeClr val="bg1"/>
              </a:solidFill>
              <a:prstDash val="solid"/>
            </a:ln>
            <a:effectLst/>
          </p:spPr>
          <p:txBody>
            <a:bodyPr rtlCol="0" anchor="ctr"/>
            <a:lstStyle/>
            <a:p>
              <a:pPr algn="ctr">
                <a:defRPr/>
              </a:pPr>
              <a:r>
                <a:rPr lang="de-DE" sz="1100">
                  <a:latin typeface="Raleway Medium" pitchFamily="2" charset="0"/>
                </a:rPr>
                <a:t>Sekundär-Prävention</a:t>
              </a:r>
              <a:endParaRPr sz="1600">
                <a:latin typeface="Raleway Medium" pitchFamily="2" charset="0"/>
              </a:endParaRPr>
            </a:p>
          </p:txBody>
        </p:sp>
        <p:sp>
          <p:nvSpPr>
            <p:cNvPr id="36" name="Eingekerbter Richtungspfeil 106">
              <a:extLst>
                <a:ext uri="{FF2B5EF4-FFF2-40B4-BE49-F238E27FC236}">
                  <a16:creationId xmlns:a16="http://schemas.microsoft.com/office/drawing/2014/main" id="{B8F8617D-182A-4946-8780-4119F3030531}"/>
                </a:ext>
              </a:extLst>
            </p:cNvPr>
            <p:cNvSpPr/>
            <p:nvPr/>
          </p:nvSpPr>
          <p:spPr bwMode="auto">
            <a:xfrm>
              <a:off x="6240020" y="1082987"/>
              <a:ext cx="1512169" cy="392044"/>
            </a:xfrm>
            <a:prstGeom prst="chevron">
              <a:avLst>
                <a:gd name="adj" fmla="val 50000"/>
              </a:avLst>
            </a:prstGeom>
            <a:solidFill>
              <a:srgbClr val="FEA121">
                <a:alpha val="38039"/>
              </a:srgbClr>
            </a:solidFill>
            <a:ln w="19050" cap="flat" cmpd="sng" algn="ctr">
              <a:solidFill>
                <a:schemeClr val="bg1"/>
              </a:solidFill>
              <a:prstDash val="solid"/>
            </a:ln>
            <a:effectLst/>
          </p:spPr>
          <p:txBody>
            <a:bodyPr rtlCol="0" anchor="ctr"/>
            <a:lstStyle/>
            <a:p>
              <a:pPr algn="ctr">
                <a:defRPr/>
              </a:pPr>
              <a:r>
                <a:rPr lang="de-DE" sz="1100">
                  <a:latin typeface="Raleway Medium" pitchFamily="2" charset="0"/>
                </a:rPr>
                <a:t>Tertiär-Prävention</a:t>
              </a:r>
              <a:endParaRPr sz="1600">
                <a:latin typeface="Raleway Medium" pitchFamily="2" charset="0"/>
              </a:endParaRPr>
            </a:p>
          </p:txBody>
        </p:sp>
        <p:sp>
          <p:nvSpPr>
            <p:cNvPr id="37" name="Rechteck 36">
              <a:extLst>
                <a:ext uri="{FF2B5EF4-FFF2-40B4-BE49-F238E27FC236}">
                  <a16:creationId xmlns:a16="http://schemas.microsoft.com/office/drawing/2014/main" id="{A5EC8DBC-40F5-41B6-B1C2-D129727AB6C3}"/>
                </a:ext>
              </a:extLst>
            </p:cNvPr>
            <p:cNvSpPr/>
            <p:nvPr/>
          </p:nvSpPr>
          <p:spPr bwMode="auto">
            <a:xfrm>
              <a:off x="1991550" y="1803067"/>
              <a:ext cx="1512168" cy="504056"/>
            </a:xfrm>
            <a:prstGeom prst="rect">
              <a:avLst/>
            </a:prstGeom>
            <a:solidFill>
              <a:srgbClr val="FFFFFF">
                <a:alpha val="70000"/>
              </a:srgbClr>
            </a:solidFill>
            <a:ln w="19050" cap="flat" cmpd="sng" algn="ctr">
              <a:solidFill>
                <a:srgbClr val="E0EFD4">
                  <a:shade val="50000"/>
                </a:srgbClr>
              </a:solidFill>
              <a:prstDash val="solid"/>
            </a:ln>
            <a:effectLst/>
          </p:spPr>
          <p:txBody>
            <a:bodyPr rtlCol="0" anchor="ctr"/>
            <a:lstStyle/>
            <a:p>
              <a:pPr algn="ctr">
                <a:defRPr/>
              </a:pPr>
              <a:r>
                <a:rPr lang="de-DE" sz="1100">
                  <a:latin typeface="Raleway Medium" pitchFamily="2" charset="0"/>
                </a:rPr>
                <a:t>Primär-Prävention</a:t>
              </a:r>
              <a:endParaRPr sz="1600">
                <a:latin typeface="Raleway Medium" pitchFamily="2" charset="0"/>
              </a:endParaRPr>
            </a:p>
          </p:txBody>
        </p:sp>
        <p:sp>
          <p:nvSpPr>
            <p:cNvPr id="38" name="Rechteck 37">
              <a:extLst>
                <a:ext uri="{FF2B5EF4-FFF2-40B4-BE49-F238E27FC236}">
                  <a16:creationId xmlns:a16="http://schemas.microsoft.com/office/drawing/2014/main" id="{9307FFB1-C266-4071-9A19-6F573FB71965}"/>
                </a:ext>
              </a:extLst>
            </p:cNvPr>
            <p:cNvSpPr/>
            <p:nvPr/>
          </p:nvSpPr>
          <p:spPr bwMode="auto">
            <a:xfrm>
              <a:off x="4105296" y="1803067"/>
              <a:ext cx="1512168" cy="504056"/>
            </a:xfrm>
            <a:prstGeom prst="rect">
              <a:avLst/>
            </a:prstGeom>
            <a:solidFill>
              <a:srgbClr val="FFFFFF">
                <a:alpha val="0"/>
              </a:srgbClr>
            </a:solidFill>
            <a:ln w="19050" cap="flat" cmpd="sng" algn="ctr">
              <a:solidFill>
                <a:schemeClr val="bg1"/>
              </a:solidFill>
              <a:prstDash val="solid"/>
            </a:ln>
            <a:effectLst/>
          </p:spPr>
          <p:txBody>
            <a:bodyPr rtlCol="0" anchor="ctr"/>
            <a:lstStyle/>
            <a:p>
              <a:pPr algn="ctr">
                <a:defRPr/>
              </a:pPr>
              <a:r>
                <a:rPr lang="de-DE" sz="1100">
                  <a:latin typeface="Raleway Medium" pitchFamily="2" charset="0"/>
                </a:rPr>
                <a:t>Sekundär-Prävention</a:t>
              </a:r>
              <a:endParaRPr sz="1600">
                <a:latin typeface="Raleway Medium" pitchFamily="2" charset="0"/>
              </a:endParaRPr>
            </a:p>
          </p:txBody>
        </p:sp>
        <p:sp>
          <p:nvSpPr>
            <p:cNvPr id="39" name="Rechteck 38">
              <a:extLst>
                <a:ext uri="{FF2B5EF4-FFF2-40B4-BE49-F238E27FC236}">
                  <a16:creationId xmlns:a16="http://schemas.microsoft.com/office/drawing/2014/main" id="{5AE70F4E-C207-4A08-8444-811EEBAF8707}"/>
                </a:ext>
              </a:extLst>
            </p:cNvPr>
            <p:cNvSpPr/>
            <p:nvPr/>
          </p:nvSpPr>
          <p:spPr bwMode="auto">
            <a:xfrm>
              <a:off x="6240022" y="1803067"/>
              <a:ext cx="1512168" cy="504056"/>
            </a:xfrm>
            <a:prstGeom prst="rect">
              <a:avLst/>
            </a:prstGeom>
            <a:solidFill>
              <a:srgbClr val="FFFFFF">
                <a:alpha val="70000"/>
              </a:srgbClr>
            </a:solidFill>
            <a:ln w="19050" cap="flat" cmpd="sng" algn="ctr">
              <a:solidFill>
                <a:schemeClr val="bg1"/>
              </a:solidFill>
              <a:prstDash val="solid"/>
            </a:ln>
            <a:effectLst/>
          </p:spPr>
          <p:txBody>
            <a:bodyPr rtlCol="0" anchor="ctr"/>
            <a:lstStyle/>
            <a:p>
              <a:pPr algn="ctr">
                <a:defRPr/>
              </a:pPr>
              <a:r>
                <a:rPr lang="de-DE" sz="1100">
                  <a:latin typeface="Raleway Medium" pitchFamily="2" charset="0"/>
                </a:rPr>
                <a:t>Tertiär-Prävention</a:t>
              </a:r>
              <a:endParaRPr sz="1600">
                <a:latin typeface="Raleway Medium" pitchFamily="2" charset="0"/>
              </a:endParaRPr>
            </a:p>
          </p:txBody>
        </p:sp>
        <p:sp>
          <p:nvSpPr>
            <p:cNvPr id="40" name="Richtungspfeil 37">
              <a:extLst>
                <a:ext uri="{FF2B5EF4-FFF2-40B4-BE49-F238E27FC236}">
                  <a16:creationId xmlns:a16="http://schemas.microsoft.com/office/drawing/2014/main" id="{CFD2A175-A045-40EA-81F2-C720CFFF2805}"/>
                </a:ext>
              </a:extLst>
            </p:cNvPr>
            <p:cNvSpPr/>
            <p:nvPr/>
          </p:nvSpPr>
          <p:spPr bwMode="auto">
            <a:xfrm rot="5400000">
              <a:off x="2002139" y="2380545"/>
              <a:ext cx="1490989" cy="1512168"/>
            </a:xfrm>
            <a:prstGeom prst="homePlate">
              <a:avLst>
                <a:gd name="adj" fmla="val 35375"/>
              </a:avLst>
            </a:prstGeom>
            <a:solidFill>
              <a:srgbClr val="FFFFFF">
                <a:alpha val="69804"/>
              </a:srgbClr>
            </a:solidFill>
            <a:ln w="19050" cap="flat" cmpd="sng" algn="ctr">
              <a:solidFill>
                <a:schemeClr val="bg1">
                  <a:lumMod val="50000"/>
                </a:schemeClr>
              </a:solidFill>
              <a:prstDash val="solid"/>
            </a:ln>
            <a:effectLst/>
          </p:spPr>
          <p:txBody>
            <a:bodyPr vert="vert270" rtlCol="0" anchor="ctr"/>
            <a:lstStyle/>
            <a:p>
              <a:pPr marL="0" marR="0" lvl="0" indent="0" algn="ctr" defTabSz="914400">
                <a:lnSpc>
                  <a:spcPct val="100000"/>
                </a:lnSpc>
                <a:spcBef>
                  <a:spcPts val="0"/>
                </a:spcBef>
                <a:spcAft>
                  <a:spcPts val="0"/>
                </a:spcAft>
                <a:buClrTx/>
                <a:buSzTx/>
                <a:buFontTx/>
                <a:buNone/>
                <a:defRPr/>
              </a:pPr>
              <a:r>
                <a:rPr lang="de-DE" sz="1000" b="0" i="0" u="none" strike="noStrike" cap="none" spc="0" dirty="0">
                  <a:ln>
                    <a:noFill/>
                  </a:ln>
                  <a:latin typeface="Raleway Medium" pitchFamily="2" charset="0"/>
                </a:rPr>
                <a:t>Sensibilisierung für Schla</a:t>
              </a:r>
              <a:r>
                <a:rPr lang="de-DE" sz="1000" dirty="0">
                  <a:latin typeface="Raleway Medium" pitchFamily="2" charset="0"/>
                </a:rPr>
                <a:t>f, Achtsamkeit, Sport und Ernährung unter Einsatz fokussierter Programme und Angebote mit individualisierter</a:t>
              </a:r>
              <a:br>
                <a:rPr lang="de-DE" sz="1000" dirty="0">
                  <a:latin typeface="Raleway Medium" pitchFamily="2" charset="0"/>
                </a:rPr>
              </a:br>
              <a:r>
                <a:rPr lang="de-DE" sz="1000" dirty="0">
                  <a:latin typeface="Raleway Medium" pitchFamily="2" charset="0"/>
                </a:rPr>
                <a:t>Ansprache</a:t>
              </a:r>
              <a:endParaRPr sz="1600" dirty="0">
                <a:latin typeface="Raleway Medium" pitchFamily="2" charset="0"/>
              </a:endParaRPr>
            </a:p>
          </p:txBody>
        </p:sp>
        <p:sp>
          <p:nvSpPr>
            <p:cNvPr id="41" name="Richtungspfeil 38">
              <a:extLst>
                <a:ext uri="{FF2B5EF4-FFF2-40B4-BE49-F238E27FC236}">
                  <a16:creationId xmlns:a16="http://schemas.microsoft.com/office/drawing/2014/main" id="{B55C3E1C-4542-4619-8B0E-C3B114CAD2C4}"/>
                </a:ext>
              </a:extLst>
            </p:cNvPr>
            <p:cNvSpPr/>
            <p:nvPr/>
          </p:nvSpPr>
          <p:spPr bwMode="auto">
            <a:xfrm rot="5400000">
              <a:off x="4113255" y="2380546"/>
              <a:ext cx="1490991" cy="1512168"/>
            </a:xfrm>
            <a:prstGeom prst="homePlate">
              <a:avLst>
                <a:gd name="adj" fmla="val 35538"/>
              </a:avLst>
            </a:prstGeom>
            <a:solidFill>
              <a:srgbClr val="FFFFFF">
                <a:alpha val="69804"/>
              </a:srgbClr>
            </a:solidFill>
            <a:ln w="19050" cap="flat" cmpd="sng" algn="ctr">
              <a:solidFill>
                <a:schemeClr val="bg1">
                  <a:lumMod val="50000"/>
                </a:schemeClr>
              </a:solidFill>
              <a:prstDash val="solid"/>
            </a:ln>
            <a:effectLst/>
          </p:spPr>
          <p:txBody>
            <a:bodyPr vert="vert270" rtlCol="0" anchor="t"/>
            <a:lstStyle/>
            <a:p>
              <a:pPr algn="ctr" defTabSz="914400">
                <a:defRPr/>
              </a:pPr>
              <a:r>
                <a:rPr lang="de-DE" sz="1000" dirty="0">
                  <a:latin typeface="Raleway Medium" pitchFamily="2" charset="0"/>
                </a:rPr>
                <a:t>Individuelles Monitoring von Gesundheitsprofilen mit Blick auf kritische Indikatoren</a:t>
              </a:r>
            </a:p>
            <a:p>
              <a:pPr algn="ctr" defTabSz="914400">
                <a:defRPr/>
              </a:pPr>
              <a:endParaRPr lang="de-DE" sz="600" b="0" i="0" u="none" strike="noStrike" cap="none" spc="0" dirty="0">
                <a:ln>
                  <a:noFill/>
                </a:ln>
                <a:latin typeface="Raleway Medium" pitchFamily="2" charset="0"/>
              </a:endParaRPr>
            </a:p>
            <a:p>
              <a:pPr algn="ctr" defTabSz="914400">
                <a:defRPr/>
              </a:pPr>
              <a:r>
                <a:rPr lang="de-DE" sz="1000" b="0" i="0" u="none" strike="noStrike" cap="none" spc="0" dirty="0">
                  <a:ln>
                    <a:noFill/>
                  </a:ln>
                  <a:latin typeface="Raleway Medium" pitchFamily="2" charset="0"/>
                </a:rPr>
                <a:t>Selektive Schulungs-angebote zur Früherkennung von Krankheiten </a:t>
              </a:r>
              <a:endParaRPr sz="1600" dirty="0">
                <a:latin typeface="Raleway Medium" pitchFamily="2" charset="0"/>
              </a:endParaRPr>
            </a:p>
          </p:txBody>
        </p:sp>
        <p:sp>
          <p:nvSpPr>
            <p:cNvPr id="50" name="Richtungspfeil 39">
              <a:extLst>
                <a:ext uri="{FF2B5EF4-FFF2-40B4-BE49-F238E27FC236}">
                  <a16:creationId xmlns:a16="http://schemas.microsoft.com/office/drawing/2014/main" id="{B060E1A6-3B2E-432F-B843-E5F615AC8400}"/>
                </a:ext>
              </a:extLst>
            </p:cNvPr>
            <p:cNvSpPr/>
            <p:nvPr/>
          </p:nvSpPr>
          <p:spPr bwMode="auto">
            <a:xfrm rot="5400000">
              <a:off x="6250607" y="2380548"/>
              <a:ext cx="1490995" cy="1512168"/>
            </a:xfrm>
            <a:prstGeom prst="homePlate">
              <a:avLst>
                <a:gd name="adj" fmla="val 35331"/>
              </a:avLst>
            </a:prstGeom>
            <a:solidFill>
              <a:srgbClr val="FFFFFF">
                <a:alpha val="69804"/>
              </a:srgbClr>
            </a:solidFill>
            <a:ln w="19050" cap="flat" cmpd="sng" algn="ctr">
              <a:solidFill>
                <a:schemeClr val="bg1">
                  <a:lumMod val="50000"/>
                </a:schemeClr>
              </a:solidFill>
              <a:prstDash val="solid"/>
            </a:ln>
            <a:effectLst/>
          </p:spPr>
          <p:txBody>
            <a:bodyPr vert="vert270" rtlCol="0" anchor="ctr"/>
            <a:lstStyle/>
            <a:p>
              <a:pPr marL="0" marR="0" lvl="0" indent="0" algn="ctr" defTabSz="914400">
                <a:lnSpc>
                  <a:spcPct val="100000"/>
                </a:lnSpc>
                <a:spcBef>
                  <a:spcPts val="0"/>
                </a:spcBef>
                <a:spcAft>
                  <a:spcPts val="0"/>
                </a:spcAft>
                <a:buClrTx/>
                <a:buSzTx/>
                <a:buFontTx/>
                <a:buNone/>
                <a:defRPr/>
              </a:pPr>
              <a:r>
                <a:rPr lang="de-DE" sz="1000" b="0" i="0" u="none" strike="noStrike" cap="none" spc="0" dirty="0">
                  <a:ln>
                    <a:noFill/>
                  </a:ln>
                  <a:latin typeface="Raleway Medium" pitchFamily="2" charset="0"/>
                </a:rPr>
                <a:t>Psychotherapie und arbeitsmedizinische Behandlung unte</a:t>
              </a:r>
              <a:r>
                <a:rPr lang="de-DE" sz="1000" dirty="0">
                  <a:latin typeface="Raleway Medium" pitchFamily="2" charset="0"/>
                </a:rPr>
                <a:t>r Berücksichtigung individueller Gesundheitsprofile</a:t>
              </a:r>
              <a:endParaRPr sz="1600" dirty="0">
                <a:latin typeface="Raleway Medium" pitchFamily="2" charset="0"/>
              </a:endParaRPr>
            </a:p>
          </p:txBody>
        </p:sp>
        <p:sp>
          <p:nvSpPr>
            <p:cNvPr id="51" name="Eingekerbter Richtungspfeil 113">
              <a:extLst>
                <a:ext uri="{FF2B5EF4-FFF2-40B4-BE49-F238E27FC236}">
                  <a16:creationId xmlns:a16="http://schemas.microsoft.com/office/drawing/2014/main" id="{90048923-7716-4E06-A7FC-7BCC4E4C5A2B}"/>
                </a:ext>
              </a:extLst>
            </p:cNvPr>
            <p:cNvSpPr/>
            <p:nvPr/>
          </p:nvSpPr>
          <p:spPr bwMode="auto">
            <a:xfrm rot="5400000">
              <a:off x="1880696" y="3668948"/>
              <a:ext cx="1733877" cy="1512168"/>
            </a:xfrm>
            <a:prstGeom prst="chevron">
              <a:avLst>
                <a:gd name="adj" fmla="val 32643"/>
              </a:avLst>
            </a:prstGeom>
            <a:solidFill>
              <a:srgbClr val="FFFFFF">
                <a:alpha val="69804"/>
              </a:srgbClr>
            </a:solidFill>
            <a:ln w="19050" cap="flat" cmpd="sng" algn="ctr">
              <a:solidFill>
                <a:schemeClr val="bg1">
                  <a:lumMod val="50000"/>
                </a:schemeClr>
              </a:solidFill>
              <a:prstDash val="solid"/>
            </a:ln>
            <a:effectLst/>
          </p:spPr>
          <p:txBody>
            <a:bodyPr vert="vert270" rtlCol="0" anchor="t"/>
            <a:lstStyle/>
            <a:p>
              <a:pPr lvl="0" algn="ctr" defTabSz="914400">
                <a:defRPr/>
              </a:pPr>
              <a:r>
                <a:rPr lang="de-DE" sz="1000" b="0" i="0" u="none" strike="noStrike" cap="none" spc="0" dirty="0">
                  <a:ln>
                    <a:noFill/>
                  </a:ln>
                  <a:latin typeface="Raleway Medium" pitchFamily="2" charset="0"/>
                </a:rPr>
                <a:t>Erweiterung des Analysespektrums mit Blick auf Anforderungen,  berufliche Ressourcen und Beanspruchung</a:t>
              </a:r>
              <a:endParaRPr sz="1600" dirty="0">
                <a:latin typeface="Raleway Medium" pitchFamily="2" charset="0"/>
              </a:endParaRPr>
            </a:p>
          </p:txBody>
        </p:sp>
        <p:sp>
          <p:nvSpPr>
            <p:cNvPr id="52" name="Eingekerbter Richtungspfeil 117">
              <a:extLst>
                <a:ext uri="{FF2B5EF4-FFF2-40B4-BE49-F238E27FC236}">
                  <a16:creationId xmlns:a16="http://schemas.microsoft.com/office/drawing/2014/main" id="{0870DCFA-9EAB-4C66-89C8-82333050FFEA}"/>
                </a:ext>
              </a:extLst>
            </p:cNvPr>
            <p:cNvSpPr/>
            <p:nvPr/>
          </p:nvSpPr>
          <p:spPr bwMode="auto">
            <a:xfrm rot="5400000">
              <a:off x="3991812" y="3668948"/>
              <a:ext cx="1733877" cy="1512168"/>
            </a:xfrm>
            <a:prstGeom prst="chevron">
              <a:avLst>
                <a:gd name="adj" fmla="val 32643"/>
              </a:avLst>
            </a:prstGeom>
            <a:solidFill>
              <a:srgbClr val="FFFFFF">
                <a:alpha val="69804"/>
              </a:srgbClr>
            </a:solidFill>
            <a:ln w="19050" cap="flat" cmpd="sng" algn="ctr">
              <a:solidFill>
                <a:schemeClr val="bg1">
                  <a:lumMod val="50000"/>
                </a:schemeClr>
              </a:solidFill>
              <a:prstDash val="solid"/>
            </a:ln>
            <a:effectLst/>
          </p:spPr>
          <p:txBody>
            <a:bodyPr vert="vert270" rtlCol="0" anchor="t"/>
            <a:lstStyle/>
            <a:p>
              <a:pPr marL="0" marR="0" lvl="0" indent="0" algn="ctr" defTabSz="914400">
                <a:lnSpc>
                  <a:spcPct val="100000"/>
                </a:lnSpc>
                <a:spcBef>
                  <a:spcPts val="0"/>
                </a:spcBef>
                <a:spcAft>
                  <a:spcPts val="0"/>
                </a:spcAft>
                <a:buClrTx/>
                <a:buSzTx/>
                <a:buFontTx/>
                <a:buNone/>
                <a:defRPr/>
              </a:pPr>
              <a:r>
                <a:rPr lang="de-DE" sz="1000" dirty="0">
                  <a:latin typeface="Raleway Medium" pitchFamily="2" charset="0"/>
                </a:rPr>
                <a:t>Strategisches Monitoring von Fehlzeiten, Ressourcen und Maßnahmen sowie Fehlzeiten differenziert nach Subgruppen. </a:t>
              </a:r>
            </a:p>
          </p:txBody>
        </p:sp>
        <p:sp>
          <p:nvSpPr>
            <p:cNvPr id="58" name="Eingekerbter Richtungspfeil 118">
              <a:extLst>
                <a:ext uri="{FF2B5EF4-FFF2-40B4-BE49-F238E27FC236}">
                  <a16:creationId xmlns:a16="http://schemas.microsoft.com/office/drawing/2014/main" id="{ABD46E2D-B653-484D-AB3E-E07013FA43E0}"/>
                </a:ext>
              </a:extLst>
            </p:cNvPr>
            <p:cNvSpPr/>
            <p:nvPr/>
          </p:nvSpPr>
          <p:spPr bwMode="auto">
            <a:xfrm rot="5400000">
              <a:off x="6129166" y="3668948"/>
              <a:ext cx="1733877" cy="1512168"/>
            </a:xfrm>
            <a:prstGeom prst="chevron">
              <a:avLst>
                <a:gd name="adj" fmla="val 32643"/>
              </a:avLst>
            </a:prstGeom>
            <a:solidFill>
              <a:srgbClr val="FFFFFF">
                <a:alpha val="69804"/>
              </a:srgbClr>
            </a:solidFill>
            <a:ln w="19050" cap="flat" cmpd="sng" algn="ctr">
              <a:solidFill>
                <a:schemeClr val="bg1">
                  <a:lumMod val="50000"/>
                </a:schemeClr>
              </a:solidFill>
              <a:prstDash val="solid"/>
            </a:ln>
            <a:effectLst/>
          </p:spPr>
          <p:txBody>
            <a:bodyPr vert="vert270" rtlCol="0" anchor="ctr"/>
            <a:lstStyle/>
            <a:p>
              <a:pPr marL="0" marR="0" lvl="0" indent="0" algn="ctr" defTabSz="914400">
                <a:lnSpc>
                  <a:spcPct val="100000"/>
                </a:lnSpc>
                <a:spcBef>
                  <a:spcPts val="0"/>
                </a:spcBef>
                <a:spcAft>
                  <a:spcPts val="0"/>
                </a:spcAft>
                <a:buClrTx/>
                <a:buSzTx/>
                <a:buFontTx/>
                <a:buNone/>
                <a:defRPr/>
              </a:pPr>
              <a:r>
                <a:rPr lang="de-DE" sz="1000" b="0" i="0" u="none" strike="noStrike" cap="none" spc="0" dirty="0">
                  <a:ln>
                    <a:noFill/>
                  </a:ln>
                  <a:latin typeface="Raleway Medium" pitchFamily="2" charset="0"/>
                </a:rPr>
                <a:t>Unternehmen gezielt in Fragen des </a:t>
              </a:r>
              <a:r>
                <a:rPr lang="de-DE" sz="1000" b="0" i="0" u="none" strike="noStrike" cap="none" spc="0" dirty="0" err="1">
                  <a:ln>
                    <a:noFill/>
                  </a:ln>
                  <a:latin typeface="Raleway Medium" pitchFamily="2" charset="0"/>
                </a:rPr>
                <a:t>Wiederein-gliederungsmanagements</a:t>
              </a:r>
              <a:endParaRPr lang="de-DE" sz="1000" b="0" i="0" u="none" strike="noStrike" cap="none" spc="0" dirty="0">
                <a:ln>
                  <a:noFill/>
                </a:ln>
                <a:latin typeface="Raleway Medium" pitchFamily="2" charset="0"/>
              </a:endParaRPr>
            </a:p>
            <a:p>
              <a:pPr marL="0" marR="0" lvl="0" indent="0" algn="ctr" defTabSz="914400">
                <a:lnSpc>
                  <a:spcPct val="100000"/>
                </a:lnSpc>
                <a:spcBef>
                  <a:spcPts val="0"/>
                </a:spcBef>
                <a:spcAft>
                  <a:spcPts val="0"/>
                </a:spcAft>
                <a:buClrTx/>
                <a:buSzTx/>
                <a:buFontTx/>
                <a:buNone/>
                <a:defRPr/>
              </a:pPr>
              <a:r>
                <a:rPr lang="de-DE" sz="1000" dirty="0">
                  <a:latin typeface="Raleway Medium" pitchFamily="2" charset="0"/>
                </a:rPr>
                <a:t>beraten</a:t>
              </a:r>
              <a:endParaRPr sz="1600" dirty="0">
                <a:latin typeface="Raleway Medium" pitchFamily="2" charset="0"/>
              </a:endParaRPr>
            </a:p>
          </p:txBody>
        </p:sp>
        <p:sp>
          <p:nvSpPr>
            <p:cNvPr id="59" name="Textfeld 58">
              <a:extLst>
                <a:ext uri="{FF2B5EF4-FFF2-40B4-BE49-F238E27FC236}">
                  <a16:creationId xmlns:a16="http://schemas.microsoft.com/office/drawing/2014/main" id="{4C699CAC-AFC9-4E07-9893-AB2013B92E7C}"/>
                </a:ext>
              </a:extLst>
            </p:cNvPr>
            <p:cNvSpPr txBox="1"/>
            <p:nvPr/>
          </p:nvSpPr>
          <p:spPr bwMode="auto">
            <a:xfrm>
              <a:off x="1089477" y="2662846"/>
              <a:ext cx="842428" cy="399776"/>
            </a:xfrm>
            <a:prstGeom prst="rect">
              <a:avLst/>
            </a:prstGeom>
            <a:noFill/>
          </p:spPr>
          <p:txBody>
            <a:bodyPr wrap="square" rtlCol="0">
              <a:spAutoFit/>
            </a:bodyPr>
            <a:lstStyle/>
            <a:p>
              <a:pPr>
                <a:defRPr/>
              </a:pPr>
              <a:r>
                <a:rPr lang="de-DE" sz="1050" b="1" dirty="0">
                  <a:solidFill>
                    <a:schemeClr val="bg1"/>
                  </a:solidFill>
                  <a:latin typeface="Raleway Medium" pitchFamily="2" charset="0"/>
                </a:rPr>
                <a:t>Verhaltens-prävention</a:t>
              </a:r>
              <a:endParaRPr sz="2000" dirty="0">
                <a:solidFill>
                  <a:schemeClr val="bg1"/>
                </a:solidFill>
                <a:latin typeface="Raleway Medium" pitchFamily="2" charset="0"/>
              </a:endParaRPr>
            </a:p>
          </p:txBody>
        </p:sp>
        <p:sp>
          <p:nvSpPr>
            <p:cNvPr id="60" name="Textfeld 59">
              <a:extLst>
                <a:ext uri="{FF2B5EF4-FFF2-40B4-BE49-F238E27FC236}">
                  <a16:creationId xmlns:a16="http://schemas.microsoft.com/office/drawing/2014/main" id="{3D69B43C-7060-44C1-BA4F-2E20975A887D}"/>
                </a:ext>
              </a:extLst>
            </p:cNvPr>
            <p:cNvSpPr txBox="1"/>
            <p:nvPr/>
          </p:nvSpPr>
          <p:spPr bwMode="auto">
            <a:xfrm>
              <a:off x="1097750" y="4058874"/>
              <a:ext cx="801482" cy="399776"/>
            </a:xfrm>
            <a:prstGeom prst="rect">
              <a:avLst/>
            </a:prstGeom>
            <a:noFill/>
          </p:spPr>
          <p:txBody>
            <a:bodyPr wrap="square" rtlCol="0">
              <a:spAutoFit/>
            </a:bodyPr>
            <a:lstStyle/>
            <a:p>
              <a:pPr>
                <a:defRPr/>
              </a:pPr>
              <a:r>
                <a:rPr lang="de-DE" sz="1050" b="1" dirty="0">
                  <a:solidFill>
                    <a:schemeClr val="bg1"/>
                  </a:solidFill>
                  <a:latin typeface="Raleway Medium" pitchFamily="2" charset="0"/>
                </a:rPr>
                <a:t>Verhältnis-prävention</a:t>
              </a:r>
            </a:p>
          </p:txBody>
        </p:sp>
      </p:grpSp>
      <p:sp>
        <p:nvSpPr>
          <p:cNvPr id="6" name="Rechteck 5">
            <a:extLst>
              <a:ext uri="{FF2B5EF4-FFF2-40B4-BE49-F238E27FC236}">
                <a16:creationId xmlns:a16="http://schemas.microsoft.com/office/drawing/2014/main" id="{D826E3E1-A538-7E89-825C-0490FE1B6ADC}"/>
              </a:ext>
            </a:extLst>
          </p:cNvPr>
          <p:cNvSpPr/>
          <p:nvPr/>
        </p:nvSpPr>
        <p:spPr>
          <a:xfrm>
            <a:off x="205384" y="821500"/>
            <a:ext cx="3458218" cy="1384995"/>
          </a:xfrm>
          <a:prstGeom prst="rect">
            <a:avLst/>
          </a:prstGeom>
        </p:spPr>
        <p:txBody>
          <a:bodyPr wrap="square">
            <a:spAutoFit/>
          </a:bodyPr>
          <a:lstStyle/>
          <a:p>
            <a:r>
              <a:rPr lang="de-DE" sz="2800" b="1" dirty="0">
                <a:solidFill>
                  <a:srgbClr val="004785"/>
                </a:solidFill>
                <a:latin typeface="Hind" panose="02000000000000000000" pitchFamily="2" charset="77"/>
                <a:cs typeface="Hind" panose="02000000000000000000" pitchFamily="2" charset="77"/>
              </a:rPr>
              <a:t>Integration, Implikationen und Ausblick</a:t>
            </a:r>
          </a:p>
        </p:txBody>
      </p:sp>
      <p:sp>
        <p:nvSpPr>
          <p:cNvPr id="7" name="Rechteck: abgerundete Ecken 4">
            <a:extLst>
              <a:ext uri="{FF2B5EF4-FFF2-40B4-BE49-F238E27FC236}">
                <a16:creationId xmlns:a16="http://schemas.microsoft.com/office/drawing/2014/main" id="{03DBA7F8-E5EA-F77B-EAAB-392E637E7A94}"/>
              </a:ext>
            </a:extLst>
          </p:cNvPr>
          <p:cNvSpPr>
            <a:spLocks/>
          </p:cNvSpPr>
          <p:nvPr/>
        </p:nvSpPr>
        <p:spPr>
          <a:xfrm>
            <a:off x="221766" y="4434692"/>
            <a:ext cx="3550675" cy="2204550"/>
          </a:xfrm>
          <a:prstGeom prst="roundRect">
            <a:avLst>
              <a:gd name="adj" fmla="val 11036"/>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108000" rIns="144000" bIns="108000" rtlCol="0" anchor="t">
            <a:spAutoFit/>
          </a:bodyPr>
          <a:lstStyle/>
          <a:p>
            <a:r>
              <a:rPr lang="de-DE" altLang="de-DE" sz="1200" dirty="0">
                <a:solidFill>
                  <a:schemeClr val="tx1"/>
                </a:solidFill>
                <a:latin typeface="Hind" panose="02000000000000000000" pitchFamily="2" charset="77"/>
                <a:cs typeface="Hind" panose="02000000000000000000" pitchFamily="2" charset="77"/>
              </a:rPr>
              <a:t>Die hier aufgezeigte Struktur liefert den strategischen Rahmen für Prävention und Optimierung des BIG-Balance </a:t>
            </a:r>
            <a:r>
              <a:rPr lang="de-DE" altLang="de-DE" sz="1200" dirty="0" err="1">
                <a:solidFill>
                  <a:schemeClr val="tx1"/>
                </a:solidFill>
                <a:latin typeface="Hind" panose="02000000000000000000" pitchFamily="2" charset="77"/>
                <a:cs typeface="Hind" panose="02000000000000000000" pitchFamily="2" charset="77"/>
              </a:rPr>
              <a:t>CheckUp</a:t>
            </a:r>
            <a:r>
              <a:rPr lang="de-DE" altLang="de-DE" sz="1200" dirty="0">
                <a:solidFill>
                  <a:schemeClr val="tx1"/>
                </a:solidFill>
                <a:latin typeface="Hind" panose="02000000000000000000" pitchFamily="2" charset="77"/>
                <a:cs typeface="Hind" panose="02000000000000000000" pitchFamily="2" charset="77"/>
              </a:rPr>
              <a:t>. Die nachfolgend dargestellten operativen Maßnahmen fokussieren auf die identifizierten Handlungsfelder:</a:t>
            </a:r>
          </a:p>
          <a:p>
            <a:pPr marL="285750" indent="-285750">
              <a:buFontTx/>
              <a:buChar char="-"/>
            </a:pPr>
            <a:r>
              <a:rPr lang="de-DE" altLang="de-DE" sz="1200" dirty="0">
                <a:solidFill>
                  <a:schemeClr val="tx1"/>
                </a:solidFill>
                <a:latin typeface="Hind" panose="02000000000000000000" pitchFamily="2" charset="77"/>
                <a:cs typeface="Hind" panose="02000000000000000000" pitchFamily="2" charset="77"/>
              </a:rPr>
              <a:t>Schlaf</a:t>
            </a:r>
          </a:p>
          <a:p>
            <a:pPr marL="285750" indent="-285750">
              <a:buFontTx/>
              <a:buChar char="-"/>
            </a:pPr>
            <a:r>
              <a:rPr lang="de-DE" altLang="de-DE" sz="1200" dirty="0">
                <a:solidFill>
                  <a:schemeClr val="tx1"/>
                </a:solidFill>
                <a:latin typeface="Hind" panose="02000000000000000000" pitchFamily="2" charset="77"/>
                <a:cs typeface="Hind" panose="02000000000000000000" pitchFamily="2" charset="77"/>
              </a:rPr>
              <a:t>Achtsamkeit</a:t>
            </a:r>
          </a:p>
          <a:p>
            <a:pPr marL="285750" indent="-285750">
              <a:buFontTx/>
              <a:buChar char="-"/>
            </a:pPr>
            <a:r>
              <a:rPr lang="de-DE" altLang="de-DE" sz="1200" dirty="0">
                <a:solidFill>
                  <a:schemeClr val="tx1"/>
                </a:solidFill>
                <a:latin typeface="Hind" panose="02000000000000000000" pitchFamily="2" charset="77"/>
                <a:cs typeface="Hind" panose="02000000000000000000" pitchFamily="2" charset="77"/>
              </a:rPr>
              <a:t>Selbstregulationskompetenz</a:t>
            </a:r>
          </a:p>
          <a:p>
            <a:pPr marL="285750" indent="-285750">
              <a:buFontTx/>
              <a:buChar char="-"/>
            </a:pPr>
            <a:r>
              <a:rPr lang="de-DE" altLang="de-DE" sz="1200" dirty="0">
                <a:solidFill>
                  <a:schemeClr val="tx1"/>
                </a:solidFill>
                <a:latin typeface="Hind" panose="02000000000000000000" pitchFamily="2" charset="77"/>
                <a:cs typeface="Hind" panose="02000000000000000000" pitchFamily="2" charset="77"/>
              </a:rPr>
              <a:t>Sportaktivitäten</a:t>
            </a:r>
          </a:p>
        </p:txBody>
      </p:sp>
      <p:grpSp>
        <p:nvGrpSpPr>
          <p:cNvPr id="8" name="Gruppieren 7">
            <a:extLst>
              <a:ext uri="{FF2B5EF4-FFF2-40B4-BE49-F238E27FC236}">
                <a16:creationId xmlns:a16="http://schemas.microsoft.com/office/drawing/2014/main" id="{112A536B-9DF0-A1D2-CFBB-EA6EEC94375B}"/>
              </a:ext>
            </a:extLst>
          </p:cNvPr>
          <p:cNvGrpSpPr/>
          <p:nvPr/>
        </p:nvGrpSpPr>
        <p:grpSpPr>
          <a:xfrm>
            <a:off x="11468158" y="6342989"/>
            <a:ext cx="380796" cy="362797"/>
            <a:chOff x="155838" y="392681"/>
            <a:chExt cx="1102472" cy="1050361"/>
          </a:xfrm>
        </p:grpSpPr>
        <p:sp>
          <p:nvSpPr>
            <p:cNvPr id="9" name="Ellipse 27">
              <a:extLst>
                <a:ext uri="{FF2B5EF4-FFF2-40B4-BE49-F238E27FC236}">
                  <a16:creationId xmlns:a16="http://schemas.microsoft.com/office/drawing/2014/main" id="{5B06E2A1-A8EE-034A-3934-C4078B6D7AC4}"/>
                </a:ext>
              </a:extLst>
            </p:cNvPr>
            <p:cNvSpPr/>
            <p:nvPr/>
          </p:nvSpPr>
          <p:spPr>
            <a:xfrm>
              <a:off x="155838" y="392681"/>
              <a:ext cx="1102472" cy="10503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ild 4">
              <a:extLst>
                <a:ext uri="{FF2B5EF4-FFF2-40B4-BE49-F238E27FC236}">
                  <a16:creationId xmlns:a16="http://schemas.microsoft.com/office/drawing/2014/main" id="{082BF319-86BF-0A04-202C-CDD64B804B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695" y="580856"/>
              <a:ext cx="576758" cy="640136"/>
            </a:xfrm>
            <a:prstGeom prst="rect">
              <a:avLst/>
            </a:prstGeom>
          </p:spPr>
        </p:pic>
      </p:grpSp>
    </p:spTree>
    <p:extLst>
      <p:ext uri="{BB962C8B-B14F-4D97-AF65-F5344CB8AC3E}">
        <p14:creationId xmlns:p14="http://schemas.microsoft.com/office/powerpoint/2010/main" val="2857837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7176C-3BE5-4692-6244-A739056163D7}"/>
            </a:ext>
          </a:extLst>
        </p:cNvPr>
        <p:cNvGrpSpPr/>
        <p:nvPr/>
      </p:nvGrpSpPr>
      <p:grpSpPr>
        <a:xfrm>
          <a:off x="0" y="0"/>
          <a:ext cx="0" cy="0"/>
          <a:chOff x="0" y="0"/>
          <a:chExt cx="0" cy="0"/>
        </a:xfrm>
      </p:grpSpPr>
      <p:sp>
        <p:nvSpPr>
          <p:cNvPr id="9" name="Rechteck 8">
            <a:extLst>
              <a:ext uri="{FF2B5EF4-FFF2-40B4-BE49-F238E27FC236}">
                <a16:creationId xmlns:a16="http://schemas.microsoft.com/office/drawing/2014/main" id="{432C8EB1-E819-7440-676D-BE87FC9FF177}"/>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feld 26">
            <a:extLst>
              <a:ext uri="{FF2B5EF4-FFF2-40B4-BE49-F238E27FC236}">
                <a16:creationId xmlns:a16="http://schemas.microsoft.com/office/drawing/2014/main" id="{71B897B2-B074-FA44-07D7-14402EB49950}"/>
              </a:ext>
            </a:extLst>
          </p:cNvPr>
          <p:cNvSpPr txBox="1"/>
          <p:nvPr/>
        </p:nvSpPr>
        <p:spPr>
          <a:xfrm>
            <a:off x="5464260" y="1559973"/>
            <a:ext cx="6727740" cy="3323987"/>
          </a:xfrm>
          <a:prstGeom prst="rect">
            <a:avLst/>
          </a:prstGeom>
          <a:noFill/>
        </p:spPr>
        <p:txBody>
          <a:bodyPr wrap="square">
            <a:spAutoFit/>
          </a:bodyPr>
          <a:lstStyle/>
          <a:p>
            <a:pPr marL="285750" indent="-285750">
              <a:lnSpc>
                <a:spcPts val="2760"/>
              </a:lnSpc>
              <a:buFont typeface="Arial" panose="020B0604020202020204" pitchFamily="34" charset="0"/>
              <a:buChar char="•"/>
            </a:pPr>
            <a:r>
              <a:rPr lang="de-DE" dirty="0">
                <a:solidFill>
                  <a:schemeClr val="bg1"/>
                </a:solidFill>
                <a:latin typeface="Hind" panose="02000000000000000000" pitchFamily="2" charset="77"/>
                <a:cs typeface="Hind" panose="02000000000000000000" pitchFamily="2" charset="77"/>
              </a:rPr>
              <a:t>Schlafkompetenz-Workshops </a:t>
            </a:r>
            <a:br>
              <a:rPr lang="de-DE" dirty="0">
                <a:solidFill>
                  <a:schemeClr val="bg1"/>
                </a:solidFill>
                <a:latin typeface="Hind" panose="02000000000000000000" pitchFamily="2" charset="77"/>
                <a:cs typeface="Hind" panose="02000000000000000000" pitchFamily="2" charset="77"/>
              </a:rPr>
            </a:br>
            <a:r>
              <a:rPr lang="de-DE" dirty="0">
                <a:solidFill>
                  <a:schemeClr val="bg1"/>
                </a:solidFill>
                <a:latin typeface="Hind" panose="02000000000000000000" pitchFamily="2" charset="77"/>
                <a:cs typeface="Hind" panose="02000000000000000000" pitchFamily="2" charset="77"/>
              </a:rPr>
              <a:t>(z. B. „Besser schlafen im Arbeitsalltag“)</a:t>
            </a:r>
          </a:p>
          <a:p>
            <a:pPr marL="285750" indent="-285750">
              <a:lnSpc>
                <a:spcPts val="2760"/>
              </a:lnSpc>
              <a:buFont typeface="Arial" panose="020B0604020202020204" pitchFamily="34" charset="0"/>
              <a:buChar char="•"/>
            </a:pPr>
            <a:r>
              <a:rPr lang="de-DE" dirty="0">
                <a:solidFill>
                  <a:schemeClr val="bg1"/>
                </a:solidFill>
                <a:latin typeface="Hind" panose="02000000000000000000" pitchFamily="2" charset="77"/>
                <a:cs typeface="Hind" panose="02000000000000000000" pitchFamily="2" charset="77"/>
              </a:rPr>
              <a:t>Digitale Schlafprogramme </a:t>
            </a:r>
            <a:br>
              <a:rPr lang="de-DE" dirty="0">
                <a:solidFill>
                  <a:schemeClr val="bg1"/>
                </a:solidFill>
                <a:latin typeface="Hind" panose="02000000000000000000" pitchFamily="2" charset="77"/>
                <a:cs typeface="Hind" panose="02000000000000000000" pitchFamily="2" charset="77"/>
              </a:rPr>
            </a:br>
            <a:r>
              <a:rPr lang="de-DE" dirty="0">
                <a:solidFill>
                  <a:schemeClr val="bg1"/>
                </a:solidFill>
                <a:latin typeface="Hind" panose="02000000000000000000" pitchFamily="2" charset="77"/>
                <a:cs typeface="Hind" panose="02000000000000000000" pitchFamily="2" charset="77"/>
              </a:rPr>
              <a:t>(App-basiert, niedrigschwellig)</a:t>
            </a:r>
          </a:p>
          <a:p>
            <a:pPr marL="285750" indent="-285750">
              <a:lnSpc>
                <a:spcPts val="2760"/>
              </a:lnSpc>
              <a:buFont typeface="Arial" panose="020B0604020202020204" pitchFamily="34" charset="0"/>
              <a:buChar char="•"/>
            </a:pPr>
            <a:r>
              <a:rPr lang="de-DE" dirty="0">
                <a:solidFill>
                  <a:schemeClr val="bg1"/>
                </a:solidFill>
                <a:latin typeface="Hind" panose="02000000000000000000" pitchFamily="2" charset="77"/>
                <a:cs typeface="Hind" panose="02000000000000000000" pitchFamily="2" charset="77"/>
              </a:rPr>
              <a:t>Schlaf-Sprechstunden </a:t>
            </a:r>
            <a:br>
              <a:rPr lang="de-DE" dirty="0">
                <a:solidFill>
                  <a:schemeClr val="bg1"/>
                </a:solidFill>
                <a:latin typeface="Hind" panose="02000000000000000000" pitchFamily="2" charset="77"/>
                <a:cs typeface="Hind" panose="02000000000000000000" pitchFamily="2" charset="77"/>
              </a:rPr>
            </a:br>
            <a:r>
              <a:rPr lang="de-DE" dirty="0">
                <a:solidFill>
                  <a:schemeClr val="bg1"/>
                </a:solidFill>
                <a:latin typeface="Hind" panose="02000000000000000000" pitchFamily="2" charset="77"/>
                <a:cs typeface="Hind" panose="02000000000000000000" pitchFamily="2" charset="77"/>
              </a:rPr>
              <a:t>(online oder vor Ort, anonym, freiwillig)</a:t>
            </a:r>
          </a:p>
          <a:p>
            <a:pPr marL="285750" indent="-285750">
              <a:lnSpc>
                <a:spcPts val="2760"/>
              </a:lnSpc>
              <a:buFont typeface="Arial" panose="020B0604020202020204" pitchFamily="34" charset="0"/>
              <a:buChar char="•"/>
            </a:pPr>
            <a:r>
              <a:rPr lang="de-DE" dirty="0">
                <a:solidFill>
                  <a:schemeClr val="bg1"/>
                </a:solidFill>
                <a:latin typeface="Hind" panose="02000000000000000000" pitchFamily="2" charset="77"/>
                <a:cs typeface="Hind" panose="02000000000000000000" pitchFamily="2" charset="77"/>
              </a:rPr>
              <a:t>Pausen- &amp; Schichtberatung </a:t>
            </a:r>
          </a:p>
          <a:p>
            <a:pPr marL="285750" indent="-285750">
              <a:lnSpc>
                <a:spcPts val="2760"/>
              </a:lnSpc>
              <a:buFont typeface="Arial" panose="020B0604020202020204" pitchFamily="34" charset="0"/>
              <a:buChar char="•"/>
            </a:pPr>
            <a:r>
              <a:rPr lang="de-DE" dirty="0">
                <a:solidFill>
                  <a:schemeClr val="bg1"/>
                </a:solidFill>
                <a:latin typeface="Hind" panose="02000000000000000000" pitchFamily="2" charset="77"/>
                <a:cs typeface="Hind" panose="02000000000000000000" pitchFamily="2" charset="77"/>
              </a:rPr>
              <a:t>Informationen zur Ergonomie &amp; Nutzung von Endgeräten</a:t>
            </a:r>
          </a:p>
          <a:p>
            <a:pPr marL="285750" indent="-285750">
              <a:lnSpc>
                <a:spcPts val="2760"/>
              </a:lnSpc>
              <a:buFont typeface="Arial" panose="020B0604020202020204" pitchFamily="34" charset="0"/>
              <a:buChar char="•"/>
            </a:pPr>
            <a:r>
              <a:rPr lang="de-DE" dirty="0">
                <a:solidFill>
                  <a:schemeClr val="bg1"/>
                </a:solidFill>
                <a:latin typeface="Hind" panose="02000000000000000000" pitchFamily="2" charset="77"/>
                <a:cs typeface="Hind" panose="02000000000000000000" pitchFamily="2" charset="77"/>
              </a:rPr>
              <a:t>Konsequente Abendroutine und feste Schlaf-Aufwach-Zeiten …</a:t>
            </a:r>
          </a:p>
        </p:txBody>
      </p:sp>
      <p:sp>
        <p:nvSpPr>
          <p:cNvPr id="10" name="Abgerundetes Rechteck 9">
            <a:extLst>
              <a:ext uri="{FF2B5EF4-FFF2-40B4-BE49-F238E27FC236}">
                <a16:creationId xmlns:a16="http://schemas.microsoft.com/office/drawing/2014/main" id="{85553A6A-A38E-6075-3D69-395B1F1C5012}"/>
              </a:ext>
            </a:extLst>
          </p:cNvPr>
          <p:cNvSpPr/>
          <p:nvPr/>
        </p:nvSpPr>
        <p:spPr>
          <a:xfrm>
            <a:off x="-696388" y="-112541"/>
            <a:ext cx="5839209" cy="8017183"/>
          </a:xfrm>
          <a:prstGeom prst="roundRect">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4F1DB2AB-7AE7-FAED-3B99-6EF574AED2AF}"/>
              </a:ext>
            </a:extLst>
          </p:cNvPr>
          <p:cNvSpPr txBox="1"/>
          <p:nvPr/>
        </p:nvSpPr>
        <p:spPr>
          <a:xfrm>
            <a:off x="5352836" y="726099"/>
            <a:ext cx="6928437" cy="621324"/>
          </a:xfrm>
          <a:prstGeom prst="rect">
            <a:avLst/>
          </a:prstGeom>
          <a:noFill/>
        </p:spPr>
        <p:txBody>
          <a:bodyPr wrap="square">
            <a:spAutoFit/>
          </a:bodyPr>
          <a:lstStyle/>
          <a:p>
            <a:pPr>
              <a:lnSpc>
                <a:spcPct val="150000"/>
              </a:lnSpc>
            </a:pPr>
            <a:r>
              <a:rPr lang="de-DE" sz="2500" b="1" dirty="0">
                <a:solidFill>
                  <a:schemeClr val="bg1"/>
                </a:solidFill>
                <a:latin typeface="Hind" panose="02000000000000000000" pitchFamily="2" charset="77"/>
                <a:cs typeface="Hind" panose="02000000000000000000" pitchFamily="2" charset="77"/>
              </a:rPr>
              <a:t>Schlafhygiene &amp; -qualität</a:t>
            </a:r>
          </a:p>
        </p:txBody>
      </p:sp>
      <p:pic>
        <p:nvPicPr>
          <p:cNvPr id="8" name="Grafik 7">
            <a:extLst>
              <a:ext uri="{FF2B5EF4-FFF2-40B4-BE49-F238E27FC236}">
                <a16:creationId xmlns:a16="http://schemas.microsoft.com/office/drawing/2014/main" id="{56846055-B171-A412-D8BC-21BB982EA91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28981" y="1703901"/>
            <a:ext cx="4363933" cy="4366734"/>
          </a:xfrm>
          <a:prstGeom prst="roundRect">
            <a:avLst/>
          </a:prstGeom>
          <a:solidFill>
            <a:srgbClr val="FFFFFF">
              <a:shade val="85000"/>
            </a:srgbClr>
          </a:solidFill>
          <a:ln>
            <a:noFill/>
          </a:ln>
          <a:effectLst>
            <a:reflection endPos="0" dist="5000" dir="5400000" sy="-100000" algn="bl" rotWithShape="0"/>
          </a:effectLst>
        </p:spPr>
      </p:pic>
      <p:sp>
        <p:nvSpPr>
          <p:cNvPr id="11" name="Abgerundetes Rechteck 10">
            <a:extLst>
              <a:ext uri="{FF2B5EF4-FFF2-40B4-BE49-F238E27FC236}">
                <a16:creationId xmlns:a16="http://schemas.microsoft.com/office/drawing/2014/main" id="{FDC1298E-3311-1344-FD9D-8BE56F08409A}"/>
              </a:ext>
            </a:extLst>
          </p:cNvPr>
          <p:cNvSpPr/>
          <p:nvPr/>
        </p:nvSpPr>
        <p:spPr>
          <a:xfrm>
            <a:off x="2855742" y="5095694"/>
            <a:ext cx="9692640" cy="1138213"/>
          </a:xfrm>
          <a:prstGeom prst="roundRect">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503AC8AC-F639-6A5C-112F-1DA3D042B294}"/>
              </a:ext>
            </a:extLst>
          </p:cNvPr>
          <p:cNvSpPr/>
          <p:nvPr/>
        </p:nvSpPr>
        <p:spPr>
          <a:xfrm>
            <a:off x="228979" y="6315121"/>
            <a:ext cx="3911769" cy="461665"/>
          </a:xfrm>
          <a:prstGeom prst="rect">
            <a:avLst/>
          </a:prstGeom>
        </p:spPr>
        <p:txBody>
          <a:bodyPr wrap="square">
            <a:spAutoFit/>
          </a:bodyPr>
          <a:lstStyle/>
          <a:p>
            <a:r>
              <a:rPr lang="de-DE" sz="1200" dirty="0">
                <a:solidFill>
                  <a:srgbClr val="000000"/>
                </a:solidFill>
                <a:latin typeface="Hind" panose="02000000000000000000" pitchFamily="2" charset="77"/>
                <a:cs typeface="Hind" panose="02000000000000000000" pitchFamily="2" charset="77"/>
              </a:rPr>
              <a:t>Quelle: Eigene Daten (</a:t>
            </a:r>
            <a:r>
              <a:rPr lang="de-DE" sz="1200" dirty="0" err="1">
                <a:solidFill>
                  <a:srgbClr val="000000"/>
                </a:solidFill>
                <a:latin typeface="Hind" panose="02000000000000000000" pitchFamily="2" charset="77"/>
                <a:cs typeface="Hind" panose="02000000000000000000" pitchFamily="2" charset="77"/>
              </a:rPr>
              <a:t>BIGbalance</a:t>
            </a:r>
            <a:r>
              <a:rPr lang="de-DE" sz="1200" dirty="0">
                <a:solidFill>
                  <a:srgbClr val="000000"/>
                </a:solidFill>
                <a:latin typeface="Hind" panose="02000000000000000000" pitchFamily="2" charset="77"/>
                <a:cs typeface="Hind" panose="02000000000000000000" pitchFamily="2" charset="77"/>
              </a:rPr>
              <a:t> &amp; </a:t>
            </a:r>
            <a:r>
              <a:rPr lang="de-DE" sz="1200" dirty="0" err="1">
                <a:solidFill>
                  <a:srgbClr val="000000"/>
                </a:solidFill>
                <a:latin typeface="Hind" panose="02000000000000000000" pitchFamily="2" charset="77"/>
                <a:cs typeface="Hind" panose="02000000000000000000" pitchFamily="2" charset="77"/>
              </a:rPr>
              <a:t>vivamind</a:t>
            </a:r>
            <a:r>
              <a:rPr lang="de-DE" sz="1200" dirty="0">
                <a:solidFill>
                  <a:srgbClr val="000000"/>
                </a:solidFill>
                <a:latin typeface="Hind" panose="02000000000000000000" pitchFamily="2" charset="77"/>
                <a:cs typeface="Hind" panose="02000000000000000000" pitchFamily="2" charset="77"/>
              </a:rPr>
              <a:t> GmbH); Diestel et al., 2015; Kühnel et al., 2020)  </a:t>
            </a:r>
          </a:p>
        </p:txBody>
      </p:sp>
      <p:sp>
        <p:nvSpPr>
          <p:cNvPr id="7" name="Rechteck 6">
            <a:extLst>
              <a:ext uri="{FF2B5EF4-FFF2-40B4-BE49-F238E27FC236}">
                <a16:creationId xmlns:a16="http://schemas.microsoft.com/office/drawing/2014/main" id="{7EC1F7C8-56CE-3BA0-FCC5-C7F3417D2304}"/>
              </a:ext>
            </a:extLst>
          </p:cNvPr>
          <p:cNvSpPr/>
          <p:nvPr/>
        </p:nvSpPr>
        <p:spPr>
          <a:xfrm>
            <a:off x="228981" y="485649"/>
            <a:ext cx="3737161" cy="86177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Konkrete Empfehlungen </a:t>
            </a:r>
            <a:br>
              <a:rPr lang="de-DE" sz="2500" b="1" dirty="0">
                <a:solidFill>
                  <a:srgbClr val="004785"/>
                </a:solidFill>
                <a:latin typeface="Hind" panose="02000000000000000000" pitchFamily="2" charset="77"/>
                <a:cs typeface="Hind" panose="02000000000000000000" pitchFamily="2" charset="77"/>
              </a:rPr>
            </a:br>
            <a:r>
              <a:rPr lang="de-DE" sz="2500" b="1" dirty="0">
                <a:solidFill>
                  <a:srgbClr val="004785"/>
                </a:solidFill>
                <a:latin typeface="Hind" panose="02000000000000000000" pitchFamily="2" charset="77"/>
                <a:cs typeface="Hind" panose="02000000000000000000" pitchFamily="2" charset="77"/>
              </a:rPr>
              <a:t>für Maßnahmen</a:t>
            </a:r>
          </a:p>
        </p:txBody>
      </p:sp>
      <p:sp>
        <p:nvSpPr>
          <p:cNvPr id="5" name="Textfeld 4">
            <a:extLst>
              <a:ext uri="{FF2B5EF4-FFF2-40B4-BE49-F238E27FC236}">
                <a16:creationId xmlns:a16="http://schemas.microsoft.com/office/drawing/2014/main" id="{6D1005BF-4430-D054-1EA0-3AE62D47E659}"/>
              </a:ext>
            </a:extLst>
          </p:cNvPr>
          <p:cNvSpPr txBox="1"/>
          <p:nvPr/>
        </p:nvSpPr>
        <p:spPr>
          <a:xfrm>
            <a:off x="2999225" y="5211373"/>
            <a:ext cx="10307337" cy="80021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de-DE" sz="1600" b="1" i="0" u="none" strike="noStrike" dirty="0">
                <a:solidFill>
                  <a:schemeClr val="bg1"/>
                </a:solidFill>
                <a:effectLst/>
                <a:latin typeface="Hind" panose="02000000000000000000" pitchFamily="2" charset="77"/>
                <a:cs typeface="Hind" panose="02000000000000000000" pitchFamily="2" charset="77"/>
              </a:rPr>
              <a:t>Nutzen für Versicherte: Mehr Energie (Vitalität) , bessere Konzentration, weniger Erschöpfung</a:t>
            </a:r>
          </a:p>
          <a:p>
            <a:pPr marL="285750" indent="-285750">
              <a:lnSpc>
                <a:spcPct val="150000"/>
              </a:lnSpc>
              <a:buFont typeface="Arial" panose="020B0604020202020204" pitchFamily="34" charset="0"/>
              <a:buChar char="•"/>
            </a:pPr>
            <a:r>
              <a:rPr lang="de-DE" sz="1600" b="1" i="0" u="none" strike="noStrike" dirty="0">
                <a:solidFill>
                  <a:schemeClr val="bg1"/>
                </a:solidFill>
                <a:effectLst/>
                <a:latin typeface="Hind" panose="02000000000000000000" pitchFamily="2" charset="77"/>
                <a:cs typeface="Hind" panose="02000000000000000000" pitchFamily="2" charset="77"/>
              </a:rPr>
              <a:t>Nutzen für Unternehmen: Leistungsfähigkeit, weniger Fehlzeiten</a:t>
            </a:r>
          </a:p>
        </p:txBody>
      </p:sp>
    </p:spTree>
    <p:extLst>
      <p:ext uri="{BB962C8B-B14F-4D97-AF65-F5344CB8AC3E}">
        <p14:creationId xmlns:p14="http://schemas.microsoft.com/office/powerpoint/2010/main" val="2885732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818E4-2B96-4FFF-B900-A5A655B3F225}"/>
            </a:ext>
          </a:extLst>
        </p:cNvPr>
        <p:cNvGrpSpPr/>
        <p:nvPr/>
      </p:nvGrpSpPr>
      <p:grpSpPr>
        <a:xfrm>
          <a:off x="0" y="0"/>
          <a:ext cx="0" cy="0"/>
          <a:chOff x="0" y="0"/>
          <a:chExt cx="0" cy="0"/>
        </a:xfrm>
      </p:grpSpPr>
      <p:sp>
        <p:nvSpPr>
          <p:cNvPr id="8" name="Rechteck 7">
            <a:extLst>
              <a:ext uri="{FF2B5EF4-FFF2-40B4-BE49-F238E27FC236}">
                <a16:creationId xmlns:a16="http://schemas.microsoft.com/office/drawing/2014/main" id="{38B514F8-E199-3DA0-DCB7-986A96EC2295}"/>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feld 26">
            <a:extLst>
              <a:ext uri="{FF2B5EF4-FFF2-40B4-BE49-F238E27FC236}">
                <a16:creationId xmlns:a16="http://schemas.microsoft.com/office/drawing/2014/main" id="{DBC1D306-37B8-378B-6442-38618BA0C816}"/>
              </a:ext>
            </a:extLst>
          </p:cNvPr>
          <p:cNvSpPr txBox="1"/>
          <p:nvPr/>
        </p:nvSpPr>
        <p:spPr>
          <a:xfrm>
            <a:off x="5352836" y="1372887"/>
            <a:ext cx="6275576" cy="370870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de-DE" dirty="0">
                <a:solidFill>
                  <a:schemeClr val="bg1"/>
                </a:solidFill>
                <a:latin typeface="Hind" panose="02000000000000000000" pitchFamily="2" charset="77"/>
                <a:cs typeface="Hind" panose="02000000000000000000" pitchFamily="2" charset="77"/>
              </a:rPr>
              <a:t>Mikrointerventionen </a:t>
            </a:r>
          </a:p>
          <a:p>
            <a:pPr marL="285750" indent="-285750">
              <a:lnSpc>
                <a:spcPct val="150000"/>
              </a:lnSpc>
              <a:buFont typeface="Arial" panose="020B0604020202020204" pitchFamily="34" charset="0"/>
              <a:buChar char="•"/>
            </a:pPr>
            <a:r>
              <a:rPr lang="de-DE" dirty="0">
                <a:solidFill>
                  <a:schemeClr val="bg1"/>
                </a:solidFill>
                <a:latin typeface="Hind" panose="02000000000000000000" pitchFamily="2" charset="77"/>
                <a:cs typeface="Hind" panose="02000000000000000000" pitchFamily="2" charset="77"/>
              </a:rPr>
              <a:t>Online-Kurse / Hybridformate (zeit- &amp; ortsunabhängig)</a:t>
            </a:r>
          </a:p>
          <a:p>
            <a:pPr marL="285750" indent="-285750">
              <a:lnSpc>
                <a:spcPct val="150000"/>
              </a:lnSpc>
              <a:buFont typeface="Arial" panose="020B0604020202020204" pitchFamily="34" charset="0"/>
              <a:buChar char="•"/>
            </a:pPr>
            <a:r>
              <a:rPr lang="de-DE" dirty="0">
                <a:solidFill>
                  <a:schemeClr val="bg1"/>
                </a:solidFill>
                <a:latin typeface="Hind" panose="02000000000000000000" pitchFamily="2" charset="77"/>
                <a:cs typeface="Hind" panose="02000000000000000000" pitchFamily="2" charset="77"/>
              </a:rPr>
              <a:t>MBSR-Training</a:t>
            </a:r>
          </a:p>
          <a:p>
            <a:pPr marL="285750" indent="-285750">
              <a:lnSpc>
                <a:spcPct val="150000"/>
              </a:lnSpc>
              <a:buFont typeface="Arial" panose="020B0604020202020204" pitchFamily="34" charset="0"/>
              <a:buChar char="•"/>
            </a:pPr>
            <a:r>
              <a:rPr lang="de-DE" dirty="0">
                <a:solidFill>
                  <a:schemeClr val="bg1"/>
                </a:solidFill>
                <a:latin typeface="Hind" panose="02000000000000000000" pitchFamily="2" charset="77"/>
                <a:cs typeface="Hind" panose="02000000000000000000" pitchFamily="2" charset="77"/>
              </a:rPr>
              <a:t>Audio oder Video (App, Intranet, QR-Code)</a:t>
            </a:r>
          </a:p>
          <a:p>
            <a:pPr marL="285750" indent="-285750">
              <a:lnSpc>
                <a:spcPct val="150000"/>
              </a:lnSpc>
              <a:buFont typeface="Arial" panose="020B0604020202020204" pitchFamily="34" charset="0"/>
              <a:buChar char="•"/>
            </a:pPr>
            <a:r>
              <a:rPr lang="de-DE" dirty="0">
                <a:solidFill>
                  <a:schemeClr val="bg1"/>
                </a:solidFill>
                <a:latin typeface="Hind" panose="02000000000000000000" pitchFamily="2" charset="77"/>
                <a:cs typeface="Hind" panose="02000000000000000000" pitchFamily="2" charset="77"/>
              </a:rPr>
              <a:t>Workshops zum Einsatz von Achtsamkeitsübungen in Pausen, vor Meetings oder nach belastenden/ anstrengenden Aufgaben …</a:t>
            </a:r>
          </a:p>
          <a:p>
            <a:pPr marL="285750" indent="-285750">
              <a:lnSpc>
                <a:spcPct val="150000"/>
              </a:lnSpc>
              <a:buFont typeface="Arial" panose="020B0604020202020204" pitchFamily="34" charset="0"/>
              <a:buChar char="•"/>
            </a:pPr>
            <a:endParaRPr lang="de-DE" sz="1600" dirty="0">
              <a:solidFill>
                <a:schemeClr val="bg1"/>
              </a:solidFill>
              <a:latin typeface="Hind" panose="02000000000000000000" pitchFamily="2" charset="77"/>
              <a:cs typeface="Hind" panose="02000000000000000000" pitchFamily="2" charset="77"/>
            </a:endParaRPr>
          </a:p>
          <a:p>
            <a:pPr marL="285750" indent="-285750">
              <a:lnSpc>
                <a:spcPct val="150000"/>
              </a:lnSpc>
              <a:buFont typeface="Arial" panose="020B0604020202020204" pitchFamily="34" charset="0"/>
              <a:buChar char="•"/>
            </a:pPr>
            <a:endParaRPr lang="de-DE" sz="1600" dirty="0">
              <a:solidFill>
                <a:schemeClr val="bg1"/>
              </a:solidFill>
              <a:latin typeface="Hind" panose="02000000000000000000" pitchFamily="2" charset="77"/>
              <a:cs typeface="Hind" panose="02000000000000000000" pitchFamily="2" charset="77"/>
            </a:endParaRPr>
          </a:p>
        </p:txBody>
      </p:sp>
      <p:sp>
        <p:nvSpPr>
          <p:cNvPr id="33" name="Textfeld 32">
            <a:extLst>
              <a:ext uri="{FF2B5EF4-FFF2-40B4-BE49-F238E27FC236}">
                <a16:creationId xmlns:a16="http://schemas.microsoft.com/office/drawing/2014/main" id="{BBFD4F10-B297-2670-6891-B3982B9F7B60}"/>
              </a:ext>
            </a:extLst>
          </p:cNvPr>
          <p:cNvSpPr txBox="1"/>
          <p:nvPr/>
        </p:nvSpPr>
        <p:spPr>
          <a:xfrm>
            <a:off x="5527489" y="666487"/>
            <a:ext cx="6928437" cy="621324"/>
          </a:xfrm>
          <a:prstGeom prst="rect">
            <a:avLst/>
          </a:prstGeom>
          <a:noFill/>
        </p:spPr>
        <p:txBody>
          <a:bodyPr wrap="square">
            <a:spAutoFit/>
          </a:bodyPr>
          <a:lstStyle/>
          <a:p>
            <a:pPr>
              <a:lnSpc>
                <a:spcPct val="150000"/>
              </a:lnSpc>
            </a:pPr>
            <a:r>
              <a:rPr lang="de-DE" sz="2500" b="1" dirty="0">
                <a:solidFill>
                  <a:schemeClr val="bg1"/>
                </a:solidFill>
                <a:latin typeface="Hind" panose="02000000000000000000" pitchFamily="2" charset="77"/>
                <a:cs typeface="Hind" panose="02000000000000000000" pitchFamily="2" charset="77"/>
              </a:rPr>
              <a:t>Achtsamkeit</a:t>
            </a:r>
          </a:p>
        </p:txBody>
      </p:sp>
      <p:sp>
        <p:nvSpPr>
          <p:cNvPr id="9" name="Abgerundetes Rechteck 8">
            <a:extLst>
              <a:ext uri="{FF2B5EF4-FFF2-40B4-BE49-F238E27FC236}">
                <a16:creationId xmlns:a16="http://schemas.microsoft.com/office/drawing/2014/main" id="{B62067AB-A47F-6ACC-8939-67067BA316AB}"/>
              </a:ext>
            </a:extLst>
          </p:cNvPr>
          <p:cNvSpPr/>
          <p:nvPr/>
        </p:nvSpPr>
        <p:spPr>
          <a:xfrm>
            <a:off x="-696388" y="-112541"/>
            <a:ext cx="5839209" cy="8017183"/>
          </a:xfrm>
          <a:prstGeom prst="roundRect">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42C8F590-2B32-E85B-671A-73D42F745949}"/>
              </a:ext>
            </a:extLst>
          </p:cNvPr>
          <p:cNvSpPr/>
          <p:nvPr/>
        </p:nvSpPr>
        <p:spPr>
          <a:xfrm>
            <a:off x="228981" y="485649"/>
            <a:ext cx="3737161" cy="86177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Konkrete Empfehlungen </a:t>
            </a:r>
            <a:br>
              <a:rPr lang="de-DE" sz="2500" b="1" dirty="0">
                <a:solidFill>
                  <a:srgbClr val="004785"/>
                </a:solidFill>
                <a:latin typeface="Hind" panose="02000000000000000000" pitchFamily="2" charset="77"/>
                <a:cs typeface="Hind" panose="02000000000000000000" pitchFamily="2" charset="77"/>
              </a:rPr>
            </a:br>
            <a:r>
              <a:rPr lang="de-DE" sz="2500" b="1" dirty="0">
                <a:solidFill>
                  <a:srgbClr val="004785"/>
                </a:solidFill>
                <a:latin typeface="Hind" panose="02000000000000000000" pitchFamily="2" charset="77"/>
                <a:cs typeface="Hind" panose="02000000000000000000" pitchFamily="2" charset="77"/>
              </a:rPr>
              <a:t>für Maßnahmen</a:t>
            </a:r>
          </a:p>
        </p:txBody>
      </p:sp>
      <p:pic>
        <p:nvPicPr>
          <p:cNvPr id="13" name="Grafik 12">
            <a:extLst>
              <a:ext uri="{FF2B5EF4-FFF2-40B4-BE49-F238E27FC236}">
                <a16:creationId xmlns:a16="http://schemas.microsoft.com/office/drawing/2014/main" id="{6FAAC0BF-6BA3-0594-9BEA-0082AD9DC239}"/>
              </a:ext>
            </a:extLst>
          </p:cNvPr>
          <p:cNvPicPr>
            <a:picLocks noChangeAspect="1"/>
          </p:cNvPicPr>
          <p:nvPr/>
        </p:nvPicPr>
        <p:blipFill>
          <a:blip r:embed="rId3">
            <a:extLst>
              <a:ext uri="{28A0092B-C50C-407E-A947-70E740481C1C}">
                <a14:useLocalDpi xmlns:a14="http://schemas.microsoft.com/office/drawing/2010/main"/>
              </a:ext>
            </a:extLst>
          </a:blip>
          <a:srcRect b="1212"/>
          <a:stretch/>
        </p:blipFill>
        <p:spPr>
          <a:xfrm>
            <a:off x="267331" y="1598955"/>
            <a:ext cx="3911770" cy="4164959"/>
          </a:xfrm>
          <a:prstGeom prst="roundRect">
            <a:avLst/>
          </a:prstGeom>
          <a:noFill/>
          <a:ln w="76200" cap="sq">
            <a:noFill/>
            <a:miter lim="800000"/>
          </a:ln>
          <a:effectLst>
            <a:reflection endPos="0" dist="5000" dir="5400000" sy="-100000" algn="bl" rotWithShape="0"/>
          </a:effectLst>
        </p:spPr>
      </p:pic>
      <p:sp>
        <p:nvSpPr>
          <p:cNvPr id="11" name="Abgerundetes Rechteck 10">
            <a:extLst>
              <a:ext uri="{FF2B5EF4-FFF2-40B4-BE49-F238E27FC236}">
                <a16:creationId xmlns:a16="http://schemas.microsoft.com/office/drawing/2014/main" id="{936FE280-2563-37F4-1B99-FBA1E3FE072E}"/>
              </a:ext>
            </a:extLst>
          </p:cNvPr>
          <p:cNvSpPr/>
          <p:nvPr/>
        </p:nvSpPr>
        <p:spPr>
          <a:xfrm>
            <a:off x="2855742" y="4916006"/>
            <a:ext cx="9692640" cy="1138213"/>
          </a:xfrm>
          <a:prstGeom prst="roundRect">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09B54069-FE9E-CFE1-1F34-7909C0D1AAB0}"/>
              </a:ext>
            </a:extLst>
          </p:cNvPr>
          <p:cNvSpPr txBox="1"/>
          <p:nvPr/>
        </p:nvSpPr>
        <p:spPr>
          <a:xfrm>
            <a:off x="3164286" y="5086159"/>
            <a:ext cx="7722970" cy="830997"/>
          </a:xfrm>
          <a:prstGeom prst="rect">
            <a:avLst/>
          </a:prstGeom>
          <a:noFill/>
        </p:spPr>
        <p:txBody>
          <a:bodyPr wrap="square">
            <a:spAutoFit/>
          </a:bodyPr>
          <a:lstStyle/>
          <a:p>
            <a:pPr marL="285750" indent="-285750">
              <a:buFont typeface="Arial" panose="020B0604020202020204" pitchFamily="34" charset="0"/>
              <a:buChar char="•"/>
            </a:pPr>
            <a:r>
              <a:rPr lang="de-DE" sz="1600" b="1" i="0" u="none" strike="noStrike" dirty="0">
                <a:solidFill>
                  <a:schemeClr val="bg1"/>
                </a:solidFill>
                <a:effectLst/>
                <a:latin typeface="Hind" panose="02000000000000000000" pitchFamily="2" charset="77"/>
                <a:cs typeface="Hind" panose="02000000000000000000" pitchFamily="2" charset="77"/>
              </a:rPr>
              <a:t>Abbau von Erschöpfungszuständen, Stärkung der Vitalität und Motivation.</a:t>
            </a:r>
          </a:p>
          <a:p>
            <a:pPr marL="285750" indent="-285750">
              <a:buFont typeface="Arial" panose="020B0604020202020204" pitchFamily="34" charset="0"/>
              <a:buChar char="•"/>
            </a:pPr>
            <a:r>
              <a:rPr lang="de-DE" sz="1600" b="1" i="0" u="none" strike="noStrike" dirty="0">
                <a:solidFill>
                  <a:schemeClr val="bg1"/>
                </a:solidFill>
                <a:effectLst/>
                <a:latin typeface="Hind" panose="02000000000000000000" pitchFamily="2" charset="77"/>
                <a:cs typeface="Hind" panose="02000000000000000000" pitchFamily="2" charset="77"/>
              </a:rPr>
              <a:t>Kurze Achtsamkeitsübungen haben positive Wirkungen auf Selbstregulations-</a:t>
            </a:r>
            <a:br>
              <a:rPr lang="de-DE" sz="1600" b="1" i="0" u="none" strike="noStrike" dirty="0">
                <a:solidFill>
                  <a:schemeClr val="bg1"/>
                </a:solidFill>
                <a:effectLst/>
                <a:latin typeface="Hind" panose="02000000000000000000" pitchFamily="2" charset="77"/>
                <a:cs typeface="Hind" panose="02000000000000000000" pitchFamily="2" charset="77"/>
              </a:rPr>
            </a:br>
            <a:r>
              <a:rPr lang="de-DE" sz="1600" b="1" i="0" u="none" strike="noStrike" dirty="0" err="1">
                <a:solidFill>
                  <a:schemeClr val="bg1"/>
                </a:solidFill>
                <a:effectLst/>
                <a:latin typeface="Hind" panose="02000000000000000000" pitchFamily="2" charset="77"/>
                <a:cs typeface="Hind" panose="02000000000000000000" pitchFamily="2" charset="77"/>
              </a:rPr>
              <a:t>prozesse</a:t>
            </a:r>
            <a:r>
              <a:rPr lang="de-DE" sz="1600" b="1" i="0" u="none" strike="noStrike" dirty="0">
                <a:solidFill>
                  <a:schemeClr val="bg1"/>
                </a:solidFill>
                <a:effectLst/>
                <a:latin typeface="Hind" panose="02000000000000000000" pitchFamily="2" charset="77"/>
                <a:cs typeface="Hind" panose="02000000000000000000" pitchFamily="2" charset="77"/>
              </a:rPr>
              <a:t> während des Arbeitsalltags.</a:t>
            </a:r>
          </a:p>
        </p:txBody>
      </p:sp>
      <p:sp>
        <p:nvSpPr>
          <p:cNvPr id="12" name="Rechteck 11">
            <a:extLst>
              <a:ext uri="{FF2B5EF4-FFF2-40B4-BE49-F238E27FC236}">
                <a16:creationId xmlns:a16="http://schemas.microsoft.com/office/drawing/2014/main" id="{3E02626C-5D00-5C74-473C-9254616CAADD}"/>
              </a:ext>
            </a:extLst>
          </p:cNvPr>
          <p:cNvSpPr/>
          <p:nvPr/>
        </p:nvSpPr>
        <p:spPr>
          <a:xfrm>
            <a:off x="228981" y="6266997"/>
            <a:ext cx="2935305" cy="461665"/>
          </a:xfrm>
          <a:prstGeom prst="rect">
            <a:avLst/>
          </a:prstGeom>
        </p:spPr>
        <p:txBody>
          <a:bodyPr wrap="square">
            <a:spAutoFit/>
          </a:bodyPr>
          <a:lstStyle/>
          <a:p>
            <a:r>
              <a:rPr lang="de-DE" sz="1200" dirty="0">
                <a:solidFill>
                  <a:srgbClr val="000000"/>
                </a:solidFill>
                <a:latin typeface="Hind" panose="02000000000000000000" pitchFamily="2" charset="77"/>
                <a:cs typeface="Hind" panose="02000000000000000000" pitchFamily="2" charset="77"/>
              </a:rPr>
              <a:t>Quelle: Eigene Daten (</a:t>
            </a:r>
            <a:r>
              <a:rPr lang="de-DE" sz="1200" dirty="0" err="1">
                <a:solidFill>
                  <a:srgbClr val="000000"/>
                </a:solidFill>
                <a:latin typeface="Hind" panose="02000000000000000000" pitchFamily="2" charset="77"/>
                <a:cs typeface="Hind" panose="02000000000000000000" pitchFamily="2" charset="77"/>
              </a:rPr>
              <a:t>BIGbalance</a:t>
            </a:r>
            <a:r>
              <a:rPr lang="de-DE" sz="1200" dirty="0">
                <a:solidFill>
                  <a:srgbClr val="000000"/>
                </a:solidFill>
                <a:latin typeface="Hind" panose="02000000000000000000" pitchFamily="2" charset="77"/>
                <a:cs typeface="Hind" panose="02000000000000000000" pitchFamily="2" charset="77"/>
              </a:rPr>
              <a:t> &amp; </a:t>
            </a:r>
            <a:r>
              <a:rPr lang="de-DE" sz="1200" dirty="0" err="1">
                <a:solidFill>
                  <a:srgbClr val="000000"/>
                </a:solidFill>
                <a:latin typeface="Hind" panose="02000000000000000000" pitchFamily="2" charset="77"/>
                <a:cs typeface="Hind" panose="02000000000000000000" pitchFamily="2" charset="77"/>
              </a:rPr>
              <a:t>vivamind</a:t>
            </a:r>
            <a:r>
              <a:rPr lang="de-DE" sz="1200" dirty="0">
                <a:solidFill>
                  <a:srgbClr val="000000"/>
                </a:solidFill>
                <a:latin typeface="Hind" panose="02000000000000000000" pitchFamily="2" charset="77"/>
                <a:cs typeface="Hind" panose="02000000000000000000" pitchFamily="2" charset="77"/>
              </a:rPr>
              <a:t> GmbH); </a:t>
            </a:r>
            <a:r>
              <a:rPr lang="de-DE" sz="1200" dirty="0" err="1">
                <a:solidFill>
                  <a:srgbClr val="000000"/>
                </a:solidFill>
                <a:latin typeface="Hind" panose="02000000000000000000" pitchFamily="2" charset="77"/>
                <a:cs typeface="Hind" panose="02000000000000000000" pitchFamily="2" charset="77"/>
              </a:rPr>
              <a:t>Hohnemann</a:t>
            </a:r>
            <a:r>
              <a:rPr lang="de-DE" sz="1200" dirty="0">
                <a:solidFill>
                  <a:srgbClr val="000000"/>
                </a:solidFill>
                <a:latin typeface="Hind" panose="02000000000000000000" pitchFamily="2" charset="77"/>
                <a:cs typeface="Hind" panose="02000000000000000000" pitchFamily="2" charset="77"/>
              </a:rPr>
              <a:t> et al., 2024) </a:t>
            </a:r>
          </a:p>
        </p:txBody>
      </p:sp>
    </p:spTree>
    <p:extLst>
      <p:ext uri="{BB962C8B-B14F-4D97-AF65-F5344CB8AC3E}">
        <p14:creationId xmlns:p14="http://schemas.microsoft.com/office/powerpoint/2010/main" val="1925457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24D32-375A-8FE6-DECB-B70AF8BCEBC6}"/>
            </a:ext>
          </a:extLst>
        </p:cNvPr>
        <p:cNvGrpSpPr/>
        <p:nvPr/>
      </p:nvGrpSpPr>
      <p:grpSpPr>
        <a:xfrm>
          <a:off x="0" y="0"/>
          <a:ext cx="0" cy="0"/>
          <a:chOff x="0" y="0"/>
          <a:chExt cx="0" cy="0"/>
        </a:xfrm>
      </p:grpSpPr>
      <p:sp>
        <p:nvSpPr>
          <p:cNvPr id="8" name="Rechteck 7">
            <a:extLst>
              <a:ext uri="{FF2B5EF4-FFF2-40B4-BE49-F238E27FC236}">
                <a16:creationId xmlns:a16="http://schemas.microsoft.com/office/drawing/2014/main" id="{B41FAA68-16F5-EB50-F893-C75CDFDFAB9C}"/>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Abgerundetes Rechteck 9">
            <a:extLst>
              <a:ext uri="{FF2B5EF4-FFF2-40B4-BE49-F238E27FC236}">
                <a16:creationId xmlns:a16="http://schemas.microsoft.com/office/drawing/2014/main" id="{93C4E23E-1FA1-5581-8D7D-EBC72FF4F20B}"/>
              </a:ext>
            </a:extLst>
          </p:cNvPr>
          <p:cNvSpPr/>
          <p:nvPr/>
        </p:nvSpPr>
        <p:spPr>
          <a:xfrm>
            <a:off x="-696388" y="-112541"/>
            <a:ext cx="5839209" cy="8017183"/>
          </a:xfrm>
          <a:prstGeom prst="roundRect">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6B468617-3297-5E26-2784-B527C48E84B3}"/>
              </a:ext>
            </a:extLst>
          </p:cNvPr>
          <p:cNvSpPr txBox="1"/>
          <p:nvPr/>
        </p:nvSpPr>
        <p:spPr>
          <a:xfrm>
            <a:off x="5352836" y="1833305"/>
            <a:ext cx="6275576" cy="263437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de-DE" sz="1600" dirty="0">
                <a:solidFill>
                  <a:schemeClr val="bg1"/>
                </a:solidFill>
                <a:latin typeface="Hind" panose="02000000000000000000" pitchFamily="2" charset="77"/>
                <a:cs typeface="Hind" panose="02000000000000000000" pitchFamily="2" charset="77"/>
              </a:rPr>
              <a:t>Mikro-Trainings zur Selbstkontrolle- &amp; </a:t>
            </a:r>
            <a:r>
              <a:rPr lang="de-DE" sz="1600" dirty="0" err="1">
                <a:solidFill>
                  <a:schemeClr val="bg1"/>
                </a:solidFill>
                <a:latin typeface="Hind" panose="02000000000000000000" pitchFamily="2" charset="77"/>
                <a:cs typeface="Hind" panose="02000000000000000000" pitchFamily="2" charset="77"/>
              </a:rPr>
              <a:t>regulationsfähigkeit</a:t>
            </a:r>
            <a:br>
              <a:rPr lang="de-DE" sz="1600" dirty="0">
                <a:solidFill>
                  <a:schemeClr val="bg1"/>
                </a:solidFill>
                <a:latin typeface="Hind" panose="02000000000000000000" pitchFamily="2" charset="77"/>
                <a:cs typeface="Hind" panose="02000000000000000000" pitchFamily="2" charset="77"/>
              </a:rPr>
            </a:br>
            <a:r>
              <a:rPr lang="de-DE" sz="1600" dirty="0">
                <a:solidFill>
                  <a:schemeClr val="bg1"/>
                </a:solidFill>
                <a:latin typeface="Hind" panose="02000000000000000000" pitchFamily="2" charset="77"/>
                <a:cs typeface="Hind" panose="02000000000000000000" pitchFamily="2" charset="77"/>
              </a:rPr>
              <a:t>(z.B. Zielsetzung, Umgang mit Ablenkung etc.)</a:t>
            </a:r>
          </a:p>
          <a:p>
            <a:pPr marL="285750" indent="-285750">
              <a:lnSpc>
                <a:spcPct val="150000"/>
              </a:lnSpc>
              <a:buFont typeface="Arial" panose="020B0604020202020204" pitchFamily="34" charset="0"/>
              <a:buChar char="•"/>
            </a:pPr>
            <a:r>
              <a:rPr lang="de-DE" sz="1600" dirty="0">
                <a:solidFill>
                  <a:schemeClr val="bg1"/>
                </a:solidFill>
                <a:latin typeface="Hind" panose="02000000000000000000" pitchFamily="2" charset="77"/>
                <a:cs typeface="Hind" panose="02000000000000000000" pitchFamily="2" charset="77"/>
              </a:rPr>
              <a:t>Übungen zu Stress- und Emotionsregulation</a:t>
            </a:r>
            <a:br>
              <a:rPr lang="de-DE" sz="1600" dirty="0">
                <a:solidFill>
                  <a:schemeClr val="bg1"/>
                </a:solidFill>
                <a:latin typeface="Hind" panose="02000000000000000000" pitchFamily="2" charset="77"/>
                <a:cs typeface="Hind" panose="02000000000000000000" pitchFamily="2" charset="77"/>
              </a:rPr>
            </a:br>
            <a:r>
              <a:rPr lang="de-DE" sz="1600" dirty="0">
                <a:solidFill>
                  <a:schemeClr val="bg1"/>
                </a:solidFill>
                <a:latin typeface="Hind" panose="02000000000000000000" pitchFamily="2" charset="77"/>
                <a:cs typeface="Hind" panose="02000000000000000000" pitchFamily="2" charset="77"/>
              </a:rPr>
              <a:t>(z. B. Umgang mit Überforderung, Impulsen, Erschöpfung)</a:t>
            </a:r>
          </a:p>
          <a:p>
            <a:pPr marL="285750" indent="-285750">
              <a:lnSpc>
                <a:spcPct val="150000"/>
              </a:lnSpc>
              <a:buFont typeface="Arial" panose="020B0604020202020204" pitchFamily="34" charset="0"/>
              <a:buChar char="•"/>
            </a:pPr>
            <a:r>
              <a:rPr lang="de-DE" sz="1600" dirty="0">
                <a:solidFill>
                  <a:schemeClr val="bg1"/>
                </a:solidFill>
                <a:latin typeface="Hind" panose="02000000000000000000" pitchFamily="2" charset="77"/>
                <a:cs typeface="Hind" panose="02000000000000000000" pitchFamily="2" charset="77"/>
              </a:rPr>
              <a:t>Alltagnahe Praktiken zu Selbstkontrolle &amp; Schlafroutine</a:t>
            </a:r>
          </a:p>
          <a:p>
            <a:pPr marL="285750" indent="-285750">
              <a:lnSpc>
                <a:spcPct val="150000"/>
              </a:lnSpc>
              <a:buFont typeface="Arial" panose="020B0604020202020204" pitchFamily="34" charset="0"/>
              <a:buChar char="•"/>
            </a:pPr>
            <a:r>
              <a:rPr lang="de-DE" sz="1600" dirty="0">
                <a:solidFill>
                  <a:schemeClr val="bg1"/>
                </a:solidFill>
                <a:latin typeface="Hind" panose="02000000000000000000" pitchFamily="2" charset="77"/>
                <a:cs typeface="Hind" panose="02000000000000000000" pitchFamily="2" charset="77"/>
              </a:rPr>
              <a:t>Angebote zu Themen wie „Stressfreie Entscheidungsfindung“</a:t>
            </a:r>
          </a:p>
          <a:p>
            <a:pPr marL="285750" indent="-285750">
              <a:lnSpc>
                <a:spcPct val="150000"/>
              </a:lnSpc>
              <a:buFont typeface="Arial" panose="020B0604020202020204" pitchFamily="34" charset="0"/>
              <a:buChar char="•"/>
            </a:pPr>
            <a:endParaRPr lang="de-DE" sz="1600" dirty="0">
              <a:solidFill>
                <a:schemeClr val="bg1"/>
              </a:solidFill>
              <a:latin typeface="Hind" panose="02000000000000000000" pitchFamily="2" charset="77"/>
              <a:cs typeface="Hind" panose="02000000000000000000" pitchFamily="2" charset="77"/>
            </a:endParaRPr>
          </a:p>
        </p:txBody>
      </p:sp>
      <p:pic>
        <p:nvPicPr>
          <p:cNvPr id="7" name="Grafik 6">
            <a:extLst>
              <a:ext uri="{FF2B5EF4-FFF2-40B4-BE49-F238E27FC236}">
                <a16:creationId xmlns:a16="http://schemas.microsoft.com/office/drawing/2014/main" id="{8D07E5D8-9C99-5781-6FF9-13BE3742C00B}"/>
              </a:ext>
            </a:extLst>
          </p:cNvPr>
          <p:cNvPicPr>
            <a:picLocks noChangeAspect="1"/>
          </p:cNvPicPr>
          <p:nvPr/>
        </p:nvPicPr>
        <p:blipFill>
          <a:blip r:embed="rId3">
            <a:extLst>
              <a:ext uri="{28A0092B-C50C-407E-A947-70E740481C1C}">
                <a14:useLocalDpi xmlns:a14="http://schemas.microsoft.com/office/drawing/2010/main"/>
              </a:ext>
            </a:extLst>
          </a:blip>
          <a:srcRect t="-999"/>
          <a:stretch>
            <a:fillRect/>
          </a:stretch>
        </p:blipFill>
        <p:spPr>
          <a:xfrm>
            <a:off x="325432" y="1632010"/>
            <a:ext cx="3911769" cy="3969488"/>
          </a:xfrm>
          <a:prstGeom prst="roundRect">
            <a:avLst/>
          </a:prstGeom>
        </p:spPr>
      </p:pic>
      <p:sp>
        <p:nvSpPr>
          <p:cNvPr id="12" name="Rechteck 11">
            <a:extLst>
              <a:ext uri="{FF2B5EF4-FFF2-40B4-BE49-F238E27FC236}">
                <a16:creationId xmlns:a16="http://schemas.microsoft.com/office/drawing/2014/main" id="{3260F775-CEF6-D57F-8BFF-4D43AC788717}"/>
              </a:ext>
            </a:extLst>
          </p:cNvPr>
          <p:cNvSpPr/>
          <p:nvPr/>
        </p:nvSpPr>
        <p:spPr>
          <a:xfrm>
            <a:off x="260278" y="6182428"/>
            <a:ext cx="3976923" cy="461665"/>
          </a:xfrm>
          <a:prstGeom prst="rect">
            <a:avLst/>
          </a:prstGeom>
        </p:spPr>
        <p:txBody>
          <a:bodyPr wrap="none">
            <a:spAutoFit/>
          </a:bodyPr>
          <a:lstStyle/>
          <a:p>
            <a:r>
              <a:rPr lang="de-DE" sz="1200" dirty="0">
                <a:solidFill>
                  <a:srgbClr val="000000"/>
                </a:solidFill>
                <a:latin typeface="Raleway Light" panose="020B0403030101060003" pitchFamily="34" charset="77"/>
              </a:rPr>
              <a:t>Quelle: Eigene Daten (</a:t>
            </a:r>
            <a:r>
              <a:rPr lang="de-DE" sz="1200" dirty="0" err="1">
                <a:solidFill>
                  <a:srgbClr val="000000"/>
                </a:solidFill>
                <a:latin typeface="Raleway Light" panose="020B0403030101060003" pitchFamily="34" charset="77"/>
              </a:rPr>
              <a:t>BIGbalance</a:t>
            </a:r>
            <a:r>
              <a:rPr lang="de-DE" sz="1200" dirty="0">
                <a:solidFill>
                  <a:srgbClr val="000000"/>
                </a:solidFill>
                <a:latin typeface="Raleway Light" panose="020B0403030101060003" pitchFamily="34" charset="77"/>
              </a:rPr>
              <a:t> &amp; </a:t>
            </a:r>
            <a:r>
              <a:rPr lang="de-DE" sz="1200" dirty="0" err="1">
                <a:solidFill>
                  <a:srgbClr val="000000"/>
                </a:solidFill>
                <a:latin typeface="Raleway Light" panose="020B0403030101060003" pitchFamily="34" charset="77"/>
              </a:rPr>
              <a:t>vivamind</a:t>
            </a:r>
            <a:r>
              <a:rPr lang="de-DE" sz="1200" dirty="0">
                <a:solidFill>
                  <a:srgbClr val="000000"/>
                </a:solidFill>
                <a:latin typeface="Raleway Light" panose="020B0403030101060003" pitchFamily="34" charset="77"/>
              </a:rPr>
              <a:t> GmbH); </a:t>
            </a:r>
          </a:p>
          <a:p>
            <a:r>
              <a:rPr lang="de-DE" sz="1200" dirty="0">
                <a:solidFill>
                  <a:srgbClr val="000000"/>
                </a:solidFill>
                <a:latin typeface="Raleway Light" panose="020B0403030101060003" pitchFamily="34" charset="77"/>
              </a:rPr>
              <a:t>Diestel &amp; Schmidt, 2010; Abrahams et al., 2024</a:t>
            </a:r>
            <a:endParaRPr lang="de-DE" dirty="0"/>
          </a:p>
        </p:txBody>
      </p:sp>
      <p:sp>
        <p:nvSpPr>
          <p:cNvPr id="11" name="Rechteck 10">
            <a:extLst>
              <a:ext uri="{FF2B5EF4-FFF2-40B4-BE49-F238E27FC236}">
                <a16:creationId xmlns:a16="http://schemas.microsoft.com/office/drawing/2014/main" id="{985C2635-8852-C5E0-7367-03881EC89296}"/>
              </a:ext>
            </a:extLst>
          </p:cNvPr>
          <p:cNvSpPr/>
          <p:nvPr/>
        </p:nvSpPr>
        <p:spPr>
          <a:xfrm>
            <a:off x="228981" y="485649"/>
            <a:ext cx="3737161" cy="86177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Konkrete Empfehlungen </a:t>
            </a:r>
            <a:br>
              <a:rPr lang="de-DE" sz="2500" b="1" dirty="0">
                <a:solidFill>
                  <a:srgbClr val="004785"/>
                </a:solidFill>
                <a:latin typeface="Hind" panose="02000000000000000000" pitchFamily="2" charset="77"/>
                <a:cs typeface="Hind" panose="02000000000000000000" pitchFamily="2" charset="77"/>
              </a:rPr>
            </a:br>
            <a:r>
              <a:rPr lang="de-DE" sz="2500" b="1" dirty="0">
                <a:solidFill>
                  <a:srgbClr val="004785"/>
                </a:solidFill>
                <a:latin typeface="Hind" panose="02000000000000000000" pitchFamily="2" charset="77"/>
                <a:cs typeface="Hind" panose="02000000000000000000" pitchFamily="2" charset="77"/>
              </a:rPr>
              <a:t>für Maßnahmen</a:t>
            </a:r>
          </a:p>
        </p:txBody>
      </p:sp>
      <p:sp>
        <p:nvSpPr>
          <p:cNvPr id="13" name="Textfeld 12">
            <a:extLst>
              <a:ext uri="{FF2B5EF4-FFF2-40B4-BE49-F238E27FC236}">
                <a16:creationId xmlns:a16="http://schemas.microsoft.com/office/drawing/2014/main" id="{1FC44F20-3EC9-63D0-BA83-0C70D241093A}"/>
              </a:ext>
            </a:extLst>
          </p:cNvPr>
          <p:cNvSpPr txBox="1"/>
          <p:nvPr/>
        </p:nvSpPr>
        <p:spPr>
          <a:xfrm>
            <a:off x="5527489" y="734530"/>
            <a:ext cx="6928437" cy="621324"/>
          </a:xfrm>
          <a:prstGeom prst="rect">
            <a:avLst/>
          </a:prstGeom>
          <a:noFill/>
        </p:spPr>
        <p:txBody>
          <a:bodyPr wrap="square">
            <a:spAutoFit/>
          </a:bodyPr>
          <a:lstStyle/>
          <a:p>
            <a:pPr>
              <a:lnSpc>
                <a:spcPct val="150000"/>
              </a:lnSpc>
            </a:pPr>
            <a:r>
              <a:rPr lang="de-DE" sz="2500" b="1" dirty="0">
                <a:solidFill>
                  <a:schemeClr val="bg1"/>
                </a:solidFill>
                <a:latin typeface="Hind" panose="02000000000000000000" pitchFamily="2" charset="77"/>
                <a:cs typeface="Hind" panose="02000000000000000000" pitchFamily="2" charset="77"/>
              </a:rPr>
              <a:t>Selbstkontrolle &amp; -regulation</a:t>
            </a:r>
          </a:p>
        </p:txBody>
      </p:sp>
      <p:sp>
        <p:nvSpPr>
          <p:cNvPr id="14" name="Abgerundetes Rechteck 13">
            <a:extLst>
              <a:ext uri="{FF2B5EF4-FFF2-40B4-BE49-F238E27FC236}">
                <a16:creationId xmlns:a16="http://schemas.microsoft.com/office/drawing/2014/main" id="{37AF76F2-D0D7-F4D4-0A6F-C98ADEA02705}"/>
              </a:ext>
            </a:extLst>
          </p:cNvPr>
          <p:cNvSpPr/>
          <p:nvPr/>
        </p:nvSpPr>
        <p:spPr>
          <a:xfrm>
            <a:off x="2855742" y="4916006"/>
            <a:ext cx="9692640" cy="1138213"/>
          </a:xfrm>
          <a:prstGeom prst="roundRect">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CF1C2130-E3E6-0A4F-41C7-4DAC87A4A1BB}"/>
              </a:ext>
            </a:extLst>
          </p:cNvPr>
          <p:cNvSpPr txBox="1"/>
          <p:nvPr/>
        </p:nvSpPr>
        <p:spPr>
          <a:xfrm>
            <a:off x="3029267" y="4900336"/>
            <a:ext cx="10307337" cy="116955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de-DE" sz="1600" b="1" i="0" u="none" strike="noStrike" dirty="0">
                <a:solidFill>
                  <a:schemeClr val="bg1"/>
                </a:solidFill>
                <a:effectLst/>
                <a:latin typeface="Hind" panose="02000000000000000000" pitchFamily="2" charset="77"/>
                <a:cs typeface="Hind" panose="02000000000000000000" pitchFamily="2" charset="77"/>
              </a:rPr>
              <a:t>Hohe Willenskraft und Selbstkontrolle fördern die effektive </a:t>
            </a:r>
            <a:br>
              <a:rPr lang="de-DE" sz="1600" b="1" i="0" u="none" strike="noStrike" dirty="0">
                <a:solidFill>
                  <a:schemeClr val="bg1"/>
                </a:solidFill>
                <a:effectLst/>
                <a:latin typeface="Hind" panose="02000000000000000000" pitchFamily="2" charset="77"/>
                <a:cs typeface="Hind" panose="02000000000000000000" pitchFamily="2" charset="77"/>
              </a:rPr>
            </a:br>
            <a:r>
              <a:rPr lang="de-DE" sz="1600" b="1" i="0" u="none" strike="noStrike" dirty="0">
                <a:solidFill>
                  <a:schemeClr val="bg1"/>
                </a:solidFill>
                <a:effectLst/>
                <a:latin typeface="Hind" panose="02000000000000000000" pitchFamily="2" charset="77"/>
                <a:cs typeface="Hind" panose="02000000000000000000" pitchFamily="2" charset="77"/>
              </a:rPr>
              <a:t>Anforderungsbewältigung im beruflichen und privaten Umfeld.</a:t>
            </a:r>
          </a:p>
          <a:p>
            <a:pPr marL="285750" indent="-285750">
              <a:lnSpc>
                <a:spcPct val="150000"/>
              </a:lnSpc>
              <a:buFont typeface="Arial" panose="020B0604020202020204" pitchFamily="34" charset="0"/>
              <a:buChar char="•"/>
            </a:pPr>
            <a:r>
              <a:rPr lang="de-DE" sz="1600" b="1" dirty="0">
                <a:solidFill>
                  <a:schemeClr val="bg1"/>
                </a:solidFill>
                <a:latin typeface="Hind" panose="02000000000000000000" pitchFamily="2" charset="77"/>
                <a:cs typeface="Hind" panose="02000000000000000000" pitchFamily="2" charset="77"/>
              </a:rPr>
              <a:t>Nachhaltige Stärkung von Vitalität und Abbau von Fehlzeiten.</a:t>
            </a:r>
            <a:endParaRPr lang="de-DE" sz="1600" b="1" i="0" u="none" strike="noStrike" dirty="0">
              <a:solidFill>
                <a:schemeClr val="bg1"/>
              </a:solidFill>
              <a:effectLst/>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7251165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1970D-D448-D84E-CCCC-E236D9B6569B}"/>
            </a:ext>
          </a:extLst>
        </p:cNvPr>
        <p:cNvGrpSpPr/>
        <p:nvPr/>
      </p:nvGrpSpPr>
      <p:grpSpPr>
        <a:xfrm>
          <a:off x="0" y="0"/>
          <a:ext cx="0" cy="0"/>
          <a:chOff x="0" y="0"/>
          <a:chExt cx="0" cy="0"/>
        </a:xfrm>
      </p:grpSpPr>
      <p:sp>
        <p:nvSpPr>
          <p:cNvPr id="8" name="Rechteck 7">
            <a:extLst>
              <a:ext uri="{FF2B5EF4-FFF2-40B4-BE49-F238E27FC236}">
                <a16:creationId xmlns:a16="http://schemas.microsoft.com/office/drawing/2014/main" id="{AB93CAD3-E0AE-40AA-7A0C-050F567A2A72}"/>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feld 26">
            <a:extLst>
              <a:ext uri="{FF2B5EF4-FFF2-40B4-BE49-F238E27FC236}">
                <a16:creationId xmlns:a16="http://schemas.microsoft.com/office/drawing/2014/main" id="{B603CF05-6603-E7D0-30F1-42F938636715}"/>
              </a:ext>
            </a:extLst>
          </p:cNvPr>
          <p:cNvSpPr txBox="1"/>
          <p:nvPr/>
        </p:nvSpPr>
        <p:spPr>
          <a:xfrm>
            <a:off x="5598063" y="1640887"/>
            <a:ext cx="6593937" cy="263437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de-DE" sz="1600" dirty="0">
                <a:solidFill>
                  <a:schemeClr val="bg1"/>
                </a:solidFill>
                <a:latin typeface="Hind" panose="02000000000000000000" pitchFamily="2" charset="77"/>
                <a:cs typeface="Hind" panose="02000000000000000000" pitchFamily="2" charset="77"/>
              </a:rPr>
              <a:t>Challenges motivieren wirksam zu mehr Bewegung und </a:t>
            </a:r>
            <a:br>
              <a:rPr lang="de-DE" sz="1600" dirty="0">
                <a:solidFill>
                  <a:schemeClr val="bg1"/>
                </a:solidFill>
                <a:latin typeface="Hind" panose="02000000000000000000" pitchFamily="2" charset="77"/>
                <a:cs typeface="Hind" panose="02000000000000000000" pitchFamily="2" charset="77"/>
              </a:rPr>
            </a:br>
            <a:r>
              <a:rPr lang="de-DE" sz="1600" dirty="0">
                <a:solidFill>
                  <a:schemeClr val="bg1"/>
                </a:solidFill>
                <a:latin typeface="Hind" panose="02000000000000000000" pitchFamily="2" charset="77"/>
                <a:cs typeface="Hind" panose="02000000000000000000" pitchFamily="2" charset="77"/>
              </a:rPr>
              <a:t>fördern nachhaltige Aktivität.</a:t>
            </a:r>
          </a:p>
          <a:p>
            <a:pPr marL="285750" indent="-285750">
              <a:lnSpc>
                <a:spcPct val="150000"/>
              </a:lnSpc>
              <a:buFont typeface="Arial" panose="020B0604020202020204" pitchFamily="34" charset="0"/>
              <a:buChar char="•"/>
            </a:pPr>
            <a:r>
              <a:rPr lang="de-DE" sz="1600" dirty="0">
                <a:solidFill>
                  <a:schemeClr val="bg1"/>
                </a:solidFill>
                <a:latin typeface="Hind" panose="02000000000000000000" pitchFamily="2" charset="77"/>
                <a:cs typeface="Hind" panose="02000000000000000000" pitchFamily="2" charset="77"/>
              </a:rPr>
              <a:t>Kurze Bewegungseinheiten lassen sich einfach integrieren.</a:t>
            </a:r>
          </a:p>
          <a:p>
            <a:pPr marL="285750" indent="-285750">
              <a:lnSpc>
                <a:spcPct val="150000"/>
              </a:lnSpc>
              <a:buFont typeface="Arial" panose="020B0604020202020204" pitchFamily="34" charset="0"/>
              <a:buChar char="•"/>
            </a:pPr>
            <a:r>
              <a:rPr lang="de-DE" sz="1600" dirty="0">
                <a:solidFill>
                  <a:schemeClr val="bg1"/>
                </a:solidFill>
                <a:latin typeface="Hind" panose="02000000000000000000" pitchFamily="2" charset="77"/>
                <a:cs typeface="Hind" panose="02000000000000000000" pitchFamily="2" charset="77"/>
              </a:rPr>
              <a:t>Flexible Angebote wie kostenfreie Fitnessstudio- oder </a:t>
            </a:r>
            <a:br>
              <a:rPr lang="de-DE" sz="1600" dirty="0">
                <a:solidFill>
                  <a:schemeClr val="bg1"/>
                </a:solidFill>
                <a:latin typeface="Hind" panose="02000000000000000000" pitchFamily="2" charset="77"/>
                <a:cs typeface="Hind" panose="02000000000000000000" pitchFamily="2" charset="77"/>
              </a:rPr>
            </a:br>
            <a:r>
              <a:rPr lang="de-DE" sz="1600" dirty="0">
                <a:solidFill>
                  <a:schemeClr val="bg1"/>
                </a:solidFill>
                <a:latin typeface="Hind" panose="02000000000000000000" pitchFamily="2" charset="77"/>
                <a:cs typeface="Hind" panose="02000000000000000000" pitchFamily="2" charset="77"/>
              </a:rPr>
              <a:t>Kurszugänge unterstützen Versicherte ihr MET zu steigern. </a:t>
            </a:r>
          </a:p>
          <a:p>
            <a:pPr marL="285750" indent="-285750">
              <a:lnSpc>
                <a:spcPct val="150000"/>
              </a:lnSpc>
              <a:buFont typeface="Arial" panose="020B0604020202020204" pitchFamily="34" charset="0"/>
              <a:buChar char="•"/>
            </a:pPr>
            <a:r>
              <a:rPr lang="de-DE" sz="1600" dirty="0">
                <a:solidFill>
                  <a:schemeClr val="bg1"/>
                </a:solidFill>
                <a:latin typeface="Hind" panose="02000000000000000000" pitchFamily="2" charset="77"/>
                <a:cs typeface="Hind" panose="02000000000000000000" pitchFamily="2" charset="77"/>
              </a:rPr>
              <a:t>Digitale Erinnerungen (z. B. über Smartwatches) können helfen, Bewegung regelmäßig in den Alltag einzubauen.</a:t>
            </a:r>
          </a:p>
        </p:txBody>
      </p:sp>
      <p:sp>
        <p:nvSpPr>
          <p:cNvPr id="9" name="Abgerundetes Rechteck 8">
            <a:extLst>
              <a:ext uri="{FF2B5EF4-FFF2-40B4-BE49-F238E27FC236}">
                <a16:creationId xmlns:a16="http://schemas.microsoft.com/office/drawing/2014/main" id="{19E1D0A5-DB9E-F7BA-D8FF-F618B3DB2974}"/>
              </a:ext>
            </a:extLst>
          </p:cNvPr>
          <p:cNvSpPr/>
          <p:nvPr/>
        </p:nvSpPr>
        <p:spPr>
          <a:xfrm>
            <a:off x="-696388" y="-112541"/>
            <a:ext cx="5839209" cy="8017183"/>
          </a:xfrm>
          <a:prstGeom prst="roundRect">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3BB29752-6360-4C16-99A2-D25CF6DECBF5}"/>
              </a:ext>
            </a:extLst>
          </p:cNvPr>
          <p:cNvSpPr/>
          <p:nvPr/>
        </p:nvSpPr>
        <p:spPr>
          <a:xfrm>
            <a:off x="228981" y="485649"/>
            <a:ext cx="3737161" cy="861774"/>
          </a:xfrm>
          <a:prstGeom prst="rect">
            <a:avLst/>
          </a:prstGeom>
        </p:spPr>
        <p:txBody>
          <a:bodyPr wrap="square">
            <a:spAutoFit/>
          </a:bodyPr>
          <a:lstStyle/>
          <a:p>
            <a:r>
              <a:rPr lang="de-DE" sz="2500" b="1" dirty="0">
                <a:solidFill>
                  <a:srgbClr val="004785"/>
                </a:solidFill>
                <a:latin typeface="Hind" panose="02000000000000000000" pitchFamily="2" charset="77"/>
                <a:cs typeface="Hind" panose="02000000000000000000" pitchFamily="2" charset="77"/>
              </a:rPr>
              <a:t>Konkrete Empfehlungen </a:t>
            </a:r>
            <a:br>
              <a:rPr lang="de-DE" sz="2500" b="1" dirty="0">
                <a:solidFill>
                  <a:srgbClr val="004785"/>
                </a:solidFill>
                <a:latin typeface="Hind" panose="02000000000000000000" pitchFamily="2" charset="77"/>
                <a:cs typeface="Hind" panose="02000000000000000000" pitchFamily="2" charset="77"/>
              </a:rPr>
            </a:br>
            <a:r>
              <a:rPr lang="de-DE" sz="2500" b="1" dirty="0">
                <a:solidFill>
                  <a:srgbClr val="004785"/>
                </a:solidFill>
                <a:latin typeface="Hind" panose="02000000000000000000" pitchFamily="2" charset="77"/>
                <a:cs typeface="Hind" panose="02000000000000000000" pitchFamily="2" charset="77"/>
              </a:rPr>
              <a:t>für Maßnahmen</a:t>
            </a:r>
          </a:p>
        </p:txBody>
      </p:sp>
      <p:sp>
        <p:nvSpPr>
          <p:cNvPr id="33" name="Textfeld 32">
            <a:extLst>
              <a:ext uri="{FF2B5EF4-FFF2-40B4-BE49-F238E27FC236}">
                <a16:creationId xmlns:a16="http://schemas.microsoft.com/office/drawing/2014/main" id="{86317731-2870-36CA-9EC1-6C23F510418B}"/>
              </a:ext>
            </a:extLst>
          </p:cNvPr>
          <p:cNvSpPr txBox="1"/>
          <p:nvPr/>
        </p:nvSpPr>
        <p:spPr>
          <a:xfrm>
            <a:off x="5598063" y="726099"/>
            <a:ext cx="6928437" cy="621324"/>
          </a:xfrm>
          <a:prstGeom prst="rect">
            <a:avLst/>
          </a:prstGeom>
          <a:noFill/>
        </p:spPr>
        <p:txBody>
          <a:bodyPr wrap="square">
            <a:spAutoFit/>
          </a:bodyPr>
          <a:lstStyle/>
          <a:p>
            <a:pPr>
              <a:lnSpc>
                <a:spcPct val="150000"/>
              </a:lnSpc>
            </a:pPr>
            <a:r>
              <a:rPr lang="de-DE" sz="2500" b="1" dirty="0">
                <a:solidFill>
                  <a:schemeClr val="bg1"/>
                </a:solidFill>
                <a:latin typeface="Hind" panose="02000000000000000000" pitchFamily="2" charset="77"/>
                <a:cs typeface="Hind" panose="02000000000000000000" pitchFamily="2" charset="77"/>
              </a:rPr>
              <a:t>Bewegungslevel steigern</a:t>
            </a:r>
          </a:p>
        </p:txBody>
      </p:sp>
      <p:pic>
        <p:nvPicPr>
          <p:cNvPr id="7" name="Grafik 6">
            <a:extLst>
              <a:ext uri="{FF2B5EF4-FFF2-40B4-BE49-F238E27FC236}">
                <a16:creationId xmlns:a16="http://schemas.microsoft.com/office/drawing/2014/main" id="{7234B4F6-244C-40A6-CC21-3C358E2C6F9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67331" y="1640887"/>
            <a:ext cx="3911769" cy="3861090"/>
          </a:xfrm>
          <a:prstGeom prst="roundRect">
            <a:avLst/>
          </a:prstGeom>
        </p:spPr>
      </p:pic>
      <p:sp>
        <p:nvSpPr>
          <p:cNvPr id="12" name="Rechteck 11">
            <a:extLst>
              <a:ext uri="{FF2B5EF4-FFF2-40B4-BE49-F238E27FC236}">
                <a16:creationId xmlns:a16="http://schemas.microsoft.com/office/drawing/2014/main" id="{C4116C29-C1C0-5092-8F9E-B60B178FB15C}"/>
              </a:ext>
            </a:extLst>
          </p:cNvPr>
          <p:cNvSpPr/>
          <p:nvPr/>
        </p:nvSpPr>
        <p:spPr>
          <a:xfrm>
            <a:off x="212889" y="6341111"/>
            <a:ext cx="4020652" cy="276999"/>
          </a:xfrm>
          <a:prstGeom prst="rect">
            <a:avLst/>
          </a:prstGeom>
        </p:spPr>
        <p:txBody>
          <a:bodyPr wrap="none">
            <a:spAutoFit/>
          </a:bodyPr>
          <a:lstStyle/>
          <a:p>
            <a:r>
              <a:rPr lang="de-DE" sz="1200" dirty="0">
                <a:solidFill>
                  <a:srgbClr val="000000"/>
                </a:solidFill>
                <a:latin typeface="Raleway Light" panose="020B0403030101060003" pitchFamily="34" charset="77"/>
              </a:rPr>
              <a:t>Quelle: Eigene Daten (</a:t>
            </a:r>
            <a:r>
              <a:rPr lang="de-DE" sz="1200" dirty="0" err="1">
                <a:solidFill>
                  <a:srgbClr val="000000"/>
                </a:solidFill>
                <a:latin typeface="Raleway Light" panose="020B0403030101060003" pitchFamily="34" charset="77"/>
              </a:rPr>
              <a:t>BIGbalance</a:t>
            </a:r>
            <a:r>
              <a:rPr lang="de-DE" sz="1200" dirty="0">
                <a:solidFill>
                  <a:srgbClr val="000000"/>
                </a:solidFill>
                <a:latin typeface="Raleway Light" panose="020B0403030101060003" pitchFamily="34" charset="77"/>
              </a:rPr>
              <a:t> &amp; </a:t>
            </a:r>
            <a:r>
              <a:rPr lang="de-DE" sz="1200" dirty="0" err="1">
                <a:solidFill>
                  <a:srgbClr val="000000"/>
                </a:solidFill>
                <a:latin typeface="Raleway Light" panose="020B0403030101060003" pitchFamily="34" charset="77"/>
              </a:rPr>
              <a:t>vivamind</a:t>
            </a:r>
            <a:r>
              <a:rPr lang="de-DE" sz="1200" dirty="0">
                <a:solidFill>
                  <a:srgbClr val="000000"/>
                </a:solidFill>
                <a:latin typeface="Raleway Light" panose="020B0403030101060003" pitchFamily="34" charset="77"/>
              </a:rPr>
              <a:t> GmbH)</a:t>
            </a:r>
            <a:endParaRPr lang="de-DE" dirty="0"/>
          </a:p>
        </p:txBody>
      </p:sp>
      <p:sp>
        <p:nvSpPr>
          <p:cNvPr id="13" name="Abgerundetes Rechteck 12">
            <a:extLst>
              <a:ext uri="{FF2B5EF4-FFF2-40B4-BE49-F238E27FC236}">
                <a16:creationId xmlns:a16="http://schemas.microsoft.com/office/drawing/2014/main" id="{434EA658-8C37-D15C-B881-700EFCE812B3}"/>
              </a:ext>
            </a:extLst>
          </p:cNvPr>
          <p:cNvSpPr/>
          <p:nvPr/>
        </p:nvSpPr>
        <p:spPr>
          <a:xfrm>
            <a:off x="1333584" y="4993688"/>
            <a:ext cx="11192916" cy="1138213"/>
          </a:xfrm>
          <a:prstGeom prst="roundRect">
            <a:avLst/>
          </a:prstGeom>
          <a:solidFill>
            <a:srgbClr val="FEA1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409EB27-63B9-ED11-C482-476F591B0A56}"/>
              </a:ext>
            </a:extLst>
          </p:cNvPr>
          <p:cNvSpPr txBox="1"/>
          <p:nvPr/>
        </p:nvSpPr>
        <p:spPr>
          <a:xfrm>
            <a:off x="1453777" y="5170201"/>
            <a:ext cx="10307337" cy="80021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de-DE" sz="1600" b="1" i="0" u="none" strike="noStrike" dirty="0">
                <a:solidFill>
                  <a:schemeClr val="bg1"/>
                </a:solidFill>
                <a:effectLst/>
                <a:latin typeface="Hind" panose="02000000000000000000" pitchFamily="2" charset="77"/>
                <a:cs typeface="Hind" panose="02000000000000000000" pitchFamily="2" charset="77"/>
              </a:rPr>
              <a:t>Hohe Ausdauerleistung tragen zur Belastungsbewältigung bei und stabilisieren psychisches Wohlbefinden.</a:t>
            </a:r>
          </a:p>
          <a:p>
            <a:pPr marL="285750" indent="-285750">
              <a:lnSpc>
                <a:spcPct val="150000"/>
              </a:lnSpc>
              <a:buFont typeface="Arial" panose="020B0604020202020204" pitchFamily="34" charset="0"/>
              <a:buChar char="•"/>
            </a:pPr>
            <a:r>
              <a:rPr lang="de-DE" sz="1600" b="1" i="0" u="none" strike="noStrike" dirty="0">
                <a:solidFill>
                  <a:schemeClr val="bg1"/>
                </a:solidFill>
                <a:effectLst/>
                <a:latin typeface="Hind" panose="02000000000000000000" pitchFamily="2" charset="77"/>
                <a:cs typeface="Hind" panose="02000000000000000000" pitchFamily="2" charset="77"/>
              </a:rPr>
              <a:t>Regelmäßiger Sport bewirkt einen bewussten Umgang</a:t>
            </a:r>
            <a:r>
              <a:rPr lang="de-DE" sz="1600" b="1" dirty="0">
                <a:solidFill>
                  <a:schemeClr val="bg1"/>
                </a:solidFill>
                <a:latin typeface="Hind" panose="02000000000000000000" pitchFamily="2" charset="77"/>
                <a:cs typeface="Hind" panose="02000000000000000000" pitchFamily="2" charset="77"/>
              </a:rPr>
              <a:t> mit Impulsen, Stress und Ablenkungen.</a:t>
            </a:r>
          </a:p>
        </p:txBody>
      </p:sp>
    </p:spTree>
    <p:extLst>
      <p:ext uri="{BB962C8B-B14F-4D97-AF65-F5344CB8AC3E}">
        <p14:creationId xmlns:p14="http://schemas.microsoft.com/office/powerpoint/2010/main" val="889139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F4F34EB3-1F31-6817-8C89-59059E204F49}"/>
              </a:ext>
            </a:extLst>
          </p:cNvPr>
          <p:cNvSpPr/>
          <p:nvPr/>
        </p:nvSpPr>
        <p:spPr>
          <a:xfrm>
            <a:off x="-766455" y="301214"/>
            <a:ext cx="5359059" cy="6255571"/>
          </a:xfrm>
          <a:prstGeom prst="roundRect">
            <a:avLst/>
          </a:prstGeom>
          <a:solidFill>
            <a:srgbClr val="0047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Grafik 2" descr="Gruppieren">
            <a:extLst>
              <a:ext uri="{FF2B5EF4-FFF2-40B4-BE49-F238E27FC236}">
                <a16:creationId xmlns:a16="http://schemas.microsoft.com/office/drawing/2014/main" id="{1ED28497-D984-E85A-348F-781DF41CBA8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41507" y="740936"/>
            <a:ext cx="409309" cy="409309"/>
          </a:xfrm>
          <a:prstGeom prst="rect">
            <a:avLst/>
          </a:prstGeom>
        </p:spPr>
      </p:pic>
      <p:sp>
        <p:nvSpPr>
          <p:cNvPr id="4" name="Fußzeilenplatzhalter 1">
            <a:extLst>
              <a:ext uri="{FF2B5EF4-FFF2-40B4-BE49-F238E27FC236}">
                <a16:creationId xmlns:a16="http://schemas.microsoft.com/office/drawing/2014/main" id="{882B4EF4-8D66-BFFA-7421-4F5A7A6795AD}"/>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latin typeface="Hind" panose="02000000000000000000" pitchFamily="2" charset="77"/>
                <a:cs typeface="Hind" panose="02000000000000000000" pitchFamily="2" charset="77"/>
              </a:rPr>
              <a:t>Copyright </a:t>
            </a:r>
            <a:r>
              <a:rPr lang="de-DE" sz="900" dirty="0" err="1">
                <a:latin typeface="Hind" panose="02000000000000000000" pitchFamily="2" charset="77"/>
                <a:cs typeface="Hind" panose="02000000000000000000" pitchFamily="2" charset="77"/>
              </a:rPr>
              <a:t>vivamind</a:t>
            </a:r>
            <a:endParaRPr lang="de-DE" sz="900" dirty="0">
              <a:latin typeface="Hind" panose="02000000000000000000" pitchFamily="2" charset="77"/>
              <a:cs typeface="Hind" panose="02000000000000000000" pitchFamily="2" charset="77"/>
            </a:endParaRPr>
          </a:p>
        </p:txBody>
      </p:sp>
      <p:pic>
        <p:nvPicPr>
          <p:cNvPr id="9" name="Grafik 8" descr="Obstschüssel">
            <a:extLst>
              <a:ext uri="{FF2B5EF4-FFF2-40B4-BE49-F238E27FC236}">
                <a16:creationId xmlns:a16="http://schemas.microsoft.com/office/drawing/2014/main" id="{222C10EA-60B0-9C84-4D13-DEC6EA1A626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41507" y="1803725"/>
            <a:ext cx="357217" cy="357217"/>
          </a:xfrm>
          <a:prstGeom prst="rect">
            <a:avLst/>
          </a:prstGeom>
        </p:spPr>
      </p:pic>
      <p:sp>
        <p:nvSpPr>
          <p:cNvPr id="14" name="Rechteck 13">
            <a:extLst>
              <a:ext uri="{FF2B5EF4-FFF2-40B4-BE49-F238E27FC236}">
                <a16:creationId xmlns:a16="http://schemas.microsoft.com/office/drawing/2014/main" id="{7AEE696A-CCE5-6C6E-C7E0-F2E49C5CC01B}"/>
              </a:ext>
            </a:extLst>
          </p:cNvPr>
          <p:cNvSpPr/>
          <p:nvPr/>
        </p:nvSpPr>
        <p:spPr>
          <a:xfrm>
            <a:off x="4907819" y="696664"/>
            <a:ext cx="6590826" cy="646331"/>
          </a:xfrm>
          <a:prstGeom prst="rect">
            <a:avLst/>
          </a:prstGeom>
        </p:spPr>
        <p:txBody>
          <a:bodyPr wrap="square">
            <a:spAutoFit/>
          </a:bodyPr>
          <a:lstStyle/>
          <a:p>
            <a:r>
              <a:rPr lang="de-DE" dirty="0">
                <a:latin typeface="Hind" panose="02000000000000000000" pitchFamily="2" charset="77"/>
                <a:cs typeface="Hind" panose="02000000000000000000" pitchFamily="2" charset="77"/>
              </a:rPr>
              <a:t>Zielsetzung der Analyse und Zusammensetzung </a:t>
            </a:r>
            <a:br>
              <a:rPr lang="de-DE" dirty="0">
                <a:latin typeface="Hind" panose="02000000000000000000" pitchFamily="2" charset="77"/>
                <a:cs typeface="Hind" panose="02000000000000000000" pitchFamily="2" charset="77"/>
              </a:rPr>
            </a:br>
            <a:r>
              <a:rPr lang="de-DE" dirty="0">
                <a:latin typeface="Hind" panose="02000000000000000000" pitchFamily="2" charset="77"/>
                <a:cs typeface="Hind" panose="02000000000000000000" pitchFamily="2" charset="77"/>
              </a:rPr>
              <a:t>der Versicherten</a:t>
            </a:r>
            <a:endParaRPr lang="en-GB" dirty="0">
              <a:latin typeface="Hind" panose="02000000000000000000" pitchFamily="2" charset="77"/>
              <a:cs typeface="Hind" panose="02000000000000000000" pitchFamily="2" charset="77"/>
            </a:endParaRPr>
          </a:p>
        </p:txBody>
      </p:sp>
      <p:sp>
        <p:nvSpPr>
          <p:cNvPr id="16" name="Rechteck 15">
            <a:extLst>
              <a:ext uri="{FF2B5EF4-FFF2-40B4-BE49-F238E27FC236}">
                <a16:creationId xmlns:a16="http://schemas.microsoft.com/office/drawing/2014/main" id="{A2F1916C-6311-0446-3AF6-8C1E2D73FA20}"/>
              </a:ext>
            </a:extLst>
          </p:cNvPr>
          <p:cNvSpPr/>
          <p:nvPr/>
        </p:nvSpPr>
        <p:spPr>
          <a:xfrm>
            <a:off x="4888893" y="1693779"/>
            <a:ext cx="6062197" cy="473206"/>
          </a:xfrm>
          <a:prstGeom prst="rect">
            <a:avLst/>
          </a:prstGeom>
        </p:spPr>
        <p:txBody>
          <a:bodyPr wrap="square">
            <a:spAutoFit/>
          </a:bodyPr>
          <a:lstStyle/>
          <a:p>
            <a:pPr>
              <a:lnSpc>
                <a:spcPct val="150000"/>
              </a:lnSpc>
            </a:pPr>
            <a:r>
              <a:rPr lang="de-DE" dirty="0">
                <a:latin typeface="Hind" panose="02000000000000000000" pitchFamily="2" charset="77"/>
                <a:cs typeface="Hind" panose="02000000000000000000" pitchFamily="2" charset="77"/>
              </a:rPr>
              <a:t>Medizinische Situation und Gesundheitsverhalten</a:t>
            </a:r>
            <a:endParaRPr lang="en-GB" dirty="0">
              <a:latin typeface="Hind" panose="02000000000000000000" pitchFamily="2" charset="77"/>
              <a:cs typeface="Hind" panose="02000000000000000000" pitchFamily="2" charset="77"/>
            </a:endParaRPr>
          </a:p>
        </p:txBody>
      </p:sp>
      <p:sp>
        <p:nvSpPr>
          <p:cNvPr id="17" name="Rechteck 16">
            <a:extLst>
              <a:ext uri="{FF2B5EF4-FFF2-40B4-BE49-F238E27FC236}">
                <a16:creationId xmlns:a16="http://schemas.microsoft.com/office/drawing/2014/main" id="{F9FDCA60-E5B3-689F-7EB8-0B5778AB0C11}"/>
              </a:ext>
            </a:extLst>
          </p:cNvPr>
          <p:cNvSpPr/>
          <p:nvPr/>
        </p:nvSpPr>
        <p:spPr>
          <a:xfrm>
            <a:off x="4867366" y="2692221"/>
            <a:ext cx="5359059" cy="473206"/>
          </a:xfrm>
          <a:prstGeom prst="rect">
            <a:avLst/>
          </a:prstGeom>
        </p:spPr>
        <p:txBody>
          <a:bodyPr wrap="square">
            <a:spAutoFit/>
          </a:bodyPr>
          <a:lstStyle/>
          <a:p>
            <a:pPr>
              <a:lnSpc>
                <a:spcPct val="150000"/>
              </a:lnSpc>
            </a:pPr>
            <a:r>
              <a:rPr lang="de-DE" dirty="0">
                <a:latin typeface="Hind" panose="02000000000000000000" pitchFamily="2" charset="77"/>
                <a:cs typeface="Hind" panose="02000000000000000000" pitchFamily="2" charset="77"/>
              </a:rPr>
              <a:t>Psychisches Wohlbefinden und </a:t>
            </a:r>
            <a:r>
              <a:rPr lang="de-DE" dirty="0" err="1">
                <a:latin typeface="Hind" panose="02000000000000000000" pitchFamily="2" charset="77"/>
                <a:cs typeface="Hind" panose="02000000000000000000" pitchFamily="2" charset="77"/>
              </a:rPr>
              <a:t>Activity</a:t>
            </a:r>
            <a:r>
              <a:rPr lang="de-DE" dirty="0">
                <a:latin typeface="Hind" panose="02000000000000000000" pitchFamily="2" charset="77"/>
                <a:cs typeface="Hind" panose="02000000000000000000" pitchFamily="2" charset="77"/>
              </a:rPr>
              <a:t> Score</a:t>
            </a:r>
          </a:p>
        </p:txBody>
      </p:sp>
      <p:sp>
        <p:nvSpPr>
          <p:cNvPr id="18" name="Rechteck 17">
            <a:extLst>
              <a:ext uri="{FF2B5EF4-FFF2-40B4-BE49-F238E27FC236}">
                <a16:creationId xmlns:a16="http://schemas.microsoft.com/office/drawing/2014/main" id="{C628A5CA-C0DD-399F-4F66-8E651D7C0179}"/>
              </a:ext>
            </a:extLst>
          </p:cNvPr>
          <p:cNvSpPr/>
          <p:nvPr/>
        </p:nvSpPr>
        <p:spPr>
          <a:xfrm>
            <a:off x="4880409" y="3603852"/>
            <a:ext cx="6755242" cy="646331"/>
          </a:xfrm>
          <a:prstGeom prst="rect">
            <a:avLst/>
          </a:prstGeom>
        </p:spPr>
        <p:txBody>
          <a:bodyPr wrap="square">
            <a:spAutoFit/>
          </a:bodyPr>
          <a:lstStyle/>
          <a:p>
            <a:r>
              <a:rPr lang="de-DE" dirty="0">
                <a:latin typeface="Hind" panose="02000000000000000000" pitchFamily="2" charset="77"/>
                <a:cs typeface="Hind" panose="02000000000000000000" pitchFamily="2" charset="77"/>
              </a:rPr>
              <a:t>Zusammenhänge zwischen Gesundheitsverhalten, psychischen Ressourcen und Fehlzeiten</a:t>
            </a:r>
            <a:endParaRPr lang="en-GB" dirty="0">
              <a:latin typeface="Hind" panose="02000000000000000000" pitchFamily="2" charset="77"/>
              <a:cs typeface="Hind" panose="02000000000000000000" pitchFamily="2" charset="77"/>
            </a:endParaRPr>
          </a:p>
        </p:txBody>
      </p:sp>
      <p:sp>
        <p:nvSpPr>
          <p:cNvPr id="19" name="Rechteck 18">
            <a:extLst>
              <a:ext uri="{FF2B5EF4-FFF2-40B4-BE49-F238E27FC236}">
                <a16:creationId xmlns:a16="http://schemas.microsoft.com/office/drawing/2014/main" id="{988337F9-79A0-F8F9-A8A4-E4BED0A61342}"/>
              </a:ext>
            </a:extLst>
          </p:cNvPr>
          <p:cNvSpPr/>
          <p:nvPr/>
        </p:nvSpPr>
        <p:spPr>
          <a:xfrm>
            <a:off x="4894530" y="4688701"/>
            <a:ext cx="5856090" cy="369332"/>
          </a:xfrm>
          <a:prstGeom prst="rect">
            <a:avLst/>
          </a:prstGeom>
        </p:spPr>
        <p:txBody>
          <a:bodyPr wrap="square">
            <a:spAutoFit/>
          </a:bodyPr>
          <a:lstStyle/>
          <a:p>
            <a:r>
              <a:rPr lang="de-DE" dirty="0">
                <a:latin typeface="Hind" panose="02000000000000000000" pitchFamily="2" charset="77"/>
                <a:cs typeface="Hind" panose="02000000000000000000" pitchFamily="2" charset="77"/>
              </a:rPr>
              <a:t>Längsschnittanalysen</a:t>
            </a:r>
            <a:endParaRPr lang="en-GB" dirty="0">
              <a:latin typeface="Hind" panose="02000000000000000000" pitchFamily="2" charset="77"/>
              <a:cs typeface="Hind" panose="02000000000000000000" pitchFamily="2" charset="77"/>
            </a:endParaRPr>
          </a:p>
        </p:txBody>
      </p:sp>
      <p:pic>
        <p:nvPicPr>
          <p:cNvPr id="20" name="Grafik 19" descr="Getrennt">
            <a:extLst>
              <a:ext uri="{FF2B5EF4-FFF2-40B4-BE49-F238E27FC236}">
                <a16:creationId xmlns:a16="http://schemas.microsoft.com/office/drawing/2014/main" id="{1071687B-E65F-1FEC-6124-779A4227C38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65813" y="3694645"/>
            <a:ext cx="493338" cy="493338"/>
          </a:xfrm>
          <a:prstGeom prst="rect">
            <a:avLst/>
          </a:prstGeom>
        </p:spPr>
      </p:pic>
      <p:sp>
        <p:nvSpPr>
          <p:cNvPr id="21" name="Rechteck 20">
            <a:extLst>
              <a:ext uri="{FF2B5EF4-FFF2-40B4-BE49-F238E27FC236}">
                <a16:creationId xmlns:a16="http://schemas.microsoft.com/office/drawing/2014/main" id="{A8B476B7-C1BB-D18E-52E1-A5A75B8F2539}"/>
              </a:ext>
            </a:extLst>
          </p:cNvPr>
          <p:cNvSpPr/>
          <p:nvPr/>
        </p:nvSpPr>
        <p:spPr>
          <a:xfrm>
            <a:off x="4893365" y="5684643"/>
            <a:ext cx="6223373" cy="369332"/>
          </a:xfrm>
          <a:prstGeom prst="rect">
            <a:avLst/>
          </a:prstGeom>
        </p:spPr>
        <p:txBody>
          <a:bodyPr wrap="square">
            <a:spAutoFit/>
          </a:bodyPr>
          <a:lstStyle/>
          <a:p>
            <a:r>
              <a:rPr lang="de-DE" dirty="0">
                <a:latin typeface="Hind" panose="02000000000000000000" pitchFamily="2" charset="77"/>
                <a:cs typeface="Hind" panose="02000000000000000000" pitchFamily="2" charset="77"/>
              </a:rPr>
              <a:t>Strategische und operative Handlungsempfehlungen</a:t>
            </a:r>
            <a:endParaRPr lang="en-GB" dirty="0">
              <a:latin typeface="Hind" panose="02000000000000000000" pitchFamily="2" charset="77"/>
              <a:cs typeface="Hind" panose="02000000000000000000" pitchFamily="2" charset="77"/>
            </a:endParaRPr>
          </a:p>
        </p:txBody>
      </p:sp>
      <p:pic>
        <p:nvPicPr>
          <p:cNvPr id="22" name="Grafik 21" descr="Gehirn im Kopf">
            <a:extLst>
              <a:ext uri="{FF2B5EF4-FFF2-40B4-BE49-F238E27FC236}">
                <a16:creationId xmlns:a16="http://schemas.microsoft.com/office/drawing/2014/main" id="{12D94FC2-6820-FE59-A4E3-019207EBF22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818878" y="2782787"/>
            <a:ext cx="409309" cy="409309"/>
          </a:xfrm>
          <a:prstGeom prst="rect">
            <a:avLst/>
          </a:prstGeom>
        </p:spPr>
      </p:pic>
      <p:pic>
        <p:nvPicPr>
          <p:cNvPr id="23" name="Grafik 22" descr="Statistiken mit einfarbiger Füllung">
            <a:extLst>
              <a:ext uri="{FF2B5EF4-FFF2-40B4-BE49-F238E27FC236}">
                <a16:creationId xmlns:a16="http://schemas.microsoft.com/office/drawing/2014/main" id="{B68A24A8-5418-8E1B-38C5-B5294D5E46C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26635" y="4700082"/>
            <a:ext cx="439051" cy="439051"/>
          </a:xfrm>
          <a:prstGeom prst="rect">
            <a:avLst/>
          </a:prstGeom>
        </p:spPr>
      </p:pic>
      <p:grpSp>
        <p:nvGrpSpPr>
          <p:cNvPr id="25" name="Google Shape;9221;p73">
            <a:extLst>
              <a:ext uri="{FF2B5EF4-FFF2-40B4-BE49-F238E27FC236}">
                <a16:creationId xmlns:a16="http://schemas.microsoft.com/office/drawing/2014/main" id="{90BB10D8-942D-2749-382B-AA52962E73AF}"/>
              </a:ext>
            </a:extLst>
          </p:cNvPr>
          <p:cNvGrpSpPr/>
          <p:nvPr/>
        </p:nvGrpSpPr>
        <p:grpSpPr>
          <a:xfrm>
            <a:off x="3874666" y="5667482"/>
            <a:ext cx="368151" cy="360953"/>
            <a:chOff x="6167350" y="2672800"/>
            <a:chExt cx="297750" cy="295375"/>
          </a:xfrm>
          <a:solidFill>
            <a:srgbClr val="BDCEE0"/>
          </a:solidFill>
        </p:grpSpPr>
        <p:sp>
          <p:nvSpPr>
            <p:cNvPr id="26" name="Google Shape;9222;p73">
              <a:extLst>
                <a:ext uri="{FF2B5EF4-FFF2-40B4-BE49-F238E27FC236}">
                  <a16:creationId xmlns:a16="http://schemas.microsoft.com/office/drawing/2014/main" id="{2D1E3F4F-A656-45C8-B234-10D96CC1C5C5}"/>
                </a:ext>
              </a:extLst>
            </p:cNvPr>
            <p:cNvSpPr/>
            <p:nvPr/>
          </p:nvSpPr>
          <p:spPr>
            <a:xfrm>
              <a:off x="6167350" y="2672800"/>
              <a:ext cx="226850" cy="295375"/>
            </a:xfrm>
            <a:custGeom>
              <a:avLst/>
              <a:gdLst/>
              <a:ahLst/>
              <a:cxnLst/>
              <a:rect l="l" t="t" r="r" b="b"/>
              <a:pathLst>
                <a:path w="9074" h="11815" extrusionOk="0">
                  <a:moveTo>
                    <a:pt x="4537" y="725"/>
                  </a:moveTo>
                  <a:cubicBezTo>
                    <a:pt x="4758" y="725"/>
                    <a:pt x="4915" y="882"/>
                    <a:pt x="4915" y="1071"/>
                  </a:cubicBezTo>
                  <a:cubicBezTo>
                    <a:pt x="4915" y="1260"/>
                    <a:pt x="5073" y="1418"/>
                    <a:pt x="5262" y="1418"/>
                  </a:cubicBezTo>
                  <a:lnTo>
                    <a:pt x="5955" y="1418"/>
                  </a:lnTo>
                  <a:cubicBezTo>
                    <a:pt x="6175" y="1418"/>
                    <a:pt x="6333" y="1575"/>
                    <a:pt x="6333" y="1796"/>
                  </a:cubicBezTo>
                  <a:cubicBezTo>
                    <a:pt x="6333" y="1985"/>
                    <a:pt x="6175" y="2142"/>
                    <a:pt x="5955" y="2142"/>
                  </a:cubicBezTo>
                  <a:lnTo>
                    <a:pt x="3119" y="2142"/>
                  </a:lnTo>
                  <a:cubicBezTo>
                    <a:pt x="2930" y="2142"/>
                    <a:pt x="2773" y="1985"/>
                    <a:pt x="2773" y="1796"/>
                  </a:cubicBezTo>
                  <a:cubicBezTo>
                    <a:pt x="2773" y="1575"/>
                    <a:pt x="2930" y="1418"/>
                    <a:pt x="3151" y="1418"/>
                  </a:cubicBezTo>
                  <a:lnTo>
                    <a:pt x="3844" y="1418"/>
                  </a:lnTo>
                  <a:cubicBezTo>
                    <a:pt x="4033" y="1418"/>
                    <a:pt x="4191" y="1260"/>
                    <a:pt x="4191" y="1071"/>
                  </a:cubicBezTo>
                  <a:cubicBezTo>
                    <a:pt x="4191" y="882"/>
                    <a:pt x="4348" y="725"/>
                    <a:pt x="4537" y="725"/>
                  </a:cubicBezTo>
                  <a:close/>
                  <a:moveTo>
                    <a:pt x="8066" y="2111"/>
                  </a:moveTo>
                  <a:cubicBezTo>
                    <a:pt x="8255" y="2111"/>
                    <a:pt x="8412" y="2268"/>
                    <a:pt x="8412" y="2458"/>
                  </a:cubicBezTo>
                  <a:lnTo>
                    <a:pt x="8412" y="10806"/>
                  </a:lnTo>
                  <a:lnTo>
                    <a:pt x="8381" y="10806"/>
                  </a:lnTo>
                  <a:cubicBezTo>
                    <a:pt x="8381" y="10995"/>
                    <a:pt x="8223" y="11153"/>
                    <a:pt x="8034" y="11153"/>
                  </a:cubicBezTo>
                  <a:lnTo>
                    <a:pt x="1040" y="11153"/>
                  </a:lnTo>
                  <a:cubicBezTo>
                    <a:pt x="851" y="11153"/>
                    <a:pt x="693" y="10995"/>
                    <a:pt x="693" y="10806"/>
                  </a:cubicBezTo>
                  <a:lnTo>
                    <a:pt x="693" y="2458"/>
                  </a:lnTo>
                  <a:cubicBezTo>
                    <a:pt x="693" y="2268"/>
                    <a:pt x="851" y="2111"/>
                    <a:pt x="1040" y="2111"/>
                  </a:cubicBezTo>
                  <a:lnTo>
                    <a:pt x="2143" y="2111"/>
                  </a:lnTo>
                  <a:cubicBezTo>
                    <a:pt x="2300" y="2489"/>
                    <a:pt x="2647" y="2804"/>
                    <a:pt x="3119" y="2804"/>
                  </a:cubicBezTo>
                  <a:lnTo>
                    <a:pt x="5986" y="2804"/>
                  </a:lnTo>
                  <a:cubicBezTo>
                    <a:pt x="6396" y="2804"/>
                    <a:pt x="6805" y="2521"/>
                    <a:pt x="6963" y="2111"/>
                  </a:cubicBezTo>
                  <a:close/>
                  <a:moveTo>
                    <a:pt x="4506" y="0"/>
                  </a:moveTo>
                  <a:cubicBezTo>
                    <a:pt x="4096" y="0"/>
                    <a:pt x="3686" y="284"/>
                    <a:pt x="3529" y="725"/>
                  </a:cubicBezTo>
                  <a:lnTo>
                    <a:pt x="3088" y="725"/>
                  </a:lnTo>
                  <a:cubicBezTo>
                    <a:pt x="2678" y="725"/>
                    <a:pt x="2269" y="1008"/>
                    <a:pt x="2111" y="1418"/>
                  </a:cubicBezTo>
                  <a:lnTo>
                    <a:pt x="1009" y="1418"/>
                  </a:lnTo>
                  <a:cubicBezTo>
                    <a:pt x="410" y="1418"/>
                    <a:pt x="0" y="1890"/>
                    <a:pt x="0" y="2458"/>
                  </a:cubicBezTo>
                  <a:lnTo>
                    <a:pt x="0" y="10806"/>
                  </a:lnTo>
                  <a:cubicBezTo>
                    <a:pt x="0" y="11405"/>
                    <a:pt x="473" y="11814"/>
                    <a:pt x="1009" y="11814"/>
                  </a:cubicBezTo>
                  <a:lnTo>
                    <a:pt x="7971" y="11814"/>
                  </a:lnTo>
                  <a:cubicBezTo>
                    <a:pt x="8570" y="11814"/>
                    <a:pt x="9011" y="11342"/>
                    <a:pt x="9011" y="10806"/>
                  </a:cubicBezTo>
                  <a:lnTo>
                    <a:pt x="9011" y="2458"/>
                  </a:lnTo>
                  <a:cubicBezTo>
                    <a:pt x="9074" y="1859"/>
                    <a:pt x="8601" y="1418"/>
                    <a:pt x="8034" y="1418"/>
                  </a:cubicBezTo>
                  <a:lnTo>
                    <a:pt x="6931" y="1418"/>
                  </a:lnTo>
                  <a:cubicBezTo>
                    <a:pt x="6774" y="1040"/>
                    <a:pt x="6396" y="725"/>
                    <a:pt x="5923" y="725"/>
                  </a:cubicBezTo>
                  <a:lnTo>
                    <a:pt x="5545" y="725"/>
                  </a:lnTo>
                  <a:cubicBezTo>
                    <a:pt x="5514" y="567"/>
                    <a:pt x="5388" y="441"/>
                    <a:pt x="5262" y="315"/>
                  </a:cubicBezTo>
                  <a:cubicBezTo>
                    <a:pt x="5073" y="126"/>
                    <a:pt x="4789" y="0"/>
                    <a:pt x="4506"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lumMod val="75000"/>
                    <a:lumOff val="25000"/>
                  </a:prstClr>
                </a:solidFill>
                <a:effectLst/>
                <a:uLnTx/>
                <a:uFillTx/>
                <a:latin typeface="Segoe"/>
                <a:cs typeface="Arial"/>
              </a:endParaRPr>
            </a:p>
          </p:txBody>
        </p:sp>
        <p:sp>
          <p:nvSpPr>
            <p:cNvPr id="27" name="Google Shape;9223;p73">
              <a:extLst>
                <a:ext uri="{FF2B5EF4-FFF2-40B4-BE49-F238E27FC236}">
                  <a16:creationId xmlns:a16="http://schemas.microsoft.com/office/drawing/2014/main" id="{BDBC0F04-E54B-69BB-0747-0548FCB7D500}"/>
                </a:ext>
              </a:extLst>
            </p:cNvPr>
            <p:cNvSpPr/>
            <p:nvPr/>
          </p:nvSpPr>
          <p:spPr>
            <a:xfrm>
              <a:off x="6201225" y="2762575"/>
              <a:ext cx="52775" cy="49650"/>
            </a:xfrm>
            <a:custGeom>
              <a:avLst/>
              <a:gdLst/>
              <a:ahLst/>
              <a:cxnLst/>
              <a:rect l="l" t="t" r="r" b="b"/>
              <a:pathLst>
                <a:path w="2111" h="1986" extrusionOk="0">
                  <a:moveTo>
                    <a:pt x="406" y="1"/>
                  </a:moveTo>
                  <a:cubicBezTo>
                    <a:pt x="315" y="1"/>
                    <a:pt x="221" y="32"/>
                    <a:pt x="158" y="95"/>
                  </a:cubicBezTo>
                  <a:cubicBezTo>
                    <a:pt x="63" y="190"/>
                    <a:pt x="63" y="442"/>
                    <a:pt x="158" y="568"/>
                  </a:cubicBezTo>
                  <a:lnTo>
                    <a:pt x="599" y="977"/>
                  </a:lnTo>
                  <a:lnTo>
                    <a:pt x="158" y="1418"/>
                  </a:lnTo>
                  <a:cubicBezTo>
                    <a:pt x="0" y="1544"/>
                    <a:pt x="0" y="1733"/>
                    <a:pt x="158" y="1891"/>
                  </a:cubicBezTo>
                  <a:cubicBezTo>
                    <a:pt x="221" y="1954"/>
                    <a:pt x="315" y="1985"/>
                    <a:pt x="406" y="1985"/>
                  </a:cubicBezTo>
                  <a:cubicBezTo>
                    <a:pt x="496" y="1985"/>
                    <a:pt x="583" y="1954"/>
                    <a:pt x="630" y="1891"/>
                  </a:cubicBezTo>
                  <a:lnTo>
                    <a:pt x="1071" y="1450"/>
                  </a:lnTo>
                  <a:lnTo>
                    <a:pt x="1512" y="1891"/>
                  </a:lnTo>
                  <a:cubicBezTo>
                    <a:pt x="1575" y="1954"/>
                    <a:pt x="1662" y="1985"/>
                    <a:pt x="1749" y="1985"/>
                  </a:cubicBezTo>
                  <a:cubicBezTo>
                    <a:pt x="1835" y="1985"/>
                    <a:pt x="1922" y="1954"/>
                    <a:pt x="1985" y="1891"/>
                  </a:cubicBezTo>
                  <a:cubicBezTo>
                    <a:pt x="2111" y="1765"/>
                    <a:pt x="2111" y="1544"/>
                    <a:pt x="1985" y="1418"/>
                  </a:cubicBezTo>
                  <a:lnTo>
                    <a:pt x="1544" y="977"/>
                  </a:lnTo>
                  <a:lnTo>
                    <a:pt x="1985" y="568"/>
                  </a:lnTo>
                  <a:cubicBezTo>
                    <a:pt x="2111" y="442"/>
                    <a:pt x="2111" y="190"/>
                    <a:pt x="1985" y="95"/>
                  </a:cubicBezTo>
                  <a:cubicBezTo>
                    <a:pt x="1922" y="32"/>
                    <a:pt x="1835" y="1"/>
                    <a:pt x="1749" y="1"/>
                  </a:cubicBezTo>
                  <a:cubicBezTo>
                    <a:pt x="1662" y="1"/>
                    <a:pt x="1575" y="32"/>
                    <a:pt x="1512" y="95"/>
                  </a:cubicBezTo>
                  <a:lnTo>
                    <a:pt x="1071" y="505"/>
                  </a:lnTo>
                  <a:lnTo>
                    <a:pt x="630" y="95"/>
                  </a:lnTo>
                  <a:cubicBezTo>
                    <a:pt x="583" y="32"/>
                    <a:pt x="496" y="1"/>
                    <a:pt x="406"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34" name="Google Shape;9224;p73">
              <a:extLst>
                <a:ext uri="{FF2B5EF4-FFF2-40B4-BE49-F238E27FC236}">
                  <a16:creationId xmlns:a16="http://schemas.microsoft.com/office/drawing/2014/main" id="{8AE52D32-1975-724E-4F2F-47841523770B}"/>
                </a:ext>
              </a:extLst>
            </p:cNvPr>
            <p:cNvSpPr/>
            <p:nvPr/>
          </p:nvSpPr>
          <p:spPr>
            <a:xfrm>
              <a:off x="6308325" y="2882300"/>
              <a:ext cx="51225" cy="49650"/>
            </a:xfrm>
            <a:custGeom>
              <a:avLst/>
              <a:gdLst/>
              <a:ahLst/>
              <a:cxnLst/>
              <a:rect l="l" t="t" r="r" b="b"/>
              <a:pathLst>
                <a:path w="2049" h="1986" extrusionOk="0">
                  <a:moveTo>
                    <a:pt x="363" y="0"/>
                  </a:moveTo>
                  <a:cubicBezTo>
                    <a:pt x="276" y="0"/>
                    <a:pt x="190" y="32"/>
                    <a:pt x="127" y="95"/>
                  </a:cubicBezTo>
                  <a:cubicBezTo>
                    <a:pt x="1" y="221"/>
                    <a:pt x="1" y="441"/>
                    <a:pt x="127" y="567"/>
                  </a:cubicBezTo>
                  <a:lnTo>
                    <a:pt x="568" y="1009"/>
                  </a:lnTo>
                  <a:lnTo>
                    <a:pt x="127" y="1450"/>
                  </a:lnTo>
                  <a:cubicBezTo>
                    <a:pt x="1" y="1544"/>
                    <a:pt x="1" y="1796"/>
                    <a:pt x="127" y="1891"/>
                  </a:cubicBezTo>
                  <a:cubicBezTo>
                    <a:pt x="190" y="1954"/>
                    <a:pt x="276" y="1985"/>
                    <a:pt x="363" y="1985"/>
                  </a:cubicBezTo>
                  <a:cubicBezTo>
                    <a:pt x="450" y="1985"/>
                    <a:pt x="536" y="1954"/>
                    <a:pt x="599" y="1891"/>
                  </a:cubicBezTo>
                  <a:lnTo>
                    <a:pt x="1040" y="1481"/>
                  </a:lnTo>
                  <a:lnTo>
                    <a:pt x="1481" y="1891"/>
                  </a:lnTo>
                  <a:cubicBezTo>
                    <a:pt x="1529" y="1954"/>
                    <a:pt x="1615" y="1985"/>
                    <a:pt x="1706" y="1985"/>
                  </a:cubicBezTo>
                  <a:cubicBezTo>
                    <a:pt x="1797" y="1985"/>
                    <a:pt x="1891" y="1954"/>
                    <a:pt x="1954" y="1891"/>
                  </a:cubicBezTo>
                  <a:cubicBezTo>
                    <a:pt x="2049" y="1796"/>
                    <a:pt x="2049" y="1544"/>
                    <a:pt x="1954" y="1450"/>
                  </a:cubicBezTo>
                  <a:lnTo>
                    <a:pt x="1513" y="1009"/>
                  </a:lnTo>
                  <a:lnTo>
                    <a:pt x="1954" y="567"/>
                  </a:lnTo>
                  <a:cubicBezTo>
                    <a:pt x="2049" y="441"/>
                    <a:pt x="2049" y="252"/>
                    <a:pt x="1954" y="95"/>
                  </a:cubicBezTo>
                  <a:cubicBezTo>
                    <a:pt x="1891" y="32"/>
                    <a:pt x="1804" y="0"/>
                    <a:pt x="1718" y="0"/>
                  </a:cubicBezTo>
                  <a:cubicBezTo>
                    <a:pt x="1631" y="0"/>
                    <a:pt x="1544" y="32"/>
                    <a:pt x="1481" y="95"/>
                  </a:cubicBezTo>
                  <a:lnTo>
                    <a:pt x="1040" y="536"/>
                  </a:lnTo>
                  <a:lnTo>
                    <a:pt x="599" y="95"/>
                  </a:lnTo>
                  <a:cubicBezTo>
                    <a:pt x="536" y="32"/>
                    <a:pt x="450" y="0"/>
                    <a:pt x="363"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42" name="Google Shape;9225;p73">
              <a:extLst>
                <a:ext uri="{FF2B5EF4-FFF2-40B4-BE49-F238E27FC236}">
                  <a16:creationId xmlns:a16="http://schemas.microsoft.com/office/drawing/2014/main" id="{205F87EF-9F92-0426-EC58-22AAFDD0C1F7}"/>
                </a:ext>
              </a:extLst>
            </p:cNvPr>
            <p:cNvSpPr/>
            <p:nvPr/>
          </p:nvSpPr>
          <p:spPr>
            <a:xfrm>
              <a:off x="6200425" y="2759425"/>
              <a:ext cx="156775" cy="174875"/>
            </a:xfrm>
            <a:custGeom>
              <a:avLst/>
              <a:gdLst/>
              <a:ahLst/>
              <a:cxnLst/>
              <a:rect l="l" t="t" r="r" b="b"/>
              <a:pathLst>
                <a:path w="6271" h="6994" extrusionOk="0">
                  <a:moveTo>
                    <a:pt x="1103" y="5609"/>
                  </a:moveTo>
                  <a:cubicBezTo>
                    <a:pt x="1292" y="5609"/>
                    <a:pt x="1450" y="5766"/>
                    <a:pt x="1450" y="5955"/>
                  </a:cubicBezTo>
                  <a:cubicBezTo>
                    <a:pt x="1450" y="6144"/>
                    <a:pt x="1292" y="6302"/>
                    <a:pt x="1103" y="6302"/>
                  </a:cubicBezTo>
                  <a:cubicBezTo>
                    <a:pt x="914" y="6302"/>
                    <a:pt x="757" y="6144"/>
                    <a:pt x="757" y="5955"/>
                  </a:cubicBezTo>
                  <a:cubicBezTo>
                    <a:pt x="757" y="5766"/>
                    <a:pt x="914" y="5609"/>
                    <a:pt x="1103" y="5609"/>
                  </a:cubicBezTo>
                  <a:close/>
                  <a:moveTo>
                    <a:pt x="5325" y="1"/>
                  </a:moveTo>
                  <a:cubicBezTo>
                    <a:pt x="5230" y="1"/>
                    <a:pt x="5136" y="64"/>
                    <a:pt x="5073" y="127"/>
                  </a:cubicBezTo>
                  <a:lnTo>
                    <a:pt x="4380" y="851"/>
                  </a:lnTo>
                  <a:cubicBezTo>
                    <a:pt x="4254" y="946"/>
                    <a:pt x="4254" y="1198"/>
                    <a:pt x="4380" y="1324"/>
                  </a:cubicBezTo>
                  <a:cubicBezTo>
                    <a:pt x="4443" y="1371"/>
                    <a:pt x="4529" y="1395"/>
                    <a:pt x="4616" y="1395"/>
                  </a:cubicBezTo>
                  <a:cubicBezTo>
                    <a:pt x="4703" y="1395"/>
                    <a:pt x="4789" y="1371"/>
                    <a:pt x="4852" y="1324"/>
                  </a:cubicBezTo>
                  <a:lnTo>
                    <a:pt x="4978" y="1198"/>
                  </a:lnTo>
                  <a:lnTo>
                    <a:pt x="4978" y="2458"/>
                  </a:lnTo>
                  <a:cubicBezTo>
                    <a:pt x="4978" y="2647"/>
                    <a:pt x="4821" y="2805"/>
                    <a:pt x="4600" y="2805"/>
                  </a:cubicBezTo>
                  <a:lnTo>
                    <a:pt x="1765" y="2805"/>
                  </a:lnTo>
                  <a:cubicBezTo>
                    <a:pt x="1513" y="2805"/>
                    <a:pt x="1229" y="2931"/>
                    <a:pt x="1040" y="3120"/>
                  </a:cubicBezTo>
                  <a:cubicBezTo>
                    <a:pt x="820" y="3309"/>
                    <a:pt x="725" y="3592"/>
                    <a:pt x="725" y="3876"/>
                  </a:cubicBezTo>
                  <a:lnTo>
                    <a:pt x="725" y="4978"/>
                  </a:lnTo>
                  <a:cubicBezTo>
                    <a:pt x="316" y="5136"/>
                    <a:pt x="1" y="5482"/>
                    <a:pt x="1" y="5955"/>
                  </a:cubicBezTo>
                  <a:cubicBezTo>
                    <a:pt x="1" y="6554"/>
                    <a:pt x="473" y="6995"/>
                    <a:pt x="1040" y="6995"/>
                  </a:cubicBezTo>
                  <a:cubicBezTo>
                    <a:pt x="1607" y="6995"/>
                    <a:pt x="2048" y="6522"/>
                    <a:pt x="2048" y="5955"/>
                  </a:cubicBezTo>
                  <a:cubicBezTo>
                    <a:pt x="2048" y="5514"/>
                    <a:pt x="1765" y="5136"/>
                    <a:pt x="1355" y="4978"/>
                  </a:cubicBezTo>
                  <a:lnTo>
                    <a:pt x="1355" y="3876"/>
                  </a:lnTo>
                  <a:cubicBezTo>
                    <a:pt x="1355" y="3687"/>
                    <a:pt x="1513" y="3529"/>
                    <a:pt x="1702" y="3529"/>
                  </a:cubicBezTo>
                  <a:lnTo>
                    <a:pt x="4537" y="3529"/>
                  </a:lnTo>
                  <a:cubicBezTo>
                    <a:pt x="5136" y="3529"/>
                    <a:pt x="5545" y="3057"/>
                    <a:pt x="5545" y="2490"/>
                  </a:cubicBezTo>
                  <a:lnTo>
                    <a:pt x="5545" y="1229"/>
                  </a:lnTo>
                  <a:lnTo>
                    <a:pt x="5671" y="1355"/>
                  </a:lnTo>
                  <a:cubicBezTo>
                    <a:pt x="5734" y="1418"/>
                    <a:pt x="5821" y="1450"/>
                    <a:pt x="5908" y="1450"/>
                  </a:cubicBezTo>
                  <a:cubicBezTo>
                    <a:pt x="5994" y="1450"/>
                    <a:pt x="6081" y="1418"/>
                    <a:pt x="6144" y="1355"/>
                  </a:cubicBezTo>
                  <a:cubicBezTo>
                    <a:pt x="6270" y="1229"/>
                    <a:pt x="6270" y="1009"/>
                    <a:pt x="6144" y="883"/>
                  </a:cubicBezTo>
                  <a:lnTo>
                    <a:pt x="5545" y="127"/>
                  </a:lnTo>
                  <a:cubicBezTo>
                    <a:pt x="5482" y="64"/>
                    <a:pt x="5388" y="1"/>
                    <a:pt x="5325" y="1"/>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sp>
          <p:nvSpPr>
            <p:cNvPr id="43" name="Google Shape;9226;p73">
              <a:extLst>
                <a:ext uri="{FF2B5EF4-FFF2-40B4-BE49-F238E27FC236}">
                  <a16:creationId xmlns:a16="http://schemas.microsoft.com/office/drawing/2014/main" id="{4F9FF1B5-F734-80B7-784A-5D52F94EADAA}"/>
                </a:ext>
              </a:extLst>
            </p:cNvPr>
            <p:cNvSpPr/>
            <p:nvPr/>
          </p:nvSpPr>
          <p:spPr>
            <a:xfrm>
              <a:off x="6412300" y="2742900"/>
              <a:ext cx="52800" cy="208725"/>
            </a:xfrm>
            <a:custGeom>
              <a:avLst/>
              <a:gdLst/>
              <a:ahLst/>
              <a:cxnLst/>
              <a:rect l="l" t="t" r="r" b="b"/>
              <a:pathLst>
                <a:path w="2112" h="8349" extrusionOk="0">
                  <a:moveTo>
                    <a:pt x="1009" y="662"/>
                  </a:moveTo>
                  <a:cubicBezTo>
                    <a:pt x="1229" y="662"/>
                    <a:pt x="1387" y="819"/>
                    <a:pt x="1387" y="1040"/>
                  </a:cubicBezTo>
                  <a:lnTo>
                    <a:pt x="1387" y="1386"/>
                  </a:lnTo>
                  <a:lnTo>
                    <a:pt x="662" y="1386"/>
                  </a:lnTo>
                  <a:lnTo>
                    <a:pt x="662" y="1040"/>
                  </a:lnTo>
                  <a:cubicBezTo>
                    <a:pt x="662" y="819"/>
                    <a:pt x="820" y="662"/>
                    <a:pt x="1009" y="662"/>
                  </a:cubicBezTo>
                  <a:close/>
                  <a:moveTo>
                    <a:pt x="1387" y="2048"/>
                  </a:moveTo>
                  <a:lnTo>
                    <a:pt x="1387" y="6017"/>
                  </a:lnTo>
                  <a:cubicBezTo>
                    <a:pt x="1261" y="5986"/>
                    <a:pt x="1142" y="5970"/>
                    <a:pt x="1024" y="5970"/>
                  </a:cubicBezTo>
                  <a:cubicBezTo>
                    <a:pt x="906" y="5970"/>
                    <a:pt x="788" y="5986"/>
                    <a:pt x="662" y="6017"/>
                  </a:cubicBezTo>
                  <a:lnTo>
                    <a:pt x="662" y="2048"/>
                  </a:lnTo>
                  <a:close/>
                  <a:moveTo>
                    <a:pt x="1009" y="6711"/>
                  </a:moveTo>
                  <a:cubicBezTo>
                    <a:pt x="1103" y="6711"/>
                    <a:pt x="1166" y="6711"/>
                    <a:pt x="1261" y="6742"/>
                  </a:cubicBezTo>
                  <a:lnTo>
                    <a:pt x="1009" y="7246"/>
                  </a:lnTo>
                  <a:lnTo>
                    <a:pt x="788" y="6742"/>
                  </a:lnTo>
                  <a:cubicBezTo>
                    <a:pt x="851" y="6711"/>
                    <a:pt x="946" y="6711"/>
                    <a:pt x="1009" y="6711"/>
                  </a:cubicBezTo>
                  <a:close/>
                  <a:moveTo>
                    <a:pt x="1009" y="0"/>
                  </a:moveTo>
                  <a:cubicBezTo>
                    <a:pt x="441" y="0"/>
                    <a:pt x="0" y="473"/>
                    <a:pt x="0" y="1040"/>
                  </a:cubicBezTo>
                  <a:lnTo>
                    <a:pt x="0" y="6616"/>
                  </a:lnTo>
                  <a:cubicBezTo>
                    <a:pt x="0" y="6648"/>
                    <a:pt x="0" y="6742"/>
                    <a:pt x="32" y="6774"/>
                  </a:cubicBezTo>
                  <a:lnTo>
                    <a:pt x="757" y="8160"/>
                  </a:lnTo>
                  <a:cubicBezTo>
                    <a:pt x="788" y="8286"/>
                    <a:pt x="946" y="8349"/>
                    <a:pt x="1040" y="8349"/>
                  </a:cubicBezTo>
                  <a:cubicBezTo>
                    <a:pt x="1166" y="8349"/>
                    <a:pt x="1292" y="8286"/>
                    <a:pt x="1355" y="8160"/>
                  </a:cubicBezTo>
                  <a:lnTo>
                    <a:pt x="2080" y="6774"/>
                  </a:lnTo>
                  <a:cubicBezTo>
                    <a:pt x="2111" y="6742"/>
                    <a:pt x="2111" y="6648"/>
                    <a:pt x="2111" y="6616"/>
                  </a:cubicBezTo>
                  <a:lnTo>
                    <a:pt x="2111" y="1040"/>
                  </a:lnTo>
                  <a:cubicBezTo>
                    <a:pt x="2048" y="473"/>
                    <a:pt x="1576" y="0"/>
                    <a:pt x="1009" y="0"/>
                  </a:cubicBezTo>
                  <a:close/>
                </a:path>
              </a:pathLst>
            </a:custGeom>
            <a:grpFill/>
            <a:ln w="1997" cap="flat">
              <a:noFill/>
              <a:prstDash val="solid"/>
              <a:miter/>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lumMod val="75000"/>
                    <a:lumOff val="25000"/>
                  </a:prstClr>
                </a:solidFill>
                <a:effectLst/>
                <a:uLnTx/>
                <a:uFillTx/>
                <a:latin typeface="Segoe"/>
                <a:cs typeface="Arial"/>
              </a:endParaRPr>
            </a:p>
          </p:txBody>
        </p:sp>
      </p:grpSp>
      <p:sp>
        <p:nvSpPr>
          <p:cNvPr id="44" name="Textfeld 43">
            <a:extLst>
              <a:ext uri="{FF2B5EF4-FFF2-40B4-BE49-F238E27FC236}">
                <a16:creationId xmlns:a16="http://schemas.microsoft.com/office/drawing/2014/main" id="{39D1954C-696E-2E3D-A733-F0EB138F0F66}"/>
              </a:ext>
            </a:extLst>
          </p:cNvPr>
          <p:cNvSpPr txBox="1"/>
          <p:nvPr/>
        </p:nvSpPr>
        <p:spPr>
          <a:xfrm>
            <a:off x="2" y="3222253"/>
            <a:ext cx="2732356" cy="984885"/>
          </a:xfrm>
          <a:prstGeom prst="rect">
            <a:avLst/>
          </a:prstGeom>
          <a:noFill/>
        </p:spPr>
        <p:txBody>
          <a:bodyPr wrap="square">
            <a:spAutoFit/>
          </a:bodyPr>
          <a:lstStyle/>
          <a:p>
            <a:pPr algn="ctr"/>
            <a:r>
              <a:rPr lang="de-DE" sz="4000" b="1" dirty="0">
                <a:solidFill>
                  <a:srgbClr val="FEA121"/>
                </a:solidFill>
                <a:latin typeface="Hind" panose="02000000000000000000" pitchFamily="2" charset="77"/>
                <a:cs typeface="Hind" panose="02000000000000000000" pitchFamily="2" charset="77"/>
              </a:rPr>
              <a:t>Agenda</a:t>
            </a:r>
            <a:endParaRPr lang="en-GB" sz="4000" b="1" dirty="0">
              <a:solidFill>
                <a:srgbClr val="FEA121"/>
              </a:solidFill>
              <a:latin typeface="Hind" panose="02000000000000000000" pitchFamily="2" charset="77"/>
              <a:cs typeface="Hind" panose="02000000000000000000" pitchFamily="2" charset="77"/>
            </a:endParaRPr>
          </a:p>
          <a:p>
            <a:pPr algn="ctr"/>
            <a:endParaRPr lang="en-GB" b="1" dirty="0">
              <a:solidFill>
                <a:schemeClr val="bg1"/>
              </a:solidFill>
              <a:latin typeface="Raleway Medium" pitchFamily="2" charset="0"/>
            </a:endParaRPr>
          </a:p>
        </p:txBody>
      </p:sp>
      <p:sp>
        <p:nvSpPr>
          <p:cNvPr id="45" name="Textfeld 44">
            <a:extLst>
              <a:ext uri="{FF2B5EF4-FFF2-40B4-BE49-F238E27FC236}">
                <a16:creationId xmlns:a16="http://schemas.microsoft.com/office/drawing/2014/main" id="{8865BD37-CD6B-F8DE-A067-CDE41992A4F8}"/>
              </a:ext>
            </a:extLst>
          </p:cNvPr>
          <p:cNvSpPr txBox="1"/>
          <p:nvPr/>
        </p:nvSpPr>
        <p:spPr>
          <a:xfrm>
            <a:off x="3428231" y="5608023"/>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6</a:t>
            </a:r>
            <a:endParaRPr lang="en-GB" sz="3500" b="1" dirty="0">
              <a:solidFill>
                <a:schemeClr val="bg1"/>
              </a:solidFill>
              <a:latin typeface="Hind" panose="02000000000000000000" pitchFamily="2" charset="77"/>
              <a:cs typeface="Hind" panose="02000000000000000000" pitchFamily="2" charset="77"/>
            </a:endParaRPr>
          </a:p>
        </p:txBody>
      </p:sp>
      <p:sp>
        <p:nvSpPr>
          <p:cNvPr id="47" name="Textfeld 46">
            <a:extLst>
              <a:ext uri="{FF2B5EF4-FFF2-40B4-BE49-F238E27FC236}">
                <a16:creationId xmlns:a16="http://schemas.microsoft.com/office/drawing/2014/main" id="{0028F620-44A9-F433-2B2B-E5E631B80FB4}"/>
              </a:ext>
            </a:extLst>
          </p:cNvPr>
          <p:cNvSpPr txBox="1"/>
          <p:nvPr/>
        </p:nvSpPr>
        <p:spPr>
          <a:xfrm>
            <a:off x="3448231" y="4674567"/>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5</a:t>
            </a:r>
            <a:endParaRPr lang="en-GB" sz="3500" b="1" dirty="0">
              <a:solidFill>
                <a:schemeClr val="bg1"/>
              </a:solidFill>
              <a:latin typeface="Hind" panose="02000000000000000000" pitchFamily="2" charset="77"/>
              <a:cs typeface="Hind" panose="02000000000000000000" pitchFamily="2" charset="77"/>
            </a:endParaRPr>
          </a:p>
        </p:txBody>
      </p:sp>
      <p:sp>
        <p:nvSpPr>
          <p:cNvPr id="48" name="Textfeld 47">
            <a:extLst>
              <a:ext uri="{FF2B5EF4-FFF2-40B4-BE49-F238E27FC236}">
                <a16:creationId xmlns:a16="http://schemas.microsoft.com/office/drawing/2014/main" id="{F1756BA5-7647-633D-9671-80D31E160AF7}"/>
              </a:ext>
            </a:extLst>
          </p:cNvPr>
          <p:cNvSpPr txBox="1"/>
          <p:nvPr/>
        </p:nvSpPr>
        <p:spPr>
          <a:xfrm>
            <a:off x="3419866" y="3694645"/>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4</a:t>
            </a:r>
            <a:endParaRPr lang="en-GB" sz="3500" b="1" dirty="0">
              <a:solidFill>
                <a:schemeClr val="bg1"/>
              </a:solidFill>
              <a:latin typeface="Hind" panose="02000000000000000000" pitchFamily="2" charset="77"/>
              <a:cs typeface="Hind" panose="02000000000000000000" pitchFamily="2" charset="77"/>
            </a:endParaRPr>
          </a:p>
        </p:txBody>
      </p:sp>
      <p:sp>
        <p:nvSpPr>
          <p:cNvPr id="49" name="Textfeld 48">
            <a:extLst>
              <a:ext uri="{FF2B5EF4-FFF2-40B4-BE49-F238E27FC236}">
                <a16:creationId xmlns:a16="http://schemas.microsoft.com/office/drawing/2014/main" id="{E6A93D0F-7397-7FFD-0D57-7BD5DECB7421}"/>
              </a:ext>
            </a:extLst>
          </p:cNvPr>
          <p:cNvSpPr txBox="1"/>
          <p:nvPr/>
        </p:nvSpPr>
        <p:spPr>
          <a:xfrm>
            <a:off x="3419866" y="2756796"/>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3</a:t>
            </a:r>
            <a:endParaRPr lang="en-GB" sz="3500" b="1" dirty="0">
              <a:solidFill>
                <a:schemeClr val="bg1"/>
              </a:solidFill>
              <a:latin typeface="Hind" panose="02000000000000000000" pitchFamily="2" charset="77"/>
              <a:cs typeface="Hind" panose="02000000000000000000" pitchFamily="2" charset="77"/>
            </a:endParaRPr>
          </a:p>
        </p:txBody>
      </p:sp>
      <p:sp>
        <p:nvSpPr>
          <p:cNvPr id="52" name="Textfeld 51">
            <a:extLst>
              <a:ext uri="{FF2B5EF4-FFF2-40B4-BE49-F238E27FC236}">
                <a16:creationId xmlns:a16="http://schemas.microsoft.com/office/drawing/2014/main" id="{C9DB7595-36F6-A096-8220-AA5D4A8FC2FE}"/>
              </a:ext>
            </a:extLst>
          </p:cNvPr>
          <p:cNvSpPr txBox="1"/>
          <p:nvPr/>
        </p:nvSpPr>
        <p:spPr>
          <a:xfrm>
            <a:off x="3419866" y="1754928"/>
            <a:ext cx="311255" cy="630942"/>
          </a:xfrm>
          <a:prstGeom prst="rect">
            <a:avLst/>
          </a:prstGeom>
          <a:noFill/>
        </p:spPr>
        <p:txBody>
          <a:bodyPr wrap="square">
            <a:spAutoFit/>
          </a:bodyPr>
          <a:lstStyle/>
          <a:p>
            <a:pPr algn="ctr"/>
            <a:r>
              <a:rPr lang="de-DE" sz="3500" b="1" dirty="0">
                <a:solidFill>
                  <a:srgbClr val="FEA121"/>
                </a:solidFill>
                <a:latin typeface="Hind" panose="02000000000000000000" pitchFamily="2" charset="77"/>
                <a:cs typeface="Hind" panose="02000000000000000000" pitchFamily="2" charset="77"/>
              </a:rPr>
              <a:t>2</a:t>
            </a:r>
            <a:endParaRPr lang="en-GB" sz="3500" b="1" dirty="0">
              <a:solidFill>
                <a:srgbClr val="FEA121"/>
              </a:solidFill>
              <a:latin typeface="Hind" panose="02000000000000000000" pitchFamily="2" charset="77"/>
              <a:cs typeface="Hind" panose="02000000000000000000" pitchFamily="2" charset="77"/>
            </a:endParaRPr>
          </a:p>
        </p:txBody>
      </p:sp>
      <p:sp>
        <p:nvSpPr>
          <p:cNvPr id="55" name="Textfeld 54">
            <a:extLst>
              <a:ext uri="{FF2B5EF4-FFF2-40B4-BE49-F238E27FC236}">
                <a16:creationId xmlns:a16="http://schemas.microsoft.com/office/drawing/2014/main" id="{7AE0F078-CFA3-D45F-824F-46234E9A58B0}"/>
              </a:ext>
            </a:extLst>
          </p:cNvPr>
          <p:cNvSpPr txBox="1"/>
          <p:nvPr/>
        </p:nvSpPr>
        <p:spPr>
          <a:xfrm>
            <a:off x="3407396" y="696664"/>
            <a:ext cx="311255" cy="630942"/>
          </a:xfrm>
          <a:prstGeom prst="rect">
            <a:avLst/>
          </a:prstGeom>
          <a:noFill/>
        </p:spPr>
        <p:txBody>
          <a:bodyPr wrap="square">
            <a:spAutoFit/>
          </a:bodyPr>
          <a:lstStyle/>
          <a:p>
            <a:pPr algn="ctr"/>
            <a:r>
              <a:rPr lang="de-DE" sz="3500" b="1" dirty="0">
                <a:solidFill>
                  <a:schemeClr val="bg1"/>
                </a:solidFill>
                <a:latin typeface="Hind" panose="02000000000000000000" pitchFamily="2" charset="77"/>
                <a:cs typeface="Hind" panose="02000000000000000000" pitchFamily="2" charset="77"/>
              </a:rPr>
              <a:t>1</a:t>
            </a:r>
            <a:endParaRPr lang="en-GB" sz="3500" b="1" dirty="0">
              <a:solidFill>
                <a:schemeClr val="bg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2462257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ED04D0B-9C9C-8A7A-B122-944A2AFE6336}"/>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platzhalter 1">
            <a:extLst>
              <a:ext uri="{FF2B5EF4-FFF2-40B4-BE49-F238E27FC236}">
                <a16:creationId xmlns:a16="http://schemas.microsoft.com/office/drawing/2014/main" id="{10F29859-0588-B946-188C-0C54D6A16837}"/>
              </a:ext>
            </a:extLst>
          </p:cNvPr>
          <p:cNvSpPr>
            <a:spLocks noGrp="1"/>
          </p:cNvSpPr>
          <p:nvPr>
            <p:ph type="body" sz="quarter" idx="11"/>
          </p:nvPr>
        </p:nvSpPr>
        <p:spPr>
          <a:xfrm>
            <a:off x="349506" y="575666"/>
            <a:ext cx="10514053" cy="543529"/>
          </a:xfrm>
        </p:spPr>
        <p:txBody>
          <a:bodyPr/>
          <a:lstStyle/>
          <a:p>
            <a:r>
              <a:rPr lang="de-DE" dirty="0">
                <a:solidFill>
                  <a:srgbClr val="FEA121"/>
                </a:solidFill>
                <a:latin typeface="Hind" panose="02000000000000000000" pitchFamily="2" charset="77"/>
                <a:cs typeface="Hind" panose="02000000000000000000" pitchFamily="2" charset="77"/>
              </a:rPr>
              <a:t>Literatur</a:t>
            </a:r>
          </a:p>
        </p:txBody>
      </p:sp>
      <p:sp>
        <p:nvSpPr>
          <p:cNvPr id="3" name="Textplatzhalter 2">
            <a:extLst>
              <a:ext uri="{FF2B5EF4-FFF2-40B4-BE49-F238E27FC236}">
                <a16:creationId xmlns:a16="http://schemas.microsoft.com/office/drawing/2014/main" id="{711A09C9-E877-51AB-32B7-4D4B70B5E95E}"/>
              </a:ext>
            </a:extLst>
          </p:cNvPr>
          <p:cNvSpPr>
            <a:spLocks noGrp="1"/>
          </p:cNvSpPr>
          <p:nvPr>
            <p:ph type="body" sz="quarter" idx="12"/>
          </p:nvPr>
        </p:nvSpPr>
        <p:spPr>
          <a:xfrm>
            <a:off x="349506" y="1301084"/>
            <a:ext cx="11494832" cy="3836972"/>
          </a:xfrm>
        </p:spPr>
        <p:txBody>
          <a:bodyPr/>
          <a:lstStyle/>
          <a:p>
            <a:pPr>
              <a:lnSpc>
                <a:spcPct val="100000"/>
              </a:lnSpc>
            </a:pPr>
            <a:r>
              <a:rPr lang="de-DE" sz="1600" dirty="0">
                <a:solidFill>
                  <a:schemeClr val="bg1"/>
                </a:solidFill>
                <a:latin typeface="Hind" panose="02000000000000000000" pitchFamily="2" charset="77"/>
                <a:cs typeface="Hind" panose="02000000000000000000" pitchFamily="2" charset="77"/>
              </a:rPr>
              <a:t>Abrahams, L., Hofmans, J., &amp; De </a:t>
            </a:r>
            <a:r>
              <a:rPr lang="de-DE" sz="1600" dirty="0" err="1">
                <a:solidFill>
                  <a:schemeClr val="bg1"/>
                </a:solidFill>
                <a:latin typeface="Hind" panose="02000000000000000000" pitchFamily="2" charset="77"/>
                <a:cs typeface="Hind" panose="02000000000000000000" pitchFamily="2" charset="77"/>
              </a:rPr>
              <a:t>Fruyt</a:t>
            </a:r>
            <a:r>
              <a:rPr lang="de-DE" sz="1600" dirty="0">
                <a:solidFill>
                  <a:schemeClr val="bg1"/>
                </a:solidFill>
                <a:latin typeface="Hind" panose="02000000000000000000" pitchFamily="2" charset="77"/>
                <a:cs typeface="Hind" panose="02000000000000000000" pitchFamily="2" charset="77"/>
              </a:rPr>
              <a:t>, F. (2025). Fresh </a:t>
            </a:r>
            <a:r>
              <a:rPr lang="de-DE" sz="1600" dirty="0" err="1">
                <a:solidFill>
                  <a:schemeClr val="bg1"/>
                </a:solidFill>
                <a:latin typeface="Hind" panose="02000000000000000000" pitchFamily="2" charset="77"/>
                <a:cs typeface="Hind" panose="02000000000000000000" pitchFamily="2" charset="77"/>
              </a:rPr>
              <a:t>as</a:t>
            </a:r>
            <a:r>
              <a:rPr lang="de-DE" sz="1600" dirty="0">
                <a:solidFill>
                  <a:schemeClr val="bg1"/>
                </a:solidFill>
                <a:latin typeface="Hind" panose="02000000000000000000" pitchFamily="2" charset="77"/>
                <a:cs typeface="Hind" panose="02000000000000000000" pitchFamily="2" charset="77"/>
              </a:rPr>
              <a:t> a </a:t>
            </a:r>
            <a:r>
              <a:rPr lang="de-DE" sz="1600" dirty="0" err="1">
                <a:solidFill>
                  <a:schemeClr val="bg1"/>
                </a:solidFill>
                <a:latin typeface="Hind" panose="02000000000000000000" pitchFamily="2" charset="77"/>
                <a:cs typeface="Hind" panose="02000000000000000000" pitchFamily="2" charset="77"/>
              </a:rPr>
              <a:t>daisy</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Within‐person</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associations</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between</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sleep</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vitality</a:t>
            </a:r>
            <a:r>
              <a:rPr lang="de-DE" sz="1600" dirty="0">
                <a:solidFill>
                  <a:schemeClr val="bg1"/>
                </a:solidFill>
                <a:latin typeface="Hind" panose="02000000000000000000" pitchFamily="2" charset="77"/>
                <a:cs typeface="Hind" panose="02000000000000000000" pitchFamily="2" charset="77"/>
              </a:rPr>
              <a:t>, and </a:t>
            </a:r>
            <a:r>
              <a:rPr lang="de-DE" sz="1600" dirty="0" err="1">
                <a:solidFill>
                  <a:schemeClr val="bg1"/>
                </a:solidFill>
                <a:latin typeface="Hind" panose="02000000000000000000" pitchFamily="2" charset="77"/>
                <a:cs typeface="Hind" panose="02000000000000000000" pitchFamily="2" charset="77"/>
              </a:rPr>
              <a:t>self</a:t>
            </a:r>
            <a:r>
              <a:rPr lang="de-DE" sz="1600" dirty="0">
                <a:solidFill>
                  <a:schemeClr val="bg1"/>
                </a:solidFill>
                <a:latin typeface="Hind" panose="02000000000000000000" pitchFamily="2" charset="77"/>
                <a:cs typeface="Hind" panose="02000000000000000000" pitchFamily="2" charset="77"/>
              </a:rPr>
              <a:t>‐and </a:t>
            </a:r>
            <a:r>
              <a:rPr lang="de-DE" sz="1600" dirty="0" err="1">
                <a:solidFill>
                  <a:schemeClr val="bg1"/>
                </a:solidFill>
                <a:latin typeface="Hind" panose="02000000000000000000" pitchFamily="2" charset="77"/>
                <a:cs typeface="Hind" panose="02000000000000000000" pitchFamily="2" charset="77"/>
              </a:rPr>
              <a:t>other‐rated</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job</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performance</a:t>
            </a:r>
            <a:r>
              <a:rPr lang="de-DE" sz="1600" dirty="0">
                <a:solidFill>
                  <a:schemeClr val="bg1"/>
                </a:solidFill>
                <a:latin typeface="Hind" panose="02000000000000000000" pitchFamily="2" charset="77"/>
                <a:cs typeface="Hind" panose="02000000000000000000" pitchFamily="2" charset="77"/>
              </a:rPr>
              <a:t>. </a:t>
            </a:r>
            <a:r>
              <a:rPr lang="de-DE" sz="1600" i="1" dirty="0">
                <a:solidFill>
                  <a:schemeClr val="bg1"/>
                </a:solidFill>
                <a:latin typeface="Hind" panose="02000000000000000000" pitchFamily="2" charset="77"/>
                <a:cs typeface="Hind" panose="02000000000000000000" pitchFamily="2" charset="77"/>
              </a:rPr>
              <a:t>Journal of Organizational </a:t>
            </a:r>
            <a:r>
              <a:rPr lang="de-DE" sz="1600" i="1" dirty="0" err="1">
                <a:solidFill>
                  <a:schemeClr val="bg1"/>
                </a:solidFill>
                <a:latin typeface="Hind" panose="02000000000000000000" pitchFamily="2" charset="77"/>
                <a:cs typeface="Hind" panose="02000000000000000000" pitchFamily="2" charset="77"/>
              </a:rPr>
              <a:t>Behavior</a:t>
            </a:r>
            <a:r>
              <a:rPr lang="de-DE" sz="1600" dirty="0">
                <a:solidFill>
                  <a:schemeClr val="bg1"/>
                </a:solidFill>
                <a:latin typeface="Hind" panose="02000000000000000000" pitchFamily="2" charset="77"/>
                <a:cs typeface="Hind" panose="02000000000000000000" pitchFamily="2" charset="77"/>
              </a:rPr>
              <a:t>, </a:t>
            </a:r>
            <a:r>
              <a:rPr lang="de-DE" sz="1600" i="1" dirty="0">
                <a:solidFill>
                  <a:schemeClr val="bg1"/>
                </a:solidFill>
                <a:latin typeface="Hind" panose="02000000000000000000" pitchFamily="2" charset="77"/>
                <a:cs typeface="Hind" panose="02000000000000000000" pitchFamily="2" charset="77"/>
              </a:rPr>
              <a:t>46</a:t>
            </a:r>
            <a:r>
              <a:rPr lang="de-DE" sz="1600" dirty="0">
                <a:solidFill>
                  <a:schemeClr val="bg1"/>
                </a:solidFill>
                <a:latin typeface="Hind" panose="02000000000000000000" pitchFamily="2" charset="77"/>
                <a:cs typeface="Hind" panose="02000000000000000000" pitchFamily="2" charset="77"/>
              </a:rPr>
              <a:t>(3), 448-465. DOI: 10.1002/job.2844</a:t>
            </a:r>
          </a:p>
          <a:p>
            <a:pPr>
              <a:lnSpc>
                <a:spcPct val="100000"/>
              </a:lnSpc>
            </a:pPr>
            <a:r>
              <a:rPr lang="de-DE" sz="1600" dirty="0">
                <a:solidFill>
                  <a:schemeClr val="bg1"/>
                </a:solidFill>
                <a:latin typeface="Hind" panose="02000000000000000000" pitchFamily="2" charset="77"/>
                <a:cs typeface="Hind" panose="02000000000000000000" pitchFamily="2" charset="77"/>
              </a:rPr>
              <a:t>Diestel, S., </a:t>
            </a:r>
            <a:r>
              <a:rPr lang="de-DE" sz="1600" dirty="0" err="1">
                <a:solidFill>
                  <a:schemeClr val="bg1"/>
                </a:solidFill>
                <a:latin typeface="Hind" panose="02000000000000000000" pitchFamily="2" charset="77"/>
                <a:cs typeface="Hind" panose="02000000000000000000" pitchFamily="2" charset="77"/>
              </a:rPr>
              <a:t>Rivkin</a:t>
            </a:r>
            <a:r>
              <a:rPr lang="de-DE" sz="1600" dirty="0">
                <a:solidFill>
                  <a:schemeClr val="bg1"/>
                </a:solidFill>
                <a:latin typeface="Hind" panose="02000000000000000000" pitchFamily="2" charset="77"/>
                <a:cs typeface="Hind" panose="02000000000000000000" pitchFamily="2" charset="77"/>
              </a:rPr>
              <a:t>, W., &amp; Schmidt, K. H. (2015). Sleep </a:t>
            </a:r>
            <a:r>
              <a:rPr lang="de-DE" sz="1600" dirty="0" err="1">
                <a:solidFill>
                  <a:schemeClr val="bg1"/>
                </a:solidFill>
                <a:latin typeface="Hind" panose="02000000000000000000" pitchFamily="2" charset="77"/>
                <a:cs typeface="Hind" panose="02000000000000000000" pitchFamily="2" charset="77"/>
              </a:rPr>
              <a:t>quality</a:t>
            </a:r>
            <a:r>
              <a:rPr lang="de-DE" sz="1600" dirty="0">
                <a:solidFill>
                  <a:schemeClr val="bg1"/>
                </a:solidFill>
                <a:latin typeface="Hind" panose="02000000000000000000" pitchFamily="2" charset="77"/>
                <a:cs typeface="Hind" panose="02000000000000000000" pitchFamily="2" charset="77"/>
              </a:rPr>
              <a:t> and </a:t>
            </a:r>
            <a:r>
              <a:rPr lang="de-DE" sz="1600" dirty="0" err="1">
                <a:solidFill>
                  <a:schemeClr val="bg1"/>
                </a:solidFill>
                <a:latin typeface="Hind" panose="02000000000000000000" pitchFamily="2" charset="77"/>
                <a:cs typeface="Hind" panose="02000000000000000000" pitchFamily="2" charset="77"/>
              </a:rPr>
              <a:t>self-control</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capacity</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as</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protective</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resources</a:t>
            </a:r>
            <a:r>
              <a:rPr lang="de-DE" sz="1600" dirty="0">
                <a:solidFill>
                  <a:schemeClr val="bg1"/>
                </a:solidFill>
                <a:latin typeface="Hind" panose="02000000000000000000" pitchFamily="2" charset="77"/>
                <a:cs typeface="Hind" panose="02000000000000000000" pitchFamily="2" charset="77"/>
              </a:rPr>
              <a:t> in </a:t>
            </a:r>
            <a:r>
              <a:rPr lang="de-DE" sz="1600" dirty="0" err="1">
                <a:solidFill>
                  <a:schemeClr val="bg1"/>
                </a:solidFill>
                <a:latin typeface="Hind" panose="02000000000000000000" pitchFamily="2" charset="77"/>
                <a:cs typeface="Hind" panose="02000000000000000000" pitchFamily="2" charset="77"/>
              </a:rPr>
              <a:t>the</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daily</a:t>
            </a:r>
            <a:r>
              <a:rPr lang="de-DE" sz="1600" dirty="0">
                <a:solidFill>
                  <a:schemeClr val="bg1"/>
                </a:solidFill>
                <a:latin typeface="Hind" panose="02000000000000000000" pitchFamily="2" charset="77"/>
                <a:cs typeface="Hind" panose="02000000000000000000" pitchFamily="2" charset="77"/>
              </a:rPr>
              <a:t> emotional </a:t>
            </a:r>
            <a:r>
              <a:rPr lang="de-DE" sz="1600" dirty="0" err="1">
                <a:solidFill>
                  <a:schemeClr val="bg1"/>
                </a:solidFill>
                <a:latin typeface="Hind" panose="02000000000000000000" pitchFamily="2" charset="77"/>
                <a:cs typeface="Hind" panose="02000000000000000000" pitchFamily="2" charset="77"/>
              </a:rPr>
              <a:t>labor</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process</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results</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from</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two</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diary</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studies</a:t>
            </a:r>
            <a:r>
              <a:rPr lang="de-DE" sz="1600" dirty="0">
                <a:solidFill>
                  <a:schemeClr val="bg1"/>
                </a:solidFill>
                <a:latin typeface="Hind" panose="02000000000000000000" pitchFamily="2" charset="77"/>
                <a:cs typeface="Hind" panose="02000000000000000000" pitchFamily="2" charset="77"/>
              </a:rPr>
              <a:t>. </a:t>
            </a:r>
            <a:r>
              <a:rPr lang="de-DE" sz="1600" i="1" dirty="0">
                <a:solidFill>
                  <a:schemeClr val="bg1"/>
                </a:solidFill>
                <a:latin typeface="Hind" panose="02000000000000000000" pitchFamily="2" charset="77"/>
                <a:cs typeface="Hind" panose="02000000000000000000" pitchFamily="2" charset="77"/>
              </a:rPr>
              <a:t>Journal of Applied Psychology</a:t>
            </a:r>
            <a:r>
              <a:rPr lang="de-DE" sz="1600" dirty="0">
                <a:solidFill>
                  <a:schemeClr val="bg1"/>
                </a:solidFill>
                <a:latin typeface="Hind" panose="02000000000000000000" pitchFamily="2" charset="77"/>
                <a:cs typeface="Hind" panose="02000000000000000000" pitchFamily="2" charset="77"/>
              </a:rPr>
              <a:t>, </a:t>
            </a:r>
            <a:r>
              <a:rPr lang="de-DE" sz="1600" i="1" dirty="0">
                <a:solidFill>
                  <a:schemeClr val="bg1"/>
                </a:solidFill>
                <a:latin typeface="Hind" panose="02000000000000000000" pitchFamily="2" charset="77"/>
                <a:cs typeface="Hind" panose="02000000000000000000" pitchFamily="2" charset="77"/>
              </a:rPr>
              <a:t>100</a:t>
            </a:r>
            <a:r>
              <a:rPr lang="de-DE" sz="1600" dirty="0">
                <a:solidFill>
                  <a:schemeClr val="bg1"/>
                </a:solidFill>
                <a:latin typeface="Hind" panose="02000000000000000000" pitchFamily="2" charset="77"/>
                <a:cs typeface="Hind" panose="02000000000000000000" pitchFamily="2" charset="77"/>
              </a:rPr>
              <a:t>(3), 809. http://</a:t>
            </a:r>
            <a:r>
              <a:rPr lang="de-DE" sz="1600" dirty="0" err="1">
                <a:solidFill>
                  <a:schemeClr val="bg1"/>
                </a:solidFill>
                <a:latin typeface="Hind" panose="02000000000000000000" pitchFamily="2" charset="77"/>
                <a:cs typeface="Hind" panose="02000000000000000000" pitchFamily="2" charset="77"/>
              </a:rPr>
              <a:t>dx.doi.org</a:t>
            </a:r>
            <a:r>
              <a:rPr lang="de-DE" sz="1600" dirty="0">
                <a:solidFill>
                  <a:schemeClr val="bg1"/>
                </a:solidFill>
                <a:latin typeface="Hind" panose="02000000000000000000" pitchFamily="2" charset="77"/>
                <a:cs typeface="Hind" panose="02000000000000000000" pitchFamily="2" charset="77"/>
              </a:rPr>
              <a:t>/10.1037/a0038373</a:t>
            </a:r>
          </a:p>
          <a:p>
            <a:pPr>
              <a:lnSpc>
                <a:spcPct val="100000"/>
              </a:lnSpc>
            </a:pPr>
            <a:r>
              <a:rPr lang="de-DE" sz="1600" dirty="0" err="1">
                <a:solidFill>
                  <a:schemeClr val="bg1"/>
                </a:solidFill>
                <a:latin typeface="Hind" panose="02000000000000000000" pitchFamily="2" charset="77"/>
                <a:cs typeface="Hind" panose="02000000000000000000" pitchFamily="2" charset="77"/>
              </a:rPr>
              <a:t>Hohnemann</a:t>
            </a:r>
            <a:r>
              <a:rPr lang="de-DE" sz="1600" dirty="0">
                <a:solidFill>
                  <a:schemeClr val="bg1"/>
                </a:solidFill>
                <a:latin typeface="Hind" panose="02000000000000000000" pitchFamily="2" charset="77"/>
                <a:cs typeface="Hind" panose="02000000000000000000" pitchFamily="2" charset="77"/>
              </a:rPr>
              <a:t>, C., </a:t>
            </a:r>
            <a:r>
              <a:rPr lang="de-DE" sz="1600" dirty="0" err="1">
                <a:solidFill>
                  <a:schemeClr val="bg1"/>
                </a:solidFill>
                <a:latin typeface="Hind" panose="02000000000000000000" pitchFamily="2" charset="77"/>
                <a:cs typeface="Hind" panose="02000000000000000000" pitchFamily="2" charset="77"/>
              </a:rPr>
              <a:t>Rivkin</a:t>
            </a:r>
            <a:r>
              <a:rPr lang="de-DE" sz="1600" dirty="0">
                <a:solidFill>
                  <a:schemeClr val="bg1"/>
                </a:solidFill>
                <a:latin typeface="Hind" panose="02000000000000000000" pitchFamily="2" charset="77"/>
                <a:cs typeface="Hind" panose="02000000000000000000" pitchFamily="2" charset="77"/>
              </a:rPr>
              <a:t>, W., &amp; Diestel, S. (2024). An </a:t>
            </a:r>
            <a:r>
              <a:rPr lang="de-DE" sz="1600" dirty="0" err="1">
                <a:solidFill>
                  <a:schemeClr val="bg1"/>
                </a:solidFill>
                <a:latin typeface="Hind" panose="02000000000000000000" pitchFamily="2" charset="77"/>
                <a:cs typeface="Hind" panose="02000000000000000000" pitchFamily="2" charset="77"/>
              </a:rPr>
              <a:t>energizing</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microintervention</a:t>
            </a:r>
            <a:r>
              <a:rPr lang="de-DE" sz="1600" dirty="0">
                <a:solidFill>
                  <a:schemeClr val="bg1"/>
                </a:solidFill>
                <a:latin typeface="Hind" panose="02000000000000000000" pitchFamily="2" charset="77"/>
                <a:cs typeface="Hind" panose="02000000000000000000" pitchFamily="2" charset="77"/>
              </a:rPr>
              <a:t>: How </a:t>
            </a:r>
            <a:r>
              <a:rPr lang="de-DE" sz="1600" dirty="0" err="1">
                <a:solidFill>
                  <a:schemeClr val="bg1"/>
                </a:solidFill>
                <a:latin typeface="Hind" panose="02000000000000000000" pitchFamily="2" charset="77"/>
                <a:cs typeface="Hind" panose="02000000000000000000" pitchFamily="2" charset="77"/>
              </a:rPr>
              <a:t>mindfulness</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fosters</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subjective</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vitality</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through</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regulatory</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processes</a:t>
            </a:r>
            <a:r>
              <a:rPr lang="de-DE" sz="1600" dirty="0">
                <a:solidFill>
                  <a:schemeClr val="bg1"/>
                </a:solidFill>
                <a:latin typeface="Hind" panose="02000000000000000000" pitchFamily="2" charset="77"/>
                <a:cs typeface="Hind" panose="02000000000000000000" pitchFamily="2" charset="77"/>
              </a:rPr>
              <a:t> and </a:t>
            </a:r>
            <a:r>
              <a:rPr lang="de-DE" sz="1600" dirty="0" err="1">
                <a:solidFill>
                  <a:schemeClr val="bg1"/>
                </a:solidFill>
                <a:latin typeface="Hind" panose="02000000000000000000" pitchFamily="2" charset="77"/>
                <a:cs typeface="Hind" panose="02000000000000000000" pitchFamily="2" charset="77"/>
              </a:rPr>
              <a:t>flow</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experience</a:t>
            </a:r>
            <a:r>
              <a:rPr lang="de-DE" sz="1600" dirty="0">
                <a:solidFill>
                  <a:schemeClr val="bg1"/>
                </a:solidFill>
                <a:latin typeface="Hind" panose="02000000000000000000" pitchFamily="2" charset="77"/>
                <a:cs typeface="Hind" panose="02000000000000000000" pitchFamily="2" charset="77"/>
              </a:rPr>
              <a:t> at </a:t>
            </a:r>
            <a:r>
              <a:rPr lang="de-DE" sz="1600" dirty="0" err="1">
                <a:solidFill>
                  <a:schemeClr val="bg1"/>
                </a:solidFill>
                <a:latin typeface="Hind" panose="02000000000000000000" pitchFamily="2" charset="77"/>
                <a:cs typeface="Hind" panose="02000000000000000000" pitchFamily="2" charset="77"/>
              </a:rPr>
              <a:t>work</a:t>
            </a:r>
            <a:r>
              <a:rPr lang="de-DE" sz="1600" dirty="0">
                <a:solidFill>
                  <a:schemeClr val="bg1"/>
                </a:solidFill>
                <a:latin typeface="Hind" panose="02000000000000000000" pitchFamily="2" charset="77"/>
                <a:cs typeface="Hind" panose="02000000000000000000" pitchFamily="2" charset="77"/>
              </a:rPr>
              <a:t>. </a:t>
            </a:r>
            <a:r>
              <a:rPr lang="de-DE" sz="1600" i="1" dirty="0">
                <a:solidFill>
                  <a:schemeClr val="bg1"/>
                </a:solidFill>
                <a:latin typeface="Hind" panose="02000000000000000000" pitchFamily="2" charset="77"/>
                <a:cs typeface="Hind" panose="02000000000000000000" pitchFamily="2" charset="77"/>
              </a:rPr>
              <a:t>Journal of Occupational Health Psychology</a:t>
            </a:r>
            <a:r>
              <a:rPr lang="de-DE" sz="1600" dirty="0">
                <a:solidFill>
                  <a:schemeClr val="bg1"/>
                </a:solidFill>
                <a:latin typeface="Hind" panose="02000000000000000000" pitchFamily="2" charset="77"/>
                <a:cs typeface="Hind" panose="02000000000000000000" pitchFamily="2" charset="77"/>
              </a:rPr>
              <a:t>, </a:t>
            </a:r>
            <a:r>
              <a:rPr lang="de-DE" sz="1600" i="1" dirty="0">
                <a:solidFill>
                  <a:schemeClr val="bg1"/>
                </a:solidFill>
                <a:latin typeface="Hind" panose="02000000000000000000" pitchFamily="2" charset="77"/>
                <a:cs typeface="Hind" panose="02000000000000000000" pitchFamily="2" charset="77"/>
              </a:rPr>
              <a:t>29</a:t>
            </a:r>
            <a:r>
              <a:rPr lang="de-DE" sz="1600" dirty="0">
                <a:solidFill>
                  <a:schemeClr val="bg1"/>
                </a:solidFill>
                <a:latin typeface="Hind" panose="02000000000000000000" pitchFamily="2" charset="77"/>
                <a:cs typeface="Hind" panose="02000000000000000000" pitchFamily="2" charset="77"/>
              </a:rPr>
              <a:t>(1), 45. </a:t>
            </a:r>
          </a:p>
          <a:p>
            <a:pPr>
              <a:lnSpc>
                <a:spcPct val="100000"/>
              </a:lnSpc>
            </a:pPr>
            <a:r>
              <a:rPr lang="de-DE" sz="1600" dirty="0">
                <a:solidFill>
                  <a:schemeClr val="bg1"/>
                </a:solidFill>
                <a:latin typeface="Hind" panose="02000000000000000000" pitchFamily="2" charset="77"/>
                <a:cs typeface="Hind" panose="02000000000000000000" pitchFamily="2" charset="77"/>
              </a:rPr>
              <a:t>Diestel, S., &amp; Schmidt, K. H. (2010). Interactive </a:t>
            </a:r>
            <a:r>
              <a:rPr lang="de-DE" sz="1600" dirty="0" err="1">
                <a:solidFill>
                  <a:schemeClr val="bg1"/>
                </a:solidFill>
                <a:latin typeface="Hind" panose="02000000000000000000" pitchFamily="2" charset="77"/>
                <a:cs typeface="Hind" panose="02000000000000000000" pitchFamily="2" charset="77"/>
              </a:rPr>
              <a:t>effects</a:t>
            </a:r>
            <a:r>
              <a:rPr lang="de-DE" sz="1600" dirty="0">
                <a:solidFill>
                  <a:schemeClr val="bg1"/>
                </a:solidFill>
                <a:latin typeface="Hind" panose="02000000000000000000" pitchFamily="2" charset="77"/>
                <a:cs typeface="Hind" panose="02000000000000000000" pitchFamily="2" charset="77"/>
              </a:rPr>
              <a:t> of emotional </a:t>
            </a:r>
            <a:r>
              <a:rPr lang="de-DE" sz="1600" dirty="0" err="1">
                <a:solidFill>
                  <a:schemeClr val="bg1"/>
                </a:solidFill>
                <a:latin typeface="Hind" panose="02000000000000000000" pitchFamily="2" charset="77"/>
                <a:cs typeface="Hind" panose="02000000000000000000" pitchFamily="2" charset="77"/>
              </a:rPr>
              <a:t>dissonance</a:t>
            </a:r>
            <a:r>
              <a:rPr lang="de-DE" sz="1600" dirty="0">
                <a:solidFill>
                  <a:schemeClr val="bg1"/>
                </a:solidFill>
                <a:latin typeface="Hind" panose="02000000000000000000" pitchFamily="2" charset="77"/>
                <a:cs typeface="Hind" panose="02000000000000000000" pitchFamily="2" charset="77"/>
              </a:rPr>
              <a:t> and </a:t>
            </a:r>
            <a:r>
              <a:rPr lang="de-DE" sz="1600" dirty="0" err="1">
                <a:solidFill>
                  <a:schemeClr val="bg1"/>
                </a:solidFill>
                <a:latin typeface="Hind" panose="02000000000000000000" pitchFamily="2" charset="77"/>
                <a:cs typeface="Hind" panose="02000000000000000000" pitchFamily="2" charset="77"/>
              </a:rPr>
              <a:t>self-control</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demands</a:t>
            </a:r>
            <a:r>
              <a:rPr lang="de-DE" sz="1600" dirty="0">
                <a:solidFill>
                  <a:schemeClr val="bg1"/>
                </a:solidFill>
                <a:latin typeface="Hind" panose="02000000000000000000" pitchFamily="2" charset="77"/>
                <a:cs typeface="Hind" panose="02000000000000000000" pitchFamily="2" charset="77"/>
              </a:rPr>
              <a:t> on </a:t>
            </a:r>
            <a:r>
              <a:rPr lang="de-DE" sz="1600" dirty="0" err="1">
                <a:solidFill>
                  <a:schemeClr val="bg1"/>
                </a:solidFill>
                <a:latin typeface="Hind" panose="02000000000000000000" pitchFamily="2" charset="77"/>
                <a:cs typeface="Hind" panose="02000000000000000000" pitchFamily="2" charset="77"/>
              </a:rPr>
              <a:t>burnout</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anxiety</a:t>
            </a:r>
            <a:r>
              <a:rPr lang="de-DE" sz="1600" dirty="0">
                <a:solidFill>
                  <a:schemeClr val="bg1"/>
                </a:solidFill>
                <a:latin typeface="Hind" panose="02000000000000000000" pitchFamily="2" charset="77"/>
                <a:cs typeface="Hind" panose="02000000000000000000" pitchFamily="2" charset="77"/>
              </a:rPr>
              <a:t>, and </a:t>
            </a:r>
            <a:r>
              <a:rPr lang="de-DE" sz="1600" dirty="0" err="1">
                <a:solidFill>
                  <a:schemeClr val="bg1"/>
                </a:solidFill>
                <a:latin typeface="Hind" panose="02000000000000000000" pitchFamily="2" charset="77"/>
                <a:cs typeface="Hind" panose="02000000000000000000" pitchFamily="2" charset="77"/>
              </a:rPr>
              <a:t>absenteeism</a:t>
            </a:r>
            <a:r>
              <a:rPr lang="de-DE" sz="1600" dirty="0">
                <a:solidFill>
                  <a:schemeClr val="bg1"/>
                </a:solidFill>
                <a:latin typeface="Hind" panose="02000000000000000000" pitchFamily="2" charset="77"/>
                <a:cs typeface="Hind" panose="02000000000000000000" pitchFamily="2" charset="77"/>
              </a:rPr>
              <a:t>. </a:t>
            </a:r>
            <a:r>
              <a:rPr lang="de-DE" sz="1600" i="1" dirty="0">
                <a:solidFill>
                  <a:schemeClr val="bg1"/>
                </a:solidFill>
                <a:latin typeface="Hind" panose="02000000000000000000" pitchFamily="2" charset="77"/>
                <a:cs typeface="Hind" panose="02000000000000000000" pitchFamily="2" charset="77"/>
              </a:rPr>
              <a:t>Journal of </a:t>
            </a:r>
            <a:r>
              <a:rPr lang="de-DE" sz="1600" i="1" dirty="0" err="1">
                <a:solidFill>
                  <a:schemeClr val="bg1"/>
                </a:solidFill>
                <a:latin typeface="Hind" panose="02000000000000000000" pitchFamily="2" charset="77"/>
                <a:cs typeface="Hind" panose="02000000000000000000" pitchFamily="2" charset="77"/>
              </a:rPr>
              <a:t>Vocational</a:t>
            </a:r>
            <a:r>
              <a:rPr lang="de-DE" sz="1600" i="1" dirty="0">
                <a:solidFill>
                  <a:schemeClr val="bg1"/>
                </a:solidFill>
                <a:latin typeface="Hind" panose="02000000000000000000" pitchFamily="2" charset="77"/>
                <a:cs typeface="Hind" panose="02000000000000000000" pitchFamily="2" charset="77"/>
              </a:rPr>
              <a:t> </a:t>
            </a:r>
            <a:r>
              <a:rPr lang="de-DE" sz="1600" i="1" dirty="0" err="1">
                <a:solidFill>
                  <a:schemeClr val="bg1"/>
                </a:solidFill>
                <a:latin typeface="Hind" panose="02000000000000000000" pitchFamily="2" charset="77"/>
                <a:cs typeface="Hind" panose="02000000000000000000" pitchFamily="2" charset="77"/>
              </a:rPr>
              <a:t>Behavior</a:t>
            </a:r>
            <a:r>
              <a:rPr lang="de-DE" sz="1600" i="1" dirty="0">
                <a:solidFill>
                  <a:schemeClr val="bg1"/>
                </a:solidFill>
                <a:latin typeface="Hind" panose="02000000000000000000" pitchFamily="2" charset="77"/>
                <a:cs typeface="Hind" panose="02000000000000000000" pitchFamily="2" charset="77"/>
              </a:rPr>
              <a:t>, 77(3</a:t>
            </a:r>
            <a:r>
              <a:rPr lang="de-DE" sz="1600" dirty="0">
                <a:solidFill>
                  <a:schemeClr val="bg1"/>
                </a:solidFill>
                <a:latin typeface="Hind" panose="02000000000000000000" pitchFamily="2" charset="77"/>
                <a:cs typeface="Hind" panose="02000000000000000000" pitchFamily="2" charset="77"/>
              </a:rPr>
              <a:t>), 412-424.</a:t>
            </a:r>
          </a:p>
          <a:p>
            <a:pPr>
              <a:lnSpc>
                <a:spcPct val="100000"/>
              </a:lnSpc>
            </a:pPr>
            <a:r>
              <a:rPr lang="de-DE" sz="1600" dirty="0">
                <a:solidFill>
                  <a:schemeClr val="bg1"/>
                </a:solidFill>
                <a:latin typeface="Hind" panose="02000000000000000000" pitchFamily="2" charset="77"/>
                <a:cs typeface="Hind" panose="02000000000000000000" pitchFamily="2" charset="77"/>
              </a:rPr>
              <a:t>Kühnel, J., Diestel, S., &amp; Melchers, K. G. (2021). An </a:t>
            </a:r>
            <a:r>
              <a:rPr lang="de-DE" sz="1600" dirty="0" err="1">
                <a:solidFill>
                  <a:schemeClr val="bg1"/>
                </a:solidFill>
                <a:latin typeface="Hind" panose="02000000000000000000" pitchFamily="2" charset="77"/>
                <a:cs typeface="Hind" panose="02000000000000000000" pitchFamily="2" charset="77"/>
              </a:rPr>
              <a:t>ambulatory</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diary</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study</a:t>
            </a:r>
            <a:r>
              <a:rPr lang="de-DE" sz="1600" dirty="0">
                <a:solidFill>
                  <a:schemeClr val="bg1"/>
                </a:solidFill>
                <a:latin typeface="Hind" panose="02000000000000000000" pitchFamily="2" charset="77"/>
                <a:cs typeface="Hind" panose="02000000000000000000" pitchFamily="2" charset="77"/>
              </a:rPr>
              <a:t> of mobile </a:t>
            </a:r>
            <a:r>
              <a:rPr lang="de-DE" sz="1600" dirty="0" err="1">
                <a:solidFill>
                  <a:schemeClr val="bg1"/>
                </a:solidFill>
                <a:latin typeface="Hind" panose="02000000000000000000" pitchFamily="2" charset="77"/>
                <a:cs typeface="Hind" panose="02000000000000000000" pitchFamily="2" charset="77"/>
              </a:rPr>
              <a:t>device</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use</a:t>
            </a:r>
            <a:r>
              <a:rPr lang="de-DE" sz="1600" dirty="0">
                <a:solidFill>
                  <a:schemeClr val="bg1"/>
                </a:solidFill>
                <a:latin typeface="Hind" panose="02000000000000000000" pitchFamily="2" charset="77"/>
                <a:cs typeface="Hind" panose="02000000000000000000" pitchFamily="2" charset="77"/>
              </a:rPr>
              <a:t>, </a:t>
            </a:r>
            <a:r>
              <a:rPr lang="de-DE" sz="1600" dirty="0" err="1">
                <a:solidFill>
                  <a:schemeClr val="bg1"/>
                </a:solidFill>
                <a:latin typeface="Hind" panose="02000000000000000000" pitchFamily="2" charset="77"/>
                <a:cs typeface="Hind" panose="02000000000000000000" pitchFamily="2" charset="77"/>
              </a:rPr>
              <a:t>sleep</a:t>
            </a:r>
            <a:r>
              <a:rPr lang="de-DE" sz="1600" dirty="0">
                <a:solidFill>
                  <a:schemeClr val="bg1"/>
                </a:solidFill>
                <a:latin typeface="Hind" panose="02000000000000000000" pitchFamily="2" charset="77"/>
                <a:cs typeface="Hind" panose="02000000000000000000" pitchFamily="2" charset="77"/>
              </a:rPr>
              <a:t>, and positive </a:t>
            </a:r>
            <a:r>
              <a:rPr lang="de-DE" sz="1600" dirty="0" err="1">
                <a:solidFill>
                  <a:schemeClr val="bg1"/>
                </a:solidFill>
                <a:latin typeface="Hind" panose="02000000000000000000" pitchFamily="2" charset="77"/>
                <a:cs typeface="Hind" panose="02000000000000000000" pitchFamily="2" charset="77"/>
              </a:rPr>
              <a:t>mood</a:t>
            </a:r>
            <a:r>
              <a:rPr lang="de-DE" sz="1600" dirty="0">
                <a:solidFill>
                  <a:schemeClr val="bg1"/>
                </a:solidFill>
                <a:latin typeface="Hind" panose="02000000000000000000" pitchFamily="2" charset="77"/>
                <a:cs typeface="Hind" panose="02000000000000000000" pitchFamily="2" charset="77"/>
              </a:rPr>
              <a:t>. </a:t>
            </a:r>
            <a:r>
              <a:rPr lang="de-DE" sz="1600" i="1" dirty="0">
                <a:solidFill>
                  <a:schemeClr val="bg1"/>
                </a:solidFill>
                <a:latin typeface="Hind" panose="02000000000000000000" pitchFamily="2" charset="77"/>
                <a:cs typeface="Hind" panose="02000000000000000000" pitchFamily="2" charset="77"/>
              </a:rPr>
              <a:t>International Journal of Stress Management</a:t>
            </a:r>
            <a:r>
              <a:rPr lang="de-DE" sz="1600" dirty="0">
                <a:solidFill>
                  <a:schemeClr val="bg1"/>
                </a:solidFill>
                <a:latin typeface="Hind" panose="02000000000000000000" pitchFamily="2" charset="77"/>
                <a:cs typeface="Hind" panose="02000000000000000000" pitchFamily="2" charset="77"/>
              </a:rPr>
              <a:t>, </a:t>
            </a:r>
            <a:r>
              <a:rPr lang="de-DE" sz="1600" i="1" dirty="0">
                <a:solidFill>
                  <a:schemeClr val="bg1"/>
                </a:solidFill>
                <a:latin typeface="Hind" panose="02000000000000000000" pitchFamily="2" charset="77"/>
                <a:cs typeface="Hind" panose="02000000000000000000" pitchFamily="2" charset="77"/>
              </a:rPr>
              <a:t>28</a:t>
            </a:r>
            <a:r>
              <a:rPr lang="de-DE" sz="1600" dirty="0">
                <a:solidFill>
                  <a:schemeClr val="bg1"/>
                </a:solidFill>
                <a:latin typeface="Hind" panose="02000000000000000000" pitchFamily="2" charset="77"/>
                <a:cs typeface="Hind" panose="02000000000000000000" pitchFamily="2" charset="77"/>
              </a:rPr>
              <a:t>(1), 32. </a:t>
            </a:r>
            <a:r>
              <a:rPr lang="de-DE" sz="1600" dirty="0">
                <a:solidFill>
                  <a:schemeClr val="bg1"/>
                </a:solidFill>
                <a:latin typeface="Hind" panose="02000000000000000000" pitchFamily="2" charset="77"/>
                <a:cs typeface="Hind" panose="02000000000000000000" pitchFamily="2" charset="77"/>
                <a:hlinkClick r:id="rId2">
                  <a:extLst>
                    <a:ext uri="{A12FA001-AC4F-418D-AE19-62706E023703}">
                      <ahyp:hlinkClr xmlns:ahyp="http://schemas.microsoft.com/office/drawing/2018/hyperlinkcolor" val="tx"/>
                    </a:ext>
                  </a:extLst>
                </a:hlinkClick>
              </a:rPr>
              <a:t>https://doi.org/10.1037/str0000210</a:t>
            </a:r>
            <a:endParaRPr lang="de-DE" sz="1600" dirty="0">
              <a:solidFill>
                <a:schemeClr val="bg1"/>
              </a:solidFill>
              <a:latin typeface="Hind" panose="02000000000000000000" pitchFamily="2" charset="77"/>
              <a:cs typeface="Hind" panose="02000000000000000000" pitchFamily="2" charset="77"/>
            </a:endParaRPr>
          </a:p>
        </p:txBody>
      </p:sp>
      <p:sp>
        <p:nvSpPr>
          <p:cNvPr id="7" name="Rectangle 1">
            <a:extLst>
              <a:ext uri="{FF2B5EF4-FFF2-40B4-BE49-F238E27FC236}">
                <a16:creationId xmlns:a16="http://schemas.microsoft.com/office/drawing/2014/main" id="{5F37673B-80B0-57CB-0D85-FA678F89A423}"/>
              </a:ext>
            </a:extLst>
          </p:cNvPr>
          <p:cNvSpPr>
            <a:spLocks noChangeArrowheads="1"/>
          </p:cNvSpPr>
          <p:nvPr/>
        </p:nvSpPr>
        <p:spPr bwMode="auto">
          <a:xfrm>
            <a:off x="3935412" y="-2651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800" b="0" i="0" u="none" strike="noStrike" cap="none" normalizeH="0" baseline="0">
                <a:ln>
                  <a:noFill/>
                </a:ln>
                <a:solidFill>
                  <a:schemeClr val="tx1"/>
                </a:solidFill>
                <a:effectLst/>
                <a:latin typeface="Arial" panose="020B0604020202020204" pitchFamily="34" charset="0"/>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grpSp>
        <p:nvGrpSpPr>
          <p:cNvPr id="10" name="Gruppieren 9">
            <a:extLst>
              <a:ext uri="{FF2B5EF4-FFF2-40B4-BE49-F238E27FC236}">
                <a16:creationId xmlns:a16="http://schemas.microsoft.com/office/drawing/2014/main" id="{53526BDD-28D9-8D34-7E35-EEA93AABCEBD}"/>
              </a:ext>
            </a:extLst>
          </p:cNvPr>
          <p:cNvGrpSpPr/>
          <p:nvPr/>
        </p:nvGrpSpPr>
        <p:grpSpPr>
          <a:xfrm>
            <a:off x="7344284" y="5347486"/>
            <a:ext cx="4374427" cy="1301084"/>
            <a:chOff x="6050315" y="5080000"/>
            <a:chExt cx="5977886" cy="1778000"/>
          </a:xfrm>
        </p:grpSpPr>
        <p:grpSp>
          <p:nvGrpSpPr>
            <p:cNvPr id="5" name="Gruppieren 4">
              <a:extLst>
                <a:ext uri="{FF2B5EF4-FFF2-40B4-BE49-F238E27FC236}">
                  <a16:creationId xmlns:a16="http://schemas.microsoft.com/office/drawing/2014/main" id="{059E6B13-B102-8C2B-CC14-E470D458D483}"/>
                </a:ext>
              </a:extLst>
            </p:cNvPr>
            <p:cNvGrpSpPr/>
            <p:nvPr/>
          </p:nvGrpSpPr>
          <p:grpSpPr>
            <a:xfrm>
              <a:off x="6050315" y="5854148"/>
              <a:ext cx="2688704" cy="497706"/>
              <a:chOff x="5280880" y="5711718"/>
              <a:chExt cx="3458139" cy="640136"/>
            </a:xfrm>
          </p:grpSpPr>
          <p:pic>
            <p:nvPicPr>
              <p:cNvPr id="6" name="Bild 4">
                <a:extLst>
                  <a:ext uri="{FF2B5EF4-FFF2-40B4-BE49-F238E27FC236}">
                    <a16:creationId xmlns:a16="http://schemas.microsoft.com/office/drawing/2014/main" id="{CD5DB026-6514-C771-51C9-D2580642B5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0880" y="5711718"/>
                <a:ext cx="576758" cy="640136"/>
              </a:xfrm>
              <a:prstGeom prst="rect">
                <a:avLst/>
              </a:prstGeom>
            </p:spPr>
          </p:pic>
          <p:pic>
            <p:nvPicPr>
              <p:cNvPr id="8" name="Bild 6">
                <a:extLst>
                  <a:ext uri="{FF2B5EF4-FFF2-40B4-BE49-F238E27FC236}">
                    <a16:creationId xmlns:a16="http://schemas.microsoft.com/office/drawing/2014/main" id="{CB6C7479-E12D-2DB9-D436-DD0F905E60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5470" y="5711718"/>
                <a:ext cx="2643549" cy="509049"/>
              </a:xfrm>
              <a:prstGeom prst="rect">
                <a:avLst/>
              </a:prstGeom>
            </p:spPr>
          </p:pic>
        </p:grpSp>
        <p:pic>
          <p:nvPicPr>
            <p:cNvPr id="9" name="Grafik 8" descr="Ein Bild, das Text, Schrift, Grafiken, Screenshot enthält.&#10;&#10;Automatisch generierte Beschreibung">
              <a:extLst>
                <a:ext uri="{FF2B5EF4-FFF2-40B4-BE49-F238E27FC236}">
                  <a16:creationId xmlns:a16="http://schemas.microsoft.com/office/drawing/2014/main" id="{9D478121-D07D-B4C2-93D1-A23B42751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5901" y="5080000"/>
              <a:ext cx="3162300" cy="1778000"/>
            </a:xfrm>
            <a:prstGeom prst="rect">
              <a:avLst/>
            </a:prstGeom>
          </p:spPr>
        </p:pic>
      </p:grpSp>
    </p:spTree>
    <p:extLst>
      <p:ext uri="{BB962C8B-B14F-4D97-AF65-F5344CB8AC3E}">
        <p14:creationId xmlns:p14="http://schemas.microsoft.com/office/powerpoint/2010/main" val="2108088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ECE030-D852-B932-3A55-C875B652EFFB}"/>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Abgerundetes Rechteck 9">
            <a:extLst>
              <a:ext uri="{FF2B5EF4-FFF2-40B4-BE49-F238E27FC236}">
                <a16:creationId xmlns:a16="http://schemas.microsoft.com/office/drawing/2014/main" id="{33F358F4-3EFB-58FD-B5CC-F9894107BF7B}"/>
              </a:ext>
            </a:extLst>
          </p:cNvPr>
          <p:cNvSpPr/>
          <p:nvPr/>
        </p:nvSpPr>
        <p:spPr>
          <a:xfrm>
            <a:off x="4566328" y="4303550"/>
            <a:ext cx="5524156" cy="1405684"/>
          </a:xfrm>
          <a:prstGeom prst="roundRect">
            <a:avLst>
              <a:gd name="adj" fmla="val 10115"/>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bgerundetes Rechteck 7">
            <a:extLst>
              <a:ext uri="{FF2B5EF4-FFF2-40B4-BE49-F238E27FC236}">
                <a16:creationId xmlns:a16="http://schemas.microsoft.com/office/drawing/2014/main" id="{8F2EF2A2-8923-7A24-7C70-ABA0C10C41D0}"/>
              </a:ext>
            </a:extLst>
          </p:cNvPr>
          <p:cNvSpPr/>
          <p:nvPr/>
        </p:nvSpPr>
        <p:spPr>
          <a:xfrm>
            <a:off x="4603503" y="1196975"/>
            <a:ext cx="6522764" cy="2451041"/>
          </a:xfrm>
          <a:prstGeom prst="roundRect">
            <a:avLst>
              <a:gd name="adj" fmla="val 10115"/>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1" name="Grafik 50">
            <a:extLst>
              <a:ext uri="{FF2B5EF4-FFF2-40B4-BE49-F238E27FC236}">
                <a16:creationId xmlns:a16="http://schemas.microsoft.com/office/drawing/2014/main" id="{845E4094-4F61-4BB6-A38E-24F5BF076E11}"/>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3360" y="0"/>
            <a:ext cx="3942475" cy="6858001"/>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24" name="Rechteck 23">
            <a:extLst>
              <a:ext uri="{FF2B5EF4-FFF2-40B4-BE49-F238E27FC236}">
                <a16:creationId xmlns:a16="http://schemas.microsoft.com/office/drawing/2014/main" id="{C5D4572E-B073-422C-93E6-10F05951910F}"/>
              </a:ext>
            </a:extLst>
          </p:cNvPr>
          <p:cNvSpPr/>
          <p:nvPr/>
        </p:nvSpPr>
        <p:spPr>
          <a:xfrm>
            <a:off x="4629819" y="3258193"/>
            <a:ext cx="6504729" cy="338554"/>
          </a:xfrm>
          <a:prstGeom prst="rect">
            <a:avLst/>
          </a:prstGeom>
        </p:spPr>
        <p:txBody>
          <a:bodyPr wrap="square">
            <a:spAutoFit/>
          </a:bodyPr>
          <a:lstStyle/>
          <a:p>
            <a:r>
              <a:rPr lang="de-DE" sz="800" i="1" dirty="0">
                <a:latin typeface="Raleway Medium" pitchFamily="2" charset="0"/>
              </a:rPr>
              <a:t>Anmerkungen: N=5544; Der Geschlechterunterschied ist hoch signifikant (p&lt;.001). Frauen haben einen signifikant geringeren BMI als Männer.</a:t>
            </a:r>
            <a:endParaRPr lang="en-GB" sz="800" i="1" dirty="0">
              <a:latin typeface="Raleway Medium" pitchFamily="2" charset="0"/>
            </a:endParaRPr>
          </a:p>
        </p:txBody>
      </p:sp>
      <p:graphicFrame>
        <p:nvGraphicFramePr>
          <p:cNvPr id="45" name="Tabelle 44">
            <a:extLst>
              <a:ext uri="{FF2B5EF4-FFF2-40B4-BE49-F238E27FC236}">
                <a16:creationId xmlns:a16="http://schemas.microsoft.com/office/drawing/2014/main" id="{362A8D90-2B0A-4F67-89EE-7C050F293226}"/>
              </a:ext>
            </a:extLst>
          </p:cNvPr>
          <p:cNvGraphicFramePr>
            <a:graphicFrameLocks noGrp="1"/>
          </p:cNvGraphicFramePr>
          <p:nvPr>
            <p:extLst>
              <p:ext uri="{D42A27DB-BD31-4B8C-83A1-F6EECF244321}">
                <p14:modId xmlns:p14="http://schemas.microsoft.com/office/powerpoint/2010/main" val="4048319648"/>
              </p:ext>
            </p:extLst>
          </p:nvPr>
        </p:nvGraphicFramePr>
        <p:xfrm>
          <a:off x="4695481" y="1769594"/>
          <a:ext cx="6239218" cy="1463040"/>
        </p:xfrm>
        <a:graphic>
          <a:graphicData uri="http://schemas.openxmlformats.org/drawingml/2006/table">
            <a:tbl>
              <a:tblPr firstRow="1" bandRow="1">
                <a:tableStyleId>{00A15C55-8517-42AA-B614-E9B94910E393}</a:tableStyleId>
              </a:tblPr>
              <a:tblGrid>
                <a:gridCol w="1786630">
                  <a:extLst>
                    <a:ext uri="{9D8B030D-6E8A-4147-A177-3AD203B41FA5}">
                      <a16:colId xmlns:a16="http://schemas.microsoft.com/office/drawing/2014/main" val="3439606335"/>
                    </a:ext>
                  </a:extLst>
                </a:gridCol>
                <a:gridCol w="819998">
                  <a:extLst>
                    <a:ext uri="{9D8B030D-6E8A-4147-A177-3AD203B41FA5}">
                      <a16:colId xmlns:a16="http://schemas.microsoft.com/office/drawing/2014/main" val="4277437791"/>
                    </a:ext>
                  </a:extLst>
                </a:gridCol>
                <a:gridCol w="795398">
                  <a:extLst>
                    <a:ext uri="{9D8B030D-6E8A-4147-A177-3AD203B41FA5}">
                      <a16:colId xmlns:a16="http://schemas.microsoft.com/office/drawing/2014/main" val="3094233635"/>
                    </a:ext>
                  </a:extLst>
                </a:gridCol>
                <a:gridCol w="713398">
                  <a:extLst>
                    <a:ext uri="{9D8B030D-6E8A-4147-A177-3AD203B41FA5}">
                      <a16:colId xmlns:a16="http://schemas.microsoft.com/office/drawing/2014/main" val="840812293"/>
                    </a:ext>
                  </a:extLst>
                </a:gridCol>
                <a:gridCol w="672398">
                  <a:extLst>
                    <a:ext uri="{9D8B030D-6E8A-4147-A177-3AD203B41FA5}">
                      <a16:colId xmlns:a16="http://schemas.microsoft.com/office/drawing/2014/main" val="801715174"/>
                    </a:ext>
                  </a:extLst>
                </a:gridCol>
                <a:gridCol w="737998">
                  <a:extLst>
                    <a:ext uri="{9D8B030D-6E8A-4147-A177-3AD203B41FA5}">
                      <a16:colId xmlns:a16="http://schemas.microsoft.com/office/drawing/2014/main" val="3367927588"/>
                    </a:ext>
                  </a:extLst>
                </a:gridCol>
                <a:gridCol w="713398">
                  <a:extLst>
                    <a:ext uri="{9D8B030D-6E8A-4147-A177-3AD203B41FA5}">
                      <a16:colId xmlns:a16="http://schemas.microsoft.com/office/drawing/2014/main" val="3176430833"/>
                    </a:ext>
                  </a:extLst>
                </a:gridCol>
              </a:tblGrid>
              <a:tr h="219253">
                <a:tc>
                  <a:txBody>
                    <a:bodyPr/>
                    <a:lstStyle/>
                    <a:p>
                      <a:endParaRPr lang="en-GB" sz="1000" dirty="0">
                        <a:latin typeface="Raleway Medium" pitchFamily="2" charset="0"/>
                      </a:endParaRPr>
                    </a:p>
                  </a:txBody>
                  <a:tcPr anchor="ctr"/>
                </a:tc>
                <a:tc gridSpan="2">
                  <a:txBody>
                    <a:bodyPr/>
                    <a:lstStyle/>
                    <a:p>
                      <a:pPr algn="ctr"/>
                      <a:r>
                        <a:rPr lang="de-DE" sz="1000" dirty="0">
                          <a:solidFill>
                            <a:srgbClr val="004785"/>
                          </a:solidFill>
                        </a:rPr>
                        <a:t>Weiblich</a:t>
                      </a:r>
                      <a:endParaRPr lang="en-GB" sz="1000" dirty="0">
                        <a:solidFill>
                          <a:srgbClr val="004785"/>
                        </a:solidFill>
                        <a:latin typeface="Raleway Medium" pitchFamily="2" charset="0"/>
                      </a:endParaRPr>
                    </a:p>
                  </a:txBody>
                  <a:tcPr anchor="ctr"/>
                </a:tc>
                <a:tc hMerge="1">
                  <a:txBody>
                    <a:bodyPr/>
                    <a:lstStyle/>
                    <a:p>
                      <a:endParaRPr lang="en-GB" dirty="0"/>
                    </a:p>
                  </a:txBody>
                  <a:tcPr/>
                </a:tc>
                <a:tc gridSpan="2">
                  <a:txBody>
                    <a:bodyPr/>
                    <a:lstStyle/>
                    <a:p>
                      <a:pPr algn="ctr"/>
                      <a:r>
                        <a:rPr lang="de-DE" sz="1000" dirty="0">
                          <a:solidFill>
                            <a:srgbClr val="004785"/>
                          </a:solidFill>
                        </a:rPr>
                        <a:t>Männlich</a:t>
                      </a:r>
                      <a:endParaRPr lang="en-GB" sz="1000" dirty="0">
                        <a:solidFill>
                          <a:srgbClr val="004785"/>
                        </a:solidFill>
                        <a:latin typeface="Raleway Medium" pitchFamily="2" charset="0"/>
                      </a:endParaRPr>
                    </a:p>
                  </a:txBody>
                  <a:tcPr anchor="ctr"/>
                </a:tc>
                <a:tc hMerge="1">
                  <a:txBody>
                    <a:bodyPr/>
                    <a:lstStyle/>
                    <a:p>
                      <a:endParaRPr lang="en-GB" dirty="0"/>
                    </a:p>
                  </a:txBody>
                  <a:tcPr/>
                </a:tc>
                <a:tc gridSpan="2">
                  <a:txBody>
                    <a:bodyPr/>
                    <a:lstStyle/>
                    <a:p>
                      <a:pPr algn="ctr"/>
                      <a:r>
                        <a:rPr lang="de-DE" sz="1000" dirty="0">
                          <a:solidFill>
                            <a:srgbClr val="004785"/>
                          </a:solidFill>
                        </a:rPr>
                        <a:t>Gesamt</a:t>
                      </a:r>
                      <a:endParaRPr lang="en-GB" sz="1000" dirty="0">
                        <a:solidFill>
                          <a:srgbClr val="004785"/>
                        </a:solidFill>
                        <a:latin typeface="Raleway Medium" pitchFamily="2" charset="0"/>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219253">
                <a:tc>
                  <a:txBody>
                    <a:bodyPr/>
                    <a:lstStyle/>
                    <a:p>
                      <a:endParaRPr lang="en-GB" sz="1000" dirty="0">
                        <a:latin typeface="Raleway Medium" pitchFamily="2" charset="0"/>
                      </a:endParaRPr>
                    </a:p>
                  </a:txBody>
                  <a:tcPr anchor="ctr"/>
                </a:tc>
                <a:tc>
                  <a:txBody>
                    <a:bodyPr/>
                    <a:lstStyle/>
                    <a:p>
                      <a:pPr algn="ctr"/>
                      <a:r>
                        <a:rPr lang="de-DE" sz="1000" dirty="0"/>
                        <a:t>Anzahl</a:t>
                      </a:r>
                      <a:endParaRPr lang="en-GB" sz="1000" i="1" dirty="0">
                        <a:latin typeface="Raleway Medium" pitchFamily="2" charset="0"/>
                      </a:endParaRPr>
                    </a:p>
                  </a:txBody>
                  <a:tcPr anchor="ctr"/>
                </a:tc>
                <a:tc>
                  <a:txBody>
                    <a:bodyPr/>
                    <a:lstStyle/>
                    <a:p>
                      <a:pPr algn="ctr"/>
                      <a:r>
                        <a:rPr lang="de-DE" sz="1000" dirty="0"/>
                        <a:t>%</a:t>
                      </a:r>
                      <a:endParaRPr lang="en-GB" sz="1000" i="1" dirty="0">
                        <a:latin typeface="Raleway Medium" pitchFamily="2" charset="0"/>
                      </a:endParaRPr>
                    </a:p>
                  </a:txBody>
                  <a:tcPr anchor="ctr"/>
                </a:tc>
                <a:tc>
                  <a:txBody>
                    <a:bodyPr/>
                    <a:lstStyle/>
                    <a:p>
                      <a:pPr algn="ctr"/>
                      <a:r>
                        <a:rPr lang="de-DE" sz="1000" dirty="0"/>
                        <a:t>Anzahl</a:t>
                      </a:r>
                      <a:endParaRPr lang="en-GB" sz="1000" i="1" dirty="0">
                        <a:latin typeface="Raleway Medium" pitchFamily="2" charset="0"/>
                      </a:endParaRPr>
                    </a:p>
                  </a:txBody>
                  <a:tcPr anchor="ctr"/>
                </a:tc>
                <a:tc>
                  <a:txBody>
                    <a:bodyPr/>
                    <a:lstStyle/>
                    <a:p>
                      <a:pPr algn="ctr"/>
                      <a:r>
                        <a:rPr lang="de-DE" sz="1000" dirty="0"/>
                        <a:t>%</a:t>
                      </a:r>
                      <a:endParaRPr lang="en-GB" sz="1000" i="1" dirty="0">
                        <a:latin typeface="Raleway Medium" pitchFamily="2" charset="0"/>
                      </a:endParaRPr>
                    </a:p>
                  </a:txBody>
                  <a:tcPr anchor="ctr"/>
                </a:tc>
                <a:tc>
                  <a:txBody>
                    <a:bodyPr/>
                    <a:lstStyle/>
                    <a:p>
                      <a:pPr algn="ctr"/>
                      <a:r>
                        <a:rPr lang="de-DE" sz="1000" dirty="0"/>
                        <a:t>Anzahl</a:t>
                      </a:r>
                      <a:endParaRPr lang="en-GB" sz="1000" i="1" dirty="0">
                        <a:latin typeface="Raleway Medium" pitchFamily="2" charset="0"/>
                      </a:endParaRPr>
                    </a:p>
                  </a:txBody>
                  <a:tcPr anchor="ctr"/>
                </a:tc>
                <a:tc>
                  <a:txBody>
                    <a:bodyPr/>
                    <a:lstStyle/>
                    <a:p>
                      <a:pPr algn="ctr"/>
                      <a:r>
                        <a:rPr lang="de-DE" sz="1000" dirty="0"/>
                        <a:t>%</a:t>
                      </a:r>
                      <a:endParaRPr lang="en-GB" sz="1000" i="1" dirty="0">
                        <a:latin typeface="Raleway Medium" pitchFamily="2" charset="0"/>
                      </a:endParaRPr>
                    </a:p>
                  </a:txBody>
                  <a:tcPr anchor="ctr"/>
                </a:tc>
                <a:extLst>
                  <a:ext uri="{0D108BD9-81ED-4DB2-BD59-A6C34878D82A}">
                    <a16:rowId xmlns:a16="http://schemas.microsoft.com/office/drawing/2014/main" val="3556801898"/>
                  </a:ext>
                </a:extLst>
              </a:tr>
              <a:tr h="219253">
                <a:tc>
                  <a:txBody>
                    <a:bodyPr/>
                    <a:lstStyle/>
                    <a:p>
                      <a:pPr algn="r"/>
                      <a:r>
                        <a:rPr lang="de-DE" sz="1000" b="1" dirty="0"/>
                        <a:t>Untergewicht</a:t>
                      </a:r>
                      <a:endParaRPr lang="en-GB" sz="1000" b="1" dirty="0">
                        <a:latin typeface="Raleway Medium" pitchFamily="2" charset="0"/>
                      </a:endParaRPr>
                    </a:p>
                  </a:txBody>
                  <a:tcPr anchor="ctr"/>
                </a:tc>
                <a:tc>
                  <a:txBody>
                    <a:bodyPr/>
                    <a:lstStyle/>
                    <a:p>
                      <a:pPr algn="ctr"/>
                      <a:r>
                        <a:rPr lang="de-DE" sz="1000" dirty="0"/>
                        <a:t>65</a:t>
                      </a:r>
                      <a:endParaRPr lang="en-GB" sz="1000" dirty="0">
                        <a:latin typeface="Raleway Medium" pitchFamily="2" charset="0"/>
                      </a:endParaRPr>
                    </a:p>
                  </a:txBody>
                  <a:tcPr anchor="ctr"/>
                </a:tc>
                <a:tc>
                  <a:txBody>
                    <a:bodyPr/>
                    <a:lstStyle/>
                    <a:p>
                      <a:pPr algn="ctr"/>
                      <a:r>
                        <a:rPr lang="de-DE" sz="1000" dirty="0">
                          <a:solidFill>
                            <a:schemeClr val="tx1"/>
                          </a:solidFill>
                        </a:rPr>
                        <a:t>1,5</a:t>
                      </a:r>
                      <a:endParaRPr lang="en-GB" sz="1000" dirty="0">
                        <a:solidFill>
                          <a:schemeClr val="tx1"/>
                        </a:solidFill>
                        <a:latin typeface="Raleway Medium" pitchFamily="2" charset="0"/>
                      </a:endParaRPr>
                    </a:p>
                  </a:txBody>
                  <a:tcPr anchor="ctr"/>
                </a:tc>
                <a:tc>
                  <a:txBody>
                    <a:bodyPr/>
                    <a:lstStyle/>
                    <a:p>
                      <a:pPr algn="ctr"/>
                      <a:r>
                        <a:rPr lang="de-DE" sz="1000" dirty="0"/>
                        <a:t>12</a:t>
                      </a:r>
                      <a:endParaRPr lang="en-GB" sz="1000" dirty="0">
                        <a:latin typeface="Raleway Medium" pitchFamily="2" charset="0"/>
                      </a:endParaRPr>
                    </a:p>
                  </a:txBody>
                  <a:tcPr anchor="ctr"/>
                </a:tc>
                <a:tc>
                  <a:txBody>
                    <a:bodyPr/>
                    <a:lstStyle/>
                    <a:p>
                      <a:pPr algn="ctr"/>
                      <a:r>
                        <a:rPr lang="de-DE" sz="1000" dirty="0">
                          <a:solidFill>
                            <a:schemeClr val="tx1"/>
                          </a:solidFill>
                        </a:rPr>
                        <a:t>1</a:t>
                      </a:r>
                      <a:endParaRPr lang="en-GB" sz="1000" dirty="0">
                        <a:solidFill>
                          <a:schemeClr val="tx1"/>
                        </a:solidFill>
                        <a:latin typeface="Raleway Medium" pitchFamily="2" charset="0"/>
                      </a:endParaRPr>
                    </a:p>
                  </a:txBody>
                  <a:tcPr anchor="ctr"/>
                </a:tc>
                <a:tc>
                  <a:txBody>
                    <a:bodyPr/>
                    <a:lstStyle/>
                    <a:p>
                      <a:pPr algn="ctr"/>
                      <a:r>
                        <a:rPr lang="de-DE" sz="1000" dirty="0"/>
                        <a:t>78</a:t>
                      </a:r>
                      <a:endParaRPr lang="en-GB" sz="1000" dirty="0">
                        <a:latin typeface="Raleway Medium" pitchFamily="2" charset="0"/>
                      </a:endParaRPr>
                    </a:p>
                  </a:txBody>
                  <a:tcPr anchor="ctr"/>
                </a:tc>
                <a:tc>
                  <a:txBody>
                    <a:bodyPr/>
                    <a:lstStyle/>
                    <a:p>
                      <a:pPr algn="ctr"/>
                      <a:r>
                        <a:rPr lang="de-DE" sz="1000" dirty="0"/>
                        <a:t>1,4</a:t>
                      </a:r>
                      <a:endParaRPr lang="de-DE" sz="1000" dirty="0">
                        <a:latin typeface="Raleway Medium" pitchFamily="2" charset="0"/>
                      </a:endParaRPr>
                    </a:p>
                  </a:txBody>
                  <a:tcPr anchor="ctr"/>
                </a:tc>
                <a:extLst>
                  <a:ext uri="{0D108BD9-81ED-4DB2-BD59-A6C34878D82A}">
                    <a16:rowId xmlns:a16="http://schemas.microsoft.com/office/drawing/2014/main" val="260329169"/>
                  </a:ext>
                </a:extLst>
              </a:tr>
              <a:tr h="219253">
                <a:tc>
                  <a:txBody>
                    <a:bodyPr/>
                    <a:lstStyle/>
                    <a:p>
                      <a:pPr algn="r"/>
                      <a:r>
                        <a:rPr lang="de-DE" sz="1000" b="1" dirty="0"/>
                        <a:t>Normalgewicht</a:t>
                      </a:r>
                      <a:endParaRPr lang="en-GB" sz="1000" b="1" dirty="0">
                        <a:latin typeface="Raleway Medium" pitchFamily="2" charset="0"/>
                      </a:endParaRPr>
                    </a:p>
                  </a:txBody>
                  <a:tcPr anchor="ctr"/>
                </a:tc>
                <a:tc>
                  <a:txBody>
                    <a:bodyPr/>
                    <a:lstStyle/>
                    <a:p>
                      <a:pPr algn="ctr"/>
                      <a:r>
                        <a:rPr lang="de-DE" sz="1000" dirty="0"/>
                        <a:t>2116</a:t>
                      </a:r>
                      <a:endParaRPr lang="en-GB" sz="1000" dirty="0">
                        <a:latin typeface="Raleway Medium" pitchFamily="2" charset="0"/>
                      </a:endParaRPr>
                    </a:p>
                  </a:txBody>
                  <a:tcPr anchor="ctr"/>
                </a:tc>
                <a:tc>
                  <a:txBody>
                    <a:bodyPr/>
                    <a:lstStyle/>
                    <a:p>
                      <a:pPr algn="ctr"/>
                      <a:r>
                        <a:rPr lang="de-DE" sz="1000" dirty="0">
                          <a:solidFill>
                            <a:schemeClr val="tx1"/>
                          </a:solidFill>
                        </a:rPr>
                        <a:t>48,5</a:t>
                      </a:r>
                      <a:endParaRPr lang="en-GB" sz="1000" dirty="0">
                        <a:solidFill>
                          <a:schemeClr val="tx1"/>
                        </a:solidFill>
                        <a:latin typeface="Raleway Medium" pitchFamily="2" charset="0"/>
                      </a:endParaRPr>
                    </a:p>
                  </a:txBody>
                  <a:tcPr anchor="ctr"/>
                </a:tc>
                <a:tc>
                  <a:txBody>
                    <a:bodyPr/>
                    <a:lstStyle/>
                    <a:p>
                      <a:pPr algn="ctr"/>
                      <a:r>
                        <a:rPr lang="de-DE" sz="1000" dirty="0"/>
                        <a:t>396</a:t>
                      </a:r>
                      <a:endParaRPr lang="en-GB" sz="1000" dirty="0">
                        <a:latin typeface="Raleway Medium" pitchFamily="2" charset="0"/>
                      </a:endParaRPr>
                    </a:p>
                  </a:txBody>
                  <a:tcPr anchor="ctr"/>
                </a:tc>
                <a:tc>
                  <a:txBody>
                    <a:bodyPr/>
                    <a:lstStyle/>
                    <a:p>
                      <a:pPr algn="ctr"/>
                      <a:r>
                        <a:rPr lang="de-DE" sz="1000" dirty="0">
                          <a:solidFill>
                            <a:schemeClr val="tx1"/>
                          </a:solidFill>
                        </a:rPr>
                        <a:t>33,7</a:t>
                      </a:r>
                      <a:endParaRPr lang="en-GB" sz="1000" dirty="0">
                        <a:solidFill>
                          <a:schemeClr val="tx1"/>
                        </a:solidFill>
                        <a:latin typeface="Raleway Medium" pitchFamily="2" charset="0"/>
                      </a:endParaRPr>
                    </a:p>
                  </a:txBody>
                  <a:tcPr anchor="ctr"/>
                </a:tc>
                <a:tc>
                  <a:txBody>
                    <a:bodyPr/>
                    <a:lstStyle/>
                    <a:p>
                      <a:pPr algn="ctr"/>
                      <a:r>
                        <a:rPr lang="de-DE" sz="1000" dirty="0"/>
                        <a:t>2515</a:t>
                      </a:r>
                      <a:endParaRPr lang="en-GB" sz="1000" dirty="0">
                        <a:latin typeface="Raleway Medium" pitchFamily="2" charset="0"/>
                      </a:endParaRPr>
                    </a:p>
                  </a:txBody>
                  <a:tcPr anchor="ctr"/>
                </a:tc>
                <a:tc>
                  <a:txBody>
                    <a:bodyPr/>
                    <a:lstStyle/>
                    <a:p>
                      <a:pPr algn="ctr"/>
                      <a:r>
                        <a:rPr lang="de-DE" sz="1000" dirty="0"/>
                        <a:t>45,4</a:t>
                      </a:r>
                      <a:endParaRPr lang="en-GB" sz="1000" dirty="0">
                        <a:latin typeface="Raleway Medium" pitchFamily="2" charset="0"/>
                      </a:endParaRPr>
                    </a:p>
                  </a:txBody>
                  <a:tcPr anchor="ctr"/>
                </a:tc>
                <a:extLst>
                  <a:ext uri="{0D108BD9-81ED-4DB2-BD59-A6C34878D82A}">
                    <a16:rowId xmlns:a16="http://schemas.microsoft.com/office/drawing/2014/main" val="2860995115"/>
                  </a:ext>
                </a:extLst>
              </a:tr>
              <a:tr h="219253">
                <a:tc>
                  <a:txBody>
                    <a:bodyPr/>
                    <a:lstStyle/>
                    <a:p>
                      <a:pPr algn="r"/>
                      <a:r>
                        <a:rPr lang="de-DE" sz="1000" b="1" dirty="0"/>
                        <a:t>Übergewicht</a:t>
                      </a:r>
                      <a:endParaRPr lang="en-GB" sz="1000" b="1" dirty="0">
                        <a:latin typeface="Raleway Medium" pitchFamily="2" charset="0"/>
                      </a:endParaRPr>
                    </a:p>
                  </a:txBody>
                  <a:tcPr anchor="ctr"/>
                </a:tc>
                <a:tc>
                  <a:txBody>
                    <a:bodyPr/>
                    <a:lstStyle/>
                    <a:p>
                      <a:pPr algn="ctr"/>
                      <a:r>
                        <a:rPr lang="de-DE" sz="1000" dirty="0"/>
                        <a:t>1215</a:t>
                      </a:r>
                      <a:endParaRPr lang="en-GB" sz="1000" dirty="0">
                        <a:latin typeface="Raleway Medium" pitchFamily="2" charset="0"/>
                      </a:endParaRPr>
                    </a:p>
                  </a:txBody>
                  <a:tcPr anchor="ctr"/>
                </a:tc>
                <a:tc>
                  <a:txBody>
                    <a:bodyPr/>
                    <a:lstStyle/>
                    <a:p>
                      <a:pPr algn="ctr"/>
                      <a:r>
                        <a:rPr lang="de-DE" sz="1000" dirty="0">
                          <a:solidFill>
                            <a:schemeClr val="tx1"/>
                          </a:solidFill>
                        </a:rPr>
                        <a:t>27,8</a:t>
                      </a:r>
                      <a:endParaRPr lang="en-GB" sz="1000" dirty="0">
                        <a:solidFill>
                          <a:schemeClr val="tx1"/>
                        </a:solidFill>
                        <a:latin typeface="Raleway Medium" pitchFamily="2" charset="0"/>
                      </a:endParaRPr>
                    </a:p>
                  </a:txBody>
                  <a:tcPr anchor="ctr"/>
                </a:tc>
                <a:tc>
                  <a:txBody>
                    <a:bodyPr/>
                    <a:lstStyle/>
                    <a:p>
                      <a:pPr algn="ctr"/>
                      <a:r>
                        <a:rPr lang="de-DE" sz="1000" dirty="0"/>
                        <a:t>477</a:t>
                      </a:r>
                      <a:endParaRPr lang="en-GB" sz="1000" dirty="0">
                        <a:latin typeface="Raleway Medium" pitchFamily="2" charset="0"/>
                      </a:endParaRPr>
                    </a:p>
                  </a:txBody>
                  <a:tcPr anchor="ctr"/>
                </a:tc>
                <a:tc>
                  <a:txBody>
                    <a:bodyPr/>
                    <a:lstStyle/>
                    <a:p>
                      <a:pPr algn="ctr"/>
                      <a:r>
                        <a:rPr lang="de-DE" sz="1000" dirty="0">
                          <a:solidFill>
                            <a:schemeClr val="tx1"/>
                          </a:solidFill>
                        </a:rPr>
                        <a:t>40,6</a:t>
                      </a:r>
                      <a:endParaRPr lang="en-GB" sz="1000" dirty="0">
                        <a:solidFill>
                          <a:schemeClr val="tx1"/>
                        </a:solidFill>
                        <a:latin typeface="Raleway Medium" pitchFamily="2" charset="0"/>
                      </a:endParaRPr>
                    </a:p>
                  </a:txBody>
                  <a:tcPr anchor="ctr"/>
                </a:tc>
                <a:tc>
                  <a:txBody>
                    <a:bodyPr/>
                    <a:lstStyle/>
                    <a:p>
                      <a:pPr algn="ctr"/>
                      <a:r>
                        <a:rPr lang="de-DE" sz="1000" dirty="0"/>
                        <a:t>1693</a:t>
                      </a:r>
                      <a:endParaRPr lang="en-GB" sz="1000" dirty="0">
                        <a:latin typeface="Raleway Medium" pitchFamily="2" charset="0"/>
                      </a:endParaRPr>
                    </a:p>
                  </a:txBody>
                  <a:tcPr anchor="ctr"/>
                </a:tc>
                <a:tc>
                  <a:txBody>
                    <a:bodyPr/>
                    <a:lstStyle/>
                    <a:p>
                      <a:pPr algn="ctr"/>
                      <a:r>
                        <a:rPr lang="de-DE" sz="1000" dirty="0"/>
                        <a:t>30,5</a:t>
                      </a:r>
                      <a:endParaRPr lang="en-GB" sz="1000" dirty="0">
                        <a:latin typeface="Raleway Medium" pitchFamily="2" charset="0"/>
                      </a:endParaRPr>
                    </a:p>
                  </a:txBody>
                  <a:tcPr anchor="ctr"/>
                </a:tc>
                <a:extLst>
                  <a:ext uri="{0D108BD9-81ED-4DB2-BD59-A6C34878D82A}">
                    <a16:rowId xmlns:a16="http://schemas.microsoft.com/office/drawing/2014/main" val="3469368535"/>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Adipositas </a:t>
                      </a:r>
                      <a:endParaRPr lang="en-GB" sz="1000" b="1" dirty="0">
                        <a:latin typeface="Raleway Medium" pitchFamily="2" charset="0"/>
                      </a:endParaRPr>
                    </a:p>
                  </a:txBody>
                  <a:tcPr anchor="ctr"/>
                </a:tc>
                <a:tc>
                  <a:txBody>
                    <a:bodyPr/>
                    <a:lstStyle/>
                    <a:p>
                      <a:pPr algn="ctr"/>
                      <a:r>
                        <a:rPr lang="de-DE" sz="1000" dirty="0"/>
                        <a:t>968</a:t>
                      </a:r>
                      <a:endParaRPr lang="en-GB" sz="1000" dirty="0">
                        <a:latin typeface="Raleway Medium" pitchFamily="2" charset="0"/>
                      </a:endParaRPr>
                    </a:p>
                  </a:txBody>
                  <a:tcPr anchor="ctr"/>
                </a:tc>
                <a:tc>
                  <a:txBody>
                    <a:bodyPr/>
                    <a:lstStyle/>
                    <a:p>
                      <a:pPr algn="ctr"/>
                      <a:r>
                        <a:rPr lang="de-DE" sz="1000" dirty="0">
                          <a:solidFill>
                            <a:schemeClr val="tx1"/>
                          </a:solidFill>
                        </a:rPr>
                        <a:t>22,2</a:t>
                      </a:r>
                      <a:endParaRPr lang="en-GB" sz="1000" dirty="0">
                        <a:solidFill>
                          <a:schemeClr val="tx1"/>
                        </a:solidFill>
                        <a:latin typeface="Raleway Medium" pitchFamily="2" charset="0"/>
                      </a:endParaRPr>
                    </a:p>
                  </a:txBody>
                  <a:tcPr anchor="ctr"/>
                </a:tc>
                <a:tc>
                  <a:txBody>
                    <a:bodyPr/>
                    <a:lstStyle/>
                    <a:p>
                      <a:pPr algn="ctr"/>
                      <a:r>
                        <a:rPr lang="de-DE" sz="1000" dirty="0"/>
                        <a:t>290</a:t>
                      </a:r>
                      <a:endParaRPr lang="en-GB" sz="1000" dirty="0">
                        <a:latin typeface="Raleway Medium" pitchFamily="2" charset="0"/>
                      </a:endParaRPr>
                    </a:p>
                  </a:txBody>
                  <a:tcPr anchor="ctr"/>
                </a:tc>
                <a:tc>
                  <a:txBody>
                    <a:bodyPr/>
                    <a:lstStyle/>
                    <a:p>
                      <a:pPr algn="ctr"/>
                      <a:r>
                        <a:rPr lang="de-DE" sz="1000" dirty="0">
                          <a:solidFill>
                            <a:schemeClr val="tx1"/>
                          </a:solidFill>
                        </a:rPr>
                        <a:t>24,7</a:t>
                      </a:r>
                      <a:endParaRPr lang="en-GB" sz="1000" dirty="0">
                        <a:solidFill>
                          <a:schemeClr val="tx1"/>
                        </a:solidFill>
                        <a:latin typeface="Raleway Medium" pitchFamily="2" charset="0"/>
                      </a:endParaRPr>
                    </a:p>
                  </a:txBody>
                  <a:tcPr anchor="ctr"/>
                </a:tc>
                <a:tc>
                  <a:txBody>
                    <a:bodyPr/>
                    <a:lstStyle/>
                    <a:p>
                      <a:pPr algn="ctr"/>
                      <a:r>
                        <a:rPr lang="de-DE" sz="1000" dirty="0"/>
                        <a:t>1258</a:t>
                      </a:r>
                      <a:endParaRPr lang="en-GB" sz="1000" dirty="0">
                        <a:latin typeface="Raleway Medium" pitchFamily="2" charset="0"/>
                      </a:endParaRPr>
                    </a:p>
                  </a:txBody>
                  <a:tcPr anchor="ctr"/>
                </a:tc>
                <a:tc>
                  <a:txBody>
                    <a:bodyPr/>
                    <a:lstStyle/>
                    <a:p>
                      <a:pPr algn="ctr"/>
                      <a:r>
                        <a:rPr lang="de-DE" sz="1000" dirty="0"/>
                        <a:t>22,7</a:t>
                      </a:r>
                      <a:endParaRPr lang="en-GB" sz="1000" dirty="0">
                        <a:latin typeface="Raleway Medium" pitchFamily="2" charset="0"/>
                      </a:endParaRPr>
                    </a:p>
                  </a:txBody>
                  <a:tcPr anchor="ctr"/>
                </a:tc>
                <a:extLst>
                  <a:ext uri="{0D108BD9-81ED-4DB2-BD59-A6C34878D82A}">
                    <a16:rowId xmlns:a16="http://schemas.microsoft.com/office/drawing/2014/main" val="1961719806"/>
                  </a:ext>
                </a:extLst>
              </a:tr>
            </a:tbl>
          </a:graphicData>
        </a:graphic>
      </p:graphicFrame>
      <p:graphicFrame>
        <p:nvGraphicFramePr>
          <p:cNvPr id="46" name="Tabelle 45">
            <a:extLst>
              <a:ext uri="{FF2B5EF4-FFF2-40B4-BE49-F238E27FC236}">
                <a16:creationId xmlns:a16="http://schemas.microsoft.com/office/drawing/2014/main" id="{A6744EB7-7836-45CE-90A0-C8955A8591FA}"/>
              </a:ext>
            </a:extLst>
          </p:cNvPr>
          <p:cNvGraphicFramePr>
            <a:graphicFrameLocks noGrp="1"/>
          </p:cNvGraphicFramePr>
          <p:nvPr>
            <p:extLst>
              <p:ext uri="{D42A27DB-BD31-4B8C-83A1-F6EECF244321}">
                <p14:modId xmlns:p14="http://schemas.microsoft.com/office/powerpoint/2010/main" val="3279697828"/>
              </p:ext>
            </p:extLst>
          </p:nvPr>
        </p:nvGraphicFramePr>
        <p:xfrm>
          <a:off x="4782298" y="4780771"/>
          <a:ext cx="4936679" cy="554533"/>
        </p:xfrm>
        <a:graphic>
          <a:graphicData uri="http://schemas.openxmlformats.org/drawingml/2006/table">
            <a:tbl>
              <a:tblPr firstRow="1" bandRow="1">
                <a:tableStyleId>{00A15C55-8517-42AA-B614-E9B94910E393}</a:tableStyleId>
              </a:tblPr>
              <a:tblGrid>
                <a:gridCol w="653302">
                  <a:extLst>
                    <a:ext uri="{9D8B030D-6E8A-4147-A177-3AD203B41FA5}">
                      <a16:colId xmlns:a16="http://schemas.microsoft.com/office/drawing/2014/main" val="3439606335"/>
                    </a:ext>
                  </a:extLst>
                </a:gridCol>
                <a:gridCol w="911068">
                  <a:extLst>
                    <a:ext uri="{9D8B030D-6E8A-4147-A177-3AD203B41FA5}">
                      <a16:colId xmlns:a16="http://schemas.microsoft.com/office/drawing/2014/main" val="4277437791"/>
                    </a:ext>
                  </a:extLst>
                </a:gridCol>
                <a:gridCol w="1124103">
                  <a:extLst>
                    <a:ext uri="{9D8B030D-6E8A-4147-A177-3AD203B41FA5}">
                      <a16:colId xmlns:a16="http://schemas.microsoft.com/office/drawing/2014/main" val="840812293"/>
                    </a:ext>
                  </a:extLst>
                </a:gridCol>
                <a:gridCol w="1124103">
                  <a:extLst>
                    <a:ext uri="{9D8B030D-6E8A-4147-A177-3AD203B41FA5}">
                      <a16:colId xmlns:a16="http://schemas.microsoft.com/office/drawing/2014/main" val="3614980716"/>
                    </a:ext>
                  </a:extLst>
                </a:gridCol>
                <a:gridCol w="1124103">
                  <a:extLst>
                    <a:ext uri="{9D8B030D-6E8A-4147-A177-3AD203B41FA5}">
                      <a16:colId xmlns:a16="http://schemas.microsoft.com/office/drawing/2014/main" val="1054525686"/>
                    </a:ext>
                  </a:extLst>
                </a:gridCol>
              </a:tblGrid>
              <a:tr h="219253">
                <a:tc>
                  <a:txBody>
                    <a:bodyPr/>
                    <a:lstStyle/>
                    <a:p>
                      <a:pPr algn="ctr"/>
                      <a:endParaRPr lang="en-GB" sz="800" dirty="0">
                        <a:solidFill>
                          <a:schemeClr val="tx1"/>
                        </a:solidFill>
                        <a:latin typeface="Raleway Medium" pitchFamily="2" charset="0"/>
                      </a:endParaRPr>
                    </a:p>
                  </a:txBody>
                  <a:tcPr anchor="ctr"/>
                </a:tc>
                <a:tc>
                  <a:txBody>
                    <a:bodyPr/>
                    <a:lstStyle/>
                    <a:p>
                      <a:pPr algn="ctr"/>
                      <a:r>
                        <a:rPr lang="de-DE" sz="800" dirty="0">
                          <a:solidFill>
                            <a:schemeClr val="tx1"/>
                          </a:solidFill>
                        </a:rPr>
                        <a:t>Untergewicht</a:t>
                      </a:r>
                      <a:endParaRPr lang="en-GB" sz="800" dirty="0">
                        <a:solidFill>
                          <a:schemeClr val="tx1"/>
                        </a:solidFill>
                        <a:latin typeface="Raleway Medium" pitchFamily="2" charset="0"/>
                      </a:endParaRPr>
                    </a:p>
                  </a:txBody>
                  <a:tcPr anchor="ctr"/>
                </a:tc>
                <a:tc>
                  <a:txBody>
                    <a:bodyPr/>
                    <a:lstStyle/>
                    <a:p>
                      <a:pPr algn="ctr"/>
                      <a:r>
                        <a:rPr lang="de-DE" sz="800" dirty="0">
                          <a:solidFill>
                            <a:schemeClr val="tx1"/>
                          </a:solidFill>
                        </a:rPr>
                        <a:t>Normalgewicht</a:t>
                      </a:r>
                      <a:endParaRPr lang="en-GB" sz="800" dirty="0">
                        <a:solidFill>
                          <a:schemeClr val="tx1"/>
                        </a:solidFill>
                        <a:latin typeface="Raleway Medium" pitchFamily="2" charset="0"/>
                      </a:endParaRPr>
                    </a:p>
                  </a:txBody>
                  <a:tcPr anchor="ctr"/>
                </a:tc>
                <a:tc>
                  <a:txBody>
                    <a:bodyPr/>
                    <a:lstStyle/>
                    <a:p>
                      <a:pPr algn="ctr"/>
                      <a:r>
                        <a:rPr lang="de-DE" sz="800" dirty="0">
                          <a:solidFill>
                            <a:schemeClr val="tx1"/>
                          </a:solidFill>
                        </a:rPr>
                        <a:t>Übergewicht </a:t>
                      </a:r>
                      <a:endParaRPr lang="en-GB" sz="800" dirty="0">
                        <a:solidFill>
                          <a:schemeClr val="tx1"/>
                        </a:solidFill>
                        <a:latin typeface="Raleway Medium" pitchFamily="2" charset="0"/>
                      </a:endParaRPr>
                    </a:p>
                  </a:txBody>
                  <a:tcPr anchor="ctr"/>
                </a:tc>
                <a:tc>
                  <a:txBody>
                    <a:bodyPr/>
                    <a:lstStyle/>
                    <a:p>
                      <a:pPr algn="ctr"/>
                      <a:r>
                        <a:rPr lang="de-DE" sz="800" dirty="0">
                          <a:solidFill>
                            <a:schemeClr val="tx1"/>
                          </a:solidFill>
                        </a:rPr>
                        <a:t>Adipositas</a:t>
                      </a:r>
                      <a:endParaRPr lang="en-GB" sz="800" dirty="0">
                        <a:solidFill>
                          <a:schemeClr val="tx1"/>
                        </a:solidFill>
                        <a:latin typeface="Raleway Medium" pitchFamily="2" charset="0"/>
                      </a:endParaRPr>
                    </a:p>
                  </a:txBody>
                  <a:tcPr anchor="ctr"/>
                </a:tc>
                <a:extLst>
                  <a:ext uri="{0D108BD9-81ED-4DB2-BD59-A6C34878D82A}">
                    <a16:rowId xmlns:a16="http://schemas.microsoft.com/office/drawing/2014/main" val="3394569500"/>
                  </a:ext>
                </a:extLst>
              </a:tr>
              <a:tr h="219253">
                <a:tc>
                  <a:txBody>
                    <a:bodyPr/>
                    <a:lstStyle/>
                    <a:p>
                      <a:pPr algn="ctr"/>
                      <a:r>
                        <a:rPr lang="de-DE" sz="800" dirty="0">
                          <a:solidFill>
                            <a:schemeClr val="tx1"/>
                          </a:solidFill>
                        </a:rPr>
                        <a:t>BMI (kg/m^2)</a:t>
                      </a:r>
                      <a:endParaRPr lang="en-GB" sz="800" b="0" i="0" dirty="0">
                        <a:solidFill>
                          <a:schemeClr val="tx1"/>
                        </a:solidFill>
                        <a:latin typeface="Raleway Medium" pitchFamily="2" charset="0"/>
                      </a:endParaRPr>
                    </a:p>
                  </a:txBody>
                  <a:tcPr anchor="ctr"/>
                </a:tc>
                <a:tc>
                  <a:txBody>
                    <a:bodyPr/>
                    <a:lstStyle/>
                    <a:p>
                      <a:pPr algn="ctr"/>
                      <a:r>
                        <a:rPr lang="de-DE" sz="800" dirty="0"/>
                        <a:t>≤</a:t>
                      </a:r>
                      <a:r>
                        <a:rPr lang="de-DE" sz="800" dirty="0">
                          <a:solidFill>
                            <a:schemeClr val="tx1"/>
                          </a:solidFill>
                        </a:rPr>
                        <a:t>18,4</a:t>
                      </a:r>
                      <a:endParaRPr lang="en-GB" sz="800" i="1" dirty="0">
                        <a:solidFill>
                          <a:schemeClr val="tx1"/>
                        </a:solidFill>
                        <a:latin typeface="Raleway Medium" pitchFamily="2" charset="0"/>
                      </a:endParaRPr>
                    </a:p>
                  </a:txBody>
                  <a:tcPr anchor="ctr"/>
                </a:tc>
                <a:tc>
                  <a:txBody>
                    <a:bodyPr/>
                    <a:lstStyle/>
                    <a:p>
                      <a:pPr algn="ctr"/>
                      <a:r>
                        <a:rPr lang="de-DE" sz="800" dirty="0">
                          <a:solidFill>
                            <a:schemeClr val="tx1"/>
                          </a:solidFill>
                        </a:rPr>
                        <a:t>18,5-24</a:t>
                      </a:r>
                      <a:endParaRPr lang="en-GB" sz="800" i="1" dirty="0">
                        <a:solidFill>
                          <a:schemeClr val="tx1"/>
                        </a:solidFill>
                        <a:latin typeface="Raleway Medium" pitchFamily="2" charset="0"/>
                      </a:endParaRPr>
                    </a:p>
                  </a:txBody>
                  <a:tcPr anchor="ctr"/>
                </a:tc>
                <a:tc>
                  <a:txBody>
                    <a:bodyPr/>
                    <a:lstStyle/>
                    <a:p>
                      <a:pPr algn="ctr"/>
                      <a:r>
                        <a:rPr lang="de-DE" sz="800" dirty="0">
                          <a:solidFill>
                            <a:schemeClr val="tx1"/>
                          </a:solidFill>
                        </a:rPr>
                        <a:t>25-29</a:t>
                      </a:r>
                      <a:endParaRPr lang="en-GB" sz="800" i="1" dirty="0">
                        <a:solidFill>
                          <a:schemeClr val="tx1"/>
                        </a:solidFill>
                        <a:latin typeface="Raleway Medium" pitchFamily="2" charset="0"/>
                      </a:endParaRPr>
                    </a:p>
                  </a:txBody>
                  <a:tcPr anchor="ctr"/>
                </a:tc>
                <a:tc>
                  <a:txBody>
                    <a:bodyPr/>
                    <a:lstStyle/>
                    <a:p>
                      <a:pPr algn="ctr"/>
                      <a:r>
                        <a:rPr lang="de-DE" sz="800" dirty="0"/>
                        <a:t>≥30</a:t>
                      </a:r>
                      <a:endParaRPr lang="en-GB" sz="800" i="1" dirty="0">
                        <a:solidFill>
                          <a:schemeClr val="tx1"/>
                        </a:solidFill>
                        <a:latin typeface="Raleway Medium" pitchFamily="2" charset="0"/>
                      </a:endParaRPr>
                    </a:p>
                  </a:txBody>
                  <a:tcPr anchor="ctr"/>
                </a:tc>
                <a:extLst>
                  <a:ext uri="{0D108BD9-81ED-4DB2-BD59-A6C34878D82A}">
                    <a16:rowId xmlns:a16="http://schemas.microsoft.com/office/drawing/2014/main" val="3556801898"/>
                  </a:ext>
                </a:extLst>
              </a:tr>
            </a:tbl>
          </a:graphicData>
        </a:graphic>
      </p:graphicFrame>
      <p:sp>
        <p:nvSpPr>
          <p:cNvPr id="47" name="Rechteck 46">
            <a:extLst>
              <a:ext uri="{FF2B5EF4-FFF2-40B4-BE49-F238E27FC236}">
                <a16:creationId xmlns:a16="http://schemas.microsoft.com/office/drawing/2014/main" id="{D7A9C5B0-DC60-450B-AB8B-FAE7AA2ABB15}"/>
              </a:ext>
            </a:extLst>
          </p:cNvPr>
          <p:cNvSpPr/>
          <p:nvPr/>
        </p:nvSpPr>
        <p:spPr>
          <a:xfrm>
            <a:off x="4718386" y="4438181"/>
            <a:ext cx="7243505" cy="276999"/>
          </a:xfrm>
          <a:prstGeom prst="rect">
            <a:avLst/>
          </a:prstGeom>
        </p:spPr>
        <p:txBody>
          <a:bodyPr wrap="square">
            <a:spAutoFit/>
          </a:bodyPr>
          <a:lstStyle/>
          <a:p>
            <a:r>
              <a:rPr lang="de-DE" sz="1200" b="1" dirty="0">
                <a:solidFill>
                  <a:srgbClr val="004785"/>
                </a:solidFill>
                <a:latin typeface="Hind" panose="02000000000000000000" pitchFamily="2" charset="77"/>
                <a:cs typeface="Hind" panose="02000000000000000000" pitchFamily="2" charset="77"/>
              </a:rPr>
              <a:t>Einteilung von Gewichtsklassen nach dem BMI:</a:t>
            </a:r>
            <a:endParaRPr lang="en-GB" sz="1200" b="1" dirty="0">
              <a:solidFill>
                <a:srgbClr val="004785"/>
              </a:solidFill>
              <a:latin typeface="Hind" panose="02000000000000000000" pitchFamily="2" charset="77"/>
              <a:cs typeface="Hind" panose="02000000000000000000" pitchFamily="2" charset="77"/>
            </a:endParaRPr>
          </a:p>
        </p:txBody>
      </p:sp>
      <p:sp>
        <p:nvSpPr>
          <p:cNvPr id="48" name="Rechteck 47">
            <a:extLst>
              <a:ext uri="{FF2B5EF4-FFF2-40B4-BE49-F238E27FC236}">
                <a16:creationId xmlns:a16="http://schemas.microsoft.com/office/drawing/2014/main" id="{6FBE3088-A775-4DB1-987B-90F6883088EA}"/>
              </a:ext>
            </a:extLst>
          </p:cNvPr>
          <p:cNvSpPr/>
          <p:nvPr/>
        </p:nvSpPr>
        <p:spPr>
          <a:xfrm>
            <a:off x="4662680" y="1392804"/>
            <a:ext cx="7243505" cy="276999"/>
          </a:xfrm>
          <a:prstGeom prst="rect">
            <a:avLst/>
          </a:prstGeom>
        </p:spPr>
        <p:txBody>
          <a:bodyPr wrap="square">
            <a:spAutoFit/>
          </a:bodyPr>
          <a:lstStyle/>
          <a:p>
            <a:r>
              <a:rPr lang="de-DE" sz="1200" b="1" dirty="0">
                <a:solidFill>
                  <a:srgbClr val="004785"/>
                </a:solidFill>
                <a:latin typeface="Hind" panose="02000000000000000000" pitchFamily="2" charset="77"/>
                <a:cs typeface="Hind" panose="02000000000000000000" pitchFamily="2" charset="77"/>
              </a:rPr>
              <a:t>Gewichtausprägung</a:t>
            </a:r>
            <a:endParaRPr lang="en-GB" sz="1200" b="1" dirty="0">
              <a:solidFill>
                <a:srgbClr val="004785"/>
              </a:solidFill>
              <a:latin typeface="Hind" panose="02000000000000000000" pitchFamily="2" charset="77"/>
              <a:cs typeface="Hind" panose="02000000000000000000" pitchFamily="2" charset="77"/>
            </a:endParaRPr>
          </a:p>
        </p:txBody>
      </p:sp>
      <p:graphicFrame>
        <p:nvGraphicFramePr>
          <p:cNvPr id="50" name="Diagramm 49">
            <a:extLst>
              <a:ext uri="{FF2B5EF4-FFF2-40B4-BE49-F238E27FC236}">
                <a16:creationId xmlns:a16="http://schemas.microsoft.com/office/drawing/2014/main" id="{3881CF9F-D1E7-414F-A414-98B5C9417BA1}"/>
              </a:ext>
            </a:extLst>
          </p:cNvPr>
          <p:cNvGraphicFramePr/>
          <p:nvPr>
            <p:extLst>
              <p:ext uri="{D42A27DB-BD31-4B8C-83A1-F6EECF244321}">
                <p14:modId xmlns:p14="http://schemas.microsoft.com/office/powerpoint/2010/main" val="3465302587"/>
              </p:ext>
            </p:extLst>
          </p:nvPr>
        </p:nvGraphicFramePr>
        <p:xfrm>
          <a:off x="3629" y="3619893"/>
          <a:ext cx="3899449" cy="3157541"/>
        </p:xfrm>
        <a:graphic>
          <a:graphicData uri="http://schemas.openxmlformats.org/drawingml/2006/chart">
            <c:chart xmlns:c="http://schemas.openxmlformats.org/drawingml/2006/chart" xmlns:r="http://schemas.openxmlformats.org/officeDocument/2006/relationships" r:id="rId4"/>
          </a:graphicData>
        </a:graphic>
      </p:graphicFrame>
      <p:sp>
        <p:nvSpPr>
          <p:cNvPr id="25" name="Rechteck 24">
            <a:extLst>
              <a:ext uri="{FF2B5EF4-FFF2-40B4-BE49-F238E27FC236}">
                <a16:creationId xmlns:a16="http://schemas.microsoft.com/office/drawing/2014/main" id="{5AC60E7C-55F4-472D-98C0-234FF3F26AD7}"/>
              </a:ext>
            </a:extLst>
          </p:cNvPr>
          <p:cNvSpPr/>
          <p:nvPr/>
        </p:nvSpPr>
        <p:spPr>
          <a:xfrm>
            <a:off x="4695481" y="5312187"/>
            <a:ext cx="5231846" cy="257378"/>
          </a:xfrm>
          <a:prstGeom prst="rect">
            <a:avLst/>
          </a:prstGeom>
        </p:spPr>
        <p:txBody>
          <a:bodyPr wrap="square">
            <a:spAutoFit/>
          </a:bodyPr>
          <a:lstStyle/>
          <a:p>
            <a:pPr>
              <a:lnSpc>
                <a:spcPct val="150000"/>
              </a:lnSpc>
            </a:pPr>
            <a:r>
              <a:rPr lang="de-DE" sz="800" i="1" dirty="0">
                <a:latin typeface="Raleway Medium" pitchFamily="2" charset="0"/>
              </a:rPr>
              <a:t>Quelle: </a:t>
            </a:r>
            <a:r>
              <a:rPr lang="en-GB" sz="800" i="1" dirty="0">
                <a:latin typeface="Raleway Medium" pitchFamily="2" charset="0"/>
              </a:rPr>
              <a:t> </a:t>
            </a:r>
            <a:r>
              <a:rPr lang="en-GB" sz="800" dirty="0" err="1"/>
              <a:t>Schienkiewitz</a:t>
            </a:r>
            <a:r>
              <a:rPr lang="en-GB" sz="800" dirty="0"/>
              <a:t> et al., 2022</a:t>
            </a:r>
            <a:endParaRPr lang="en-GB" sz="800" i="1" dirty="0">
              <a:latin typeface="Raleway Medium" pitchFamily="2" charset="0"/>
            </a:endParaRPr>
          </a:p>
        </p:txBody>
      </p:sp>
      <p:sp>
        <p:nvSpPr>
          <p:cNvPr id="4" name="Textfeld 3">
            <a:extLst>
              <a:ext uri="{FF2B5EF4-FFF2-40B4-BE49-F238E27FC236}">
                <a16:creationId xmlns:a16="http://schemas.microsoft.com/office/drawing/2014/main" id="{6B1DB769-CF31-9749-8223-E7A5C986DD51}"/>
              </a:ext>
            </a:extLst>
          </p:cNvPr>
          <p:cNvSpPr txBox="1"/>
          <p:nvPr/>
        </p:nvSpPr>
        <p:spPr>
          <a:xfrm>
            <a:off x="4575346" y="3706711"/>
            <a:ext cx="6504729" cy="338554"/>
          </a:xfrm>
          <a:prstGeom prst="rect">
            <a:avLst/>
          </a:prstGeom>
          <a:noFill/>
        </p:spPr>
        <p:txBody>
          <a:bodyPr wrap="square" rtlCol="0">
            <a:spAutoFit/>
          </a:bodyPr>
          <a:lstStyle/>
          <a:p>
            <a:r>
              <a:rPr lang="de-DE" sz="800" b="1" i="1" dirty="0">
                <a:solidFill>
                  <a:schemeClr val="bg1"/>
                </a:solidFill>
                <a:latin typeface="Poppins" pitchFamily="2" charset="77"/>
                <a:cs typeface="Poppins" pitchFamily="2" charset="77"/>
              </a:rPr>
              <a:t>Hinweis</a:t>
            </a:r>
            <a:r>
              <a:rPr lang="de-DE" sz="800" i="1" dirty="0">
                <a:solidFill>
                  <a:schemeClr val="bg1"/>
                </a:solidFill>
                <a:latin typeface="Poppins" pitchFamily="2" charset="77"/>
                <a:cs typeface="Poppins" pitchFamily="2" charset="77"/>
              </a:rPr>
              <a:t>: </a:t>
            </a:r>
            <a:r>
              <a:rPr lang="de-DE" altLang="de-DE" sz="800" i="1" dirty="0">
                <a:solidFill>
                  <a:schemeClr val="bg1"/>
                </a:solidFill>
                <a:latin typeface="Poppins" pitchFamily="2" charset="77"/>
                <a:cs typeface="Poppins" pitchFamily="2" charset="77"/>
              </a:rPr>
              <a:t>Insgesamt gaben fünf von 5.544 Teilnehmenden an, „divers“ zu sein. Aufgrund der sehr kleinen Fallzahl kann die Darstellung neben den Kategorien „weiblich“ und „männlich“ visuell verzerrt wirken. </a:t>
            </a:r>
          </a:p>
        </p:txBody>
      </p:sp>
      <p:sp>
        <p:nvSpPr>
          <p:cNvPr id="6" name="Textfeld 5">
            <a:extLst>
              <a:ext uri="{FF2B5EF4-FFF2-40B4-BE49-F238E27FC236}">
                <a16:creationId xmlns:a16="http://schemas.microsoft.com/office/drawing/2014/main" id="{08737958-40C1-67D7-AC3E-0C973F088306}"/>
              </a:ext>
            </a:extLst>
          </p:cNvPr>
          <p:cNvSpPr txBox="1"/>
          <p:nvPr/>
        </p:nvSpPr>
        <p:spPr>
          <a:xfrm>
            <a:off x="249728" y="607612"/>
            <a:ext cx="3537081" cy="621324"/>
          </a:xfrm>
          <a:prstGeom prst="rect">
            <a:avLst/>
          </a:prstGeom>
          <a:noFill/>
        </p:spPr>
        <p:txBody>
          <a:bodyPr wrap="square">
            <a:spAutoFit/>
          </a:bodyPr>
          <a:lstStyle/>
          <a:p>
            <a:pPr>
              <a:lnSpc>
                <a:spcPct val="150000"/>
              </a:lnSpc>
            </a:pPr>
            <a:r>
              <a:rPr lang="de-DE" sz="2500" b="1" dirty="0">
                <a:solidFill>
                  <a:srgbClr val="004785"/>
                </a:solidFill>
                <a:latin typeface="Hind" panose="02000000000000000000" pitchFamily="2" charset="77"/>
                <a:cs typeface="Hind" panose="02000000000000000000" pitchFamily="2" charset="77"/>
              </a:rPr>
              <a:t>Medizinische Situation</a:t>
            </a:r>
            <a:endParaRPr lang="en-GB" sz="2500" b="1" dirty="0">
              <a:solidFill>
                <a:srgbClr val="004785"/>
              </a:solidFill>
              <a:latin typeface="Hind" panose="02000000000000000000" pitchFamily="2" charset="77"/>
              <a:cs typeface="Hind" panose="02000000000000000000" pitchFamily="2" charset="77"/>
            </a:endParaRPr>
          </a:p>
        </p:txBody>
      </p:sp>
      <p:sp>
        <p:nvSpPr>
          <p:cNvPr id="9" name="Textfeld 8">
            <a:extLst>
              <a:ext uri="{FF2B5EF4-FFF2-40B4-BE49-F238E27FC236}">
                <a16:creationId xmlns:a16="http://schemas.microsoft.com/office/drawing/2014/main" id="{88960C36-8546-D50D-8E75-15FBDBE96CDF}"/>
              </a:ext>
            </a:extLst>
          </p:cNvPr>
          <p:cNvSpPr txBox="1"/>
          <p:nvPr/>
        </p:nvSpPr>
        <p:spPr>
          <a:xfrm>
            <a:off x="239788" y="1277499"/>
            <a:ext cx="1123122" cy="369332"/>
          </a:xfrm>
          <a:prstGeom prst="rect">
            <a:avLst/>
          </a:prstGeom>
          <a:noFill/>
        </p:spPr>
        <p:txBody>
          <a:bodyPr wrap="square">
            <a:spAutoFit/>
          </a:bodyPr>
          <a:lstStyle/>
          <a:p>
            <a:r>
              <a:rPr lang="de-DE" sz="1800" b="1" dirty="0">
                <a:solidFill>
                  <a:srgbClr val="FEA121"/>
                </a:solidFill>
                <a:latin typeface="Hind" panose="02000000000000000000" pitchFamily="2" charset="77"/>
                <a:cs typeface="Hind" panose="02000000000000000000" pitchFamily="2" charset="77"/>
              </a:rPr>
              <a:t>Gewicht</a:t>
            </a:r>
            <a:endParaRPr lang="en-GB" sz="1800" b="1" dirty="0">
              <a:solidFill>
                <a:srgbClr val="FEA12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3355151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657C444-E3AB-482A-E120-440D7808A98A}"/>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Abgerundetes Rechteck 1">
            <a:extLst>
              <a:ext uri="{FF2B5EF4-FFF2-40B4-BE49-F238E27FC236}">
                <a16:creationId xmlns:a16="http://schemas.microsoft.com/office/drawing/2014/main" id="{C3243DB8-B115-5150-5BB4-64A752E1A2BE}"/>
              </a:ext>
            </a:extLst>
          </p:cNvPr>
          <p:cNvSpPr/>
          <p:nvPr/>
        </p:nvSpPr>
        <p:spPr>
          <a:xfrm>
            <a:off x="4192203" y="769677"/>
            <a:ext cx="6722959" cy="5759460"/>
          </a:xfrm>
          <a:prstGeom prst="roundRect">
            <a:avLst>
              <a:gd name="adj" fmla="val 7080"/>
            </a:avLst>
          </a:prstGeom>
          <a:solidFill>
            <a:srgbClr val="BD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6FA2997A-B502-4994-9E40-D58E07304673}"/>
              </a:ext>
            </a:extLst>
          </p:cNvPr>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3360" y="0"/>
            <a:ext cx="3942475" cy="6858001"/>
          </a:xfrm>
          <a:prstGeom prst="rect">
            <a:avLst/>
          </a:prstGeom>
        </p:spPr>
      </p:pic>
      <p:sp>
        <p:nvSpPr>
          <p:cNvPr id="26" name="Ellipse 25">
            <a:extLst>
              <a:ext uri="{FF2B5EF4-FFF2-40B4-BE49-F238E27FC236}">
                <a16:creationId xmlns:a16="http://schemas.microsoft.com/office/drawing/2014/main" id="{2BACB400-D42E-433D-BED3-89C070330844}"/>
              </a:ext>
            </a:extLst>
          </p:cNvPr>
          <p:cNvSpPr/>
          <p:nvPr/>
        </p:nvSpPr>
        <p:spPr>
          <a:xfrm>
            <a:off x="249728" y="392681"/>
            <a:ext cx="873393" cy="862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22" name="Rechteck 21">
            <a:extLst>
              <a:ext uri="{FF2B5EF4-FFF2-40B4-BE49-F238E27FC236}">
                <a16:creationId xmlns:a16="http://schemas.microsoft.com/office/drawing/2014/main" id="{9CE90CC4-F3FD-4988-BCD4-46FD73982383}"/>
              </a:ext>
            </a:extLst>
          </p:cNvPr>
          <p:cNvSpPr/>
          <p:nvPr/>
        </p:nvSpPr>
        <p:spPr>
          <a:xfrm>
            <a:off x="249728" y="1110188"/>
            <a:ext cx="3494137" cy="621324"/>
          </a:xfrm>
          <a:prstGeom prst="rect">
            <a:avLst/>
          </a:prstGeom>
        </p:spPr>
        <p:txBody>
          <a:bodyPr wrap="square">
            <a:spAutoFit/>
          </a:bodyPr>
          <a:lstStyle/>
          <a:p>
            <a:pPr>
              <a:lnSpc>
                <a:spcPct val="150000"/>
              </a:lnSpc>
            </a:pPr>
            <a:r>
              <a:rPr lang="de-DE" sz="2500" b="1" dirty="0">
                <a:solidFill>
                  <a:srgbClr val="004785"/>
                </a:solidFill>
                <a:latin typeface="Hind" panose="02000000000000000000" pitchFamily="2" charset="77"/>
                <a:cs typeface="Hind" panose="02000000000000000000" pitchFamily="2" charset="77"/>
              </a:rPr>
              <a:t>Medizinische Situation</a:t>
            </a:r>
            <a:endParaRPr lang="en-GB" sz="2500" b="1" dirty="0">
              <a:solidFill>
                <a:srgbClr val="004785"/>
              </a:solidFill>
              <a:latin typeface="Hind" panose="02000000000000000000" pitchFamily="2" charset="77"/>
              <a:cs typeface="Hind" panose="02000000000000000000" pitchFamily="2" charset="77"/>
            </a:endParaRPr>
          </a:p>
        </p:txBody>
      </p:sp>
      <p:sp>
        <p:nvSpPr>
          <p:cNvPr id="24" name="Rechteck 23">
            <a:extLst>
              <a:ext uri="{FF2B5EF4-FFF2-40B4-BE49-F238E27FC236}">
                <a16:creationId xmlns:a16="http://schemas.microsoft.com/office/drawing/2014/main" id="{EA8FD91C-92BF-4721-A597-AF0FEC18E1A5}"/>
              </a:ext>
            </a:extLst>
          </p:cNvPr>
          <p:cNvSpPr/>
          <p:nvPr/>
        </p:nvSpPr>
        <p:spPr>
          <a:xfrm>
            <a:off x="4613674" y="3694870"/>
            <a:ext cx="5312137" cy="215444"/>
          </a:xfrm>
          <a:prstGeom prst="rect">
            <a:avLst/>
          </a:prstGeom>
        </p:spPr>
        <p:txBody>
          <a:bodyPr wrap="square">
            <a:spAutoFit/>
          </a:bodyPr>
          <a:lstStyle/>
          <a:p>
            <a:r>
              <a:rPr lang="de-DE" sz="800" i="1" dirty="0">
                <a:solidFill>
                  <a:srgbClr val="004785"/>
                </a:solidFill>
                <a:latin typeface="Hind" panose="02000000000000000000" pitchFamily="2" charset="77"/>
                <a:cs typeface="Hind" panose="02000000000000000000" pitchFamily="2" charset="77"/>
              </a:rPr>
              <a:t>Anmerkungen: N=708; AK=Altersklasse (Altersklassenzusammenfassung nach RKI) </a:t>
            </a:r>
            <a:endParaRPr lang="en-GB" sz="800" i="1" dirty="0">
              <a:solidFill>
                <a:srgbClr val="004785"/>
              </a:solidFill>
              <a:latin typeface="Hind" panose="02000000000000000000" pitchFamily="2" charset="77"/>
              <a:cs typeface="Hind" panose="02000000000000000000" pitchFamily="2" charset="77"/>
            </a:endParaRPr>
          </a:p>
        </p:txBody>
      </p:sp>
      <p:sp>
        <p:nvSpPr>
          <p:cNvPr id="25" name="Rechteck 24">
            <a:extLst>
              <a:ext uri="{FF2B5EF4-FFF2-40B4-BE49-F238E27FC236}">
                <a16:creationId xmlns:a16="http://schemas.microsoft.com/office/drawing/2014/main" id="{DF3746F1-8F0D-4FF1-A581-D4DA590D98E0}"/>
              </a:ext>
            </a:extLst>
          </p:cNvPr>
          <p:cNvSpPr/>
          <p:nvPr/>
        </p:nvSpPr>
        <p:spPr>
          <a:xfrm>
            <a:off x="4529450" y="1242929"/>
            <a:ext cx="7218436" cy="276999"/>
          </a:xfrm>
          <a:prstGeom prst="rect">
            <a:avLst/>
          </a:prstGeom>
        </p:spPr>
        <p:txBody>
          <a:bodyPr wrap="square">
            <a:spAutoFit/>
          </a:bodyPr>
          <a:lstStyle/>
          <a:p>
            <a:r>
              <a:rPr lang="en-GB" sz="1200" b="1" dirty="0" err="1">
                <a:solidFill>
                  <a:srgbClr val="004785"/>
                </a:solidFill>
                <a:latin typeface="Hind" panose="02000000000000000000" pitchFamily="2" charset="77"/>
                <a:cs typeface="Hind" panose="02000000000000000000" pitchFamily="2" charset="77"/>
              </a:rPr>
              <a:t>Gewicht</a:t>
            </a:r>
            <a:r>
              <a:rPr lang="en-GB" sz="1200" b="1" dirty="0">
                <a:solidFill>
                  <a:srgbClr val="004785"/>
                </a:solidFill>
                <a:latin typeface="Hind" panose="02000000000000000000" pitchFamily="2" charset="77"/>
                <a:cs typeface="Hind" panose="02000000000000000000" pitchFamily="2" charset="77"/>
              </a:rPr>
              <a:t> </a:t>
            </a:r>
            <a:r>
              <a:rPr lang="en-GB" sz="1200" b="1" dirty="0" err="1">
                <a:solidFill>
                  <a:srgbClr val="004785"/>
                </a:solidFill>
                <a:latin typeface="Hind" panose="02000000000000000000" pitchFamily="2" charset="77"/>
                <a:cs typeface="Hind" panose="02000000000000000000" pitchFamily="2" charset="77"/>
              </a:rPr>
              <a:t>nach</a:t>
            </a:r>
            <a:r>
              <a:rPr lang="en-GB" sz="1200" b="1" dirty="0">
                <a:solidFill>
                  <a:srgbClr val="004785"/>
                </a:solidFill>
                <a:latin typeface="Hind" panose="02000000000000000000" pitchFamily="2" charset="77"/>
                <a:cs typeface="Hind" panose="02000000000000000000" pitchFamily="2" charset="77"/>
              </a:rPr>
              <a:t> </a:t>
            </a:r>
            <a:r>
              <a:rPr lang="en-GB" sz="1200" b="1" dirty="0" err="1">
                <a:solidFill>
                  <a:srgbClr val="004785"/>
                </a:solidFill>
                <a:latin typeface="Hind" panose="02000000000000000000" pitchFamily="2" charset="77"/>
                <a:cs typeface="Hind" panose="02000000000000000000" pitchFamily="2" charset="77"/>
              </a:rPr>
              <a:t>Altersklassen</a:t>
            </a:r>
            <a:r>
              <a:rPr lang="en-GB" sz="1200" b="1" dirty="0">
                <a:solidFill>
                  <a:srgbClr val="004785"/>
                </a:solidFill>
                <a:latin typeface="Hind" panose="02000000000000000000" pitchFamily="2" charset="77"/>
                <a:cs typeface="Hind" panose="02000000000000000000" pitchFamily="2" charset="77"/>
              </a:rPr>
              <a:t> </a:t>
            </a:r>
            <a:r>
              <a:rPr lang="en-GB" sz="1200" b="1" dirty="0" err="1">
                <a:solidFill>
                  <a:srgbClr val="004785"/>
                </a:solidFill>
                <a:latin typeface="Hind" panose="02000000000000000000" pitchFamily="2" charset="77"/>
                <a:cs typeface="Hind" panose="02000000000000000000" pitchFamily="2" charset="77"/>
              </a:rPr>
              <a:t>bei</a:t>
            </a:r>
            <a:r>
              <a:rPr lang="en-GB" sz="1200" b="1" dirty="0">
                <a:solidFill>
                  <a:srgbClr val="004785"/>
                </a:solidFill>
                <a:latin typeface="Hind" panose="02000000000000000000" pitchFamily="2" charset="77"/>
                <a:cs typeface="Hind" panose="02000000000000000000" pitchFamily="2" charset="77"/>
              </a:rPr>
              <a:t> Frauen und </a:t>
            </a:r>
            <a:r>
              <a:rPr lang="en-GB" sz="1200" b="1" dirty="0" err="1">
                <a:solidFill>
                  <a:srgbClr val="004785"/>
                </a:solidFill>
                <a:latin typeface="Hind" panose="02000000000000000000" pitchFamily="2" charset="77"/>
                <a:cs typeface="Hind" panose="02000000000000000000" pitchFamily="2" charset="77"/>
              </a:rPr>
              <a:t>Männern</a:t>
            </a:r>
            <a:r>
              <a:rPr lang="en-GB" sz="1200" b="1" dirty="0">
                <a:solidFill>
                  <a:srgbClr val="004785"/>
                </a:solidFill>
                <a:latin typeface="Hind" panose="02000000000000000000" pitchFamily="2" charset="77"/>
                <a:cs typeface="Hind" panose="02000000000000000000" pitchFamily="2" charset="77"/>
              </a:rPr>
              <a:t> </a:t>
            </a:r>
          </a:p>
        </p:txBody>
      </p:sp>
      <p:graphicFrame>
        <p:nvGraphicFramePr>
          <p:cNvPr id="27" name="Tabelle 26">
            <a:extLst>
              <a:ext uri="{FF2B5EF4-FFF2-40B4-BE49-F238E27FC236}">
                <a16:creationId xmlns:a16="http://schemas.microsoft.com/office/drawing/2014/main" id="{9DD5515D-62E4-407E-80C7-7B3814A1797E}"/>
              </a:ext>
            </a:extLst>
          </p:cNvPr>
          <p:cNvGraphicFramePr>
            <a:graphicFrameLocks noGrp="1"/>
          </p:cNvGraphicFramePr>
          <p:nvPr>
            <p:extLst>
              <p:ext uri="{D42A27DB-BD31-4B8C-83A1-F6EECF244321}">
                <p14:modId xmlns:p14="http://schemas.microsoft.com/office/powerpoint/2010/main" val="1019059729"/>
              </p:ext>
            </p:extLst>
          </p:nvPr>
        </p:nvGraphicFramePr>
        <p:xfrm>
          <a:off x="4630272" y="1578152"/>
          <a:ext cx="5295539" cy="2078572"/>
        </p:xfrm>
        <a:graphic>
          <a:graphicData uri="http://schemas.openxmlformats.org/drawingml/2006/table">
            <a:tbl>
              <a:tblPr firstRow="1" bandRow="1">
                <a:tableStyleId>{00A15C55-8517-42AA-B614-E9B94910E393}</a:tableStyleId>
              </a:tblPr>
              <a:tblGrid>
                <a:gridCol w="1516403">
                  <a:extLst>
                    <a:ext uri="{9D8B030D-6E8A-4147-A177-3AD203B41FA5}">
                      <a16:colId xmlns:a16="http://schemas.microsoft.com/office/drawing/2014/main" val="3439606335"/>
                    </a:ext>
                  </a:extLst>
                </a:gridCol>
                <a:gridCol w="695973">
                  <a:extLst>
                    <a:ext uri="{9D8B030D-6E8A-4147-A177-3AD203B41FA5}">
                      <a16:colId xmlns:a16="http://schemas.microsoft.com/office/drawing/2014/main" val="4277437791"/>
                    </a:ext>
                  </a:extLst>
                </a:gridCol>
                <a:gridCol w="675094">
                  <a:extLst>
                    <a:ext uri="{9D8B030D-6E8A-4147-A177-3AD203B41FA5}">
                      <a16:colId xmlns:a16="http://schemas.microsoft.com/office/drawing/2014/main" val="3094233635"/>
                    </a:ext>
                  </a:extLst>
                </a:gridCol>
                <a:gridCol w="605497">
                  <a:extLst>
                    <a:ext uri="{9D8B030D-6E8A-4147-A177-3AD203B41FA5}">
                      <a16:colId xmlns:a16="http://schemas.microsoft.com/office/drawing/2014/main" val="840812293"/>
                    </a:ext>
                  </a:extLst>
                </a:gridCol>
                <a:gridCol w="570699">
                  <a:extLst>
                    <a:ext uri="{9D8B030D-6E8A-4147-A177-3AD203B41FA5}">
                      <a16:colId xmlns:a16="http://schemas.microsoft.com/office/drawing/2014/main" val="801715174"/>
                    </a:ext>
                  </a:extLst>
                </a:gridCol>
                <a:gridCol w="626376">
                  <a:extLst>
                    <a:ext uri="{9D8B030D-6E8A-4147-A177-3AD203B41FA5}">
                      <a16:colId xmlns:a16="http://schemas.microsoft.com/office/drawing/2014/main" val="3367927588"/>
                    </a:ext>
                  </a:extLst>
                </a:gridCol>
                <a:gridCol w="605497">
                  <a:extLst>
                    <a:ext uri="{9D8B030D-6E8A-4147-A177-3AD203B41FA5}">
                      <a16:colId xmlns:a16="http://schemas.microsoft.com/office/drawing/2014/main" val="3176430833"/>
                    </a:ext>
                  </a:extLst>
                </a:gridCol>
              </a:tblGrid>
              <a:tr h="366276">
                <a:tc>
                  <a:txBody>
                    <a:bodyPr/>
                    <a:lstStyle/>
                    <a:p>
                      <a:endParaRPr lang="en-GB" sz="1000" dirty="0">
                        <a:latin typeface="Raleway Medium" pitchFamily="2" charset="0"/>
                      </a:endParaRPr>
                    </a:p>
                  </a:txBody>
                  <a:tcPr anchor="ctr"/>
                </a:tc>
                <a:tc gridSpan="2">
                  <a:txBody>
                    <a:bodyPr/>
                    <a:lstStyle/>
                    <a:p>
                      <a:pPr algn="ctr"/>
                      <a:r>
                        <a:rPr lang="de-DE" sz="1000" dirty="0">
                          <a:solidFill>
                            <a:srgbClr val="004785"/>
                          </a:solidFill>
                        </a:rPr>
                        <a:t>&lt;30 </a:t>
                      </a:r>
                    </a:p>
                    <a:p>
                      <a:pPr algn="ctr"/>
                      <a:r>
                        <a:rPr lang="de-DE" sz="1000" dirty="0">
                          <a:solidFill>
                            <a:srgbClr val="004785"/>
                          </a:solidFill>
                        </a:rPr>
                        <a:t>(AK1)</a:t>
                      </a:r>
                      <a:endParaRPr lang="en-GB" sz="1000" dirty="0">
                        <a:solidFill>
                          <a:srgbClr val="004785"/>
                        </a:solidFill>
                        <a:latin typeface="Raleway Medium" pitchFamily="2" charset="0"/>
                      </a:endParaRPr>
                    </a:p>
                  </a:txBody>
                  <a:tcPr anchor="ctr"/>
                </a:tc>
                <a:tc hMerge="1">
                  <a:txBody>
                    <a:bodyPr/>
                    <a:lstStyle/>
                    <a:p>
                      <a:endParaRPr lang="en-GB" dirty="0"/>
                    </a:p>
                  </a:txBody>
                  <a:tcPr/>
                </a:tc>
                <a:tc gridSpan="2">
                  <a:txBody>
                    <a:bodyPr/>
                    <a:lstStyle/>
                    <a:p>
                      <a:pPr algn="ctr"/>
                      <a:r>
                        <a:rPr lang="de-DE" sz="1000" dirty="0">
                          <a:solidFill>
                            <a:srgbClr val="004785"/>
                          </a:solidFill>
                        </a:rPr>
                        <a:t>30-44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rPr>
                        <a:t>(AK2)</a:t>
                      </a:r>
                      <a:endParaRPr lang="en-GB" sz="1000" dirty="0">
                        <a:solidFill>
                          <a:srgbClr val="004785"/>
                        </a:solidFill>
                        <a:latin typeface="Raleway Medium" pitchFamily="2" charset="0"/>
                      </a:endParaRPr>
                    </a:p>
                  </a:txBody>
                  <a:tcPr anchor="ctr"/>
                </a:tc>
                <a:tc hMerge="1">
                  <a:txBody>
                    <a:bodyPr/>
                    <a:lstStyle/>
                    <a:p>
                      <a:endParaRPr lang="en-GB"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rPr>
                        <a:t>45-64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rPr>
                        <a:t>(AK3)</a:t>
                      </a:r>
                      <a:endParaRPr lang="en-GB" sz="1000" dirty="0">
                        <a:solidFill>
                          <a:srgbClr val="004785"/>
                        </a:solidFill>
                        <a:latin typeface="Raleway Medium" pitchFamily="2" charset="0"/>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269684">
                <a:tc>
                  <a:txBody>
                    <a:bodyPr/>
                    <a:lstStyle/>
                    <a:p>
                      <a:endParaRPr lang="en-GB" sz="1000" dirty="0">
                        <a:latin typeface="Raleway Medium" pitchFamily="2" charset="0"/>
                      </a:endParaRPr>
                    </a:p>
                  </a:txBody>
                  <a:tcPr anchor="ctr"/>
                </a:tc>
                <a:tc>
                  <a:txBody>
                    <a:bodyPr/>
                    <a:lstStyle/>
                    <a:p>
                      <a:pPr algn="ctr"/>
                      <a:r>
                        <a:rPr lang="de-DE" sz="1000" dirty="0"/>
                        <a:t>Anzahl</a:t>
                      </a:r>
                      <a:endParaRPr lang="en-GB" sz="1000" i="1" dirty="0">
                        <a:latin typeface="Raleway Medium" pitchFamily="2" charset="0"/>
                      </a:endParaRPr>
                    </a:p>
                  </a:txBody>
                  <a:tcPr anchor="ctr"/>
                </a:tc>
                <a:tc>
                  <a:txBody>
                    <a:bodyPr/>
                    <a:lstStyle/>
                    <a:p>
                      <a:pPr algn="ctr"/>
                      <a:r>
                        <a:rPr lang="de-DE" sz="1000" dirty="0"/>
                        <a:t>%</a:t>
                      </a:r>
                      <a:endParaRPr lang="en-GB" sz="1000" i="1" dirty="0">
                        <a:latin typeface="Raleway Medium" pitchFamily="2" charset="0"/>
                      </a:endParaRPr>
                    </a:p>
                  </a:txBody>
                  <a:tcPr anchor="ctr"/>
                </a:tc>
                <a:tc>
                  <a:txBody>
                    <a:bodyPr/>
                    <a:lstStyle/>
                    <a:p>
                      <a:pPr algn="ctr"/>
                      <a:r>
                        <a:rPr lang="de-DE" sz="1000" dirty="0"/>
                        <a:t>Anzahl</a:t>
                      </a:r>
                      <a:endParaRPr lang="en-GB" sz="1000" i="1" dirty="0">
                        <a:latin typeface="Raleway Medium" pitchFamily="2" charset="0"/>
                      </a:endParaRPr>
                    </a:p>
                  </a:txBody>
                  <a:tcPr anchor="ctr"/>
                </a:tc>
                <a:tc>
                  <a:txBody>
                    <a:bodyPr/>
                    <a:lstStyle/>
                    <a:p>
                      <a:pPr algn="ctr"/>
                      <a:r>
                        <a:rPr lang="de-DE" sz="1000" dirty="0"/>
                        <a:t>%</a:t>
                      </a:r>
                      <a:endParaRPr lang="en-GB" sz="1000" i="1" dirty="0">
                        <a:latin typeface="Raleway Medium" pitchFamily="2" charset="0"/>
                      </a:endParaRPr>
                    </a:p>
                  </a:txBody>
                  <a:tcPr anchor="ctr"/>
                </a:tc>
                <a:tc>
                  <a:txBody>
                    <a:bodyPr/>
                    <a:lstStyle/>
                    <a:p>
                      <a:pPr algn="ctr"/>
                      <a:r>
                        <a:rPr lang="de-DE" sz="1000" dirty="0"/>
                        <a:t>Anzahl</a:t>
                      </a:r>
                      <a:endParaRPr lang="en-GB" sz="1000" i="1" dirty="0">
                        <a:latin typeface="Raleway Medium" pitchFamily="2" charset="0"/>
                      </a:endParaRPr>
                    </a:p>
                  </a:txBody>
                  <a:tcPr anchor="ctr"/>
                </a:tc>
                <a:tc>
                  <a:txBody>
                    <a:bodyPr/>
                    <a:lstStyle/>
                    <a:p>
                      <a:pPr algn="ctr"/>
                      <a:r>
                        <a:rPr lang="de-DE" sz="1000" dirty="0"/>
                        <a:t>%</a:t>
                      </a:r>
                      <a:endParaRPr lang="en-GB" sz="1000" i="1" dirty="0">
                        <a:latin typeface="Raleway Medium" pitchFamily="2" charset="0"/>
                      </a:endParaRPr>
                    </a:p>
                  </a:txBody>
                  <a:tcPr anchor="ctr"/>
                </a:tc>
                <a:extLst>
                  <a:ext uri="{0D108BD9-81ED-4DB2-BD59-A6C34878D82A}">
                    <a16:rowId xmlns:a16="http://schemas.microsoft.com/office/drawing/2014/main" val="3556801898"/>
                  </a:ext>
                </a:extLst>
              </a:tr>
              <a:tr h="353162">
                <a:tc>
                  <a:txBody>
                    <a:bodyPr/>
                    <a:lstStyle/>
                    <a:p>
                      <a:pPr algn="r"/>
                      <a:r>
                        <a:rPr lang="de-DE" sz="1000" b="1" dirty="0"/>
                        <a:t>Untergewicht</a:t>
                      </a:r>
                      <a:endParaRPr lang="en-GB" sz="1000" b="1" dirty="0">
                        <a:latin typeface="Raleway Medium" pitchFamily="2" charset="0"/>
                      </a:endParaRPr>
                    </a:p>
                  </a:txBody>
                  <a:tcPr anchor="ctr"/>
                </a:tc>
                <a:tc>
                  <a:txBody>
                    <a:bodyPr/>
                    <a:lstStyle/>
                    <a:p>
                      <a:pPr algn="ctr"/>
                      <a:r>
                        <a:rPr lang="de-DE" sz="1000" dirty="0"/>
                        <a:t>23</a:t>
                      </a:r>
                      <a:endParaRPr lang="en-GB" sz="1000" dirty="0">
                        <a:latin typeface="Raleway Medium" pitchFamily="2" charset="0"/>
                      </a:endParaRPr>
                    </a:p>
                  </a:txBody>
                  <a:tcPr anchor="ctr"/>
                </a:tc>
                <a:tc>
                  <a:txBody>
                    <a:bodyPr/>
                    <a:lstStyle/>
                    <a:p>
                      <a:pPr algn="ctr"/>
                      <a:r>
                        <a:rPr lang="de-DE" sz="1000" dirty="0"/>
                        <a:t>6,2</a:t>
                      </a:r>
                      <a:endParaRPr lang="en-GB" sz="1000" dirty="0">
                        <a:latin typeface="Raleway Medium" pitchFamily="2" charset="0"/>
                      </a:endParaRPr>
                    </a:p>
                  </a:txBody>
                  <a:tcPr anchor="ctr"/>
                </a:tc>
                <a:tc>
                  <a:txBody>
                    <a:bodyPr/>
                    <a:lstStyle/>
                    <a:p>
                      <a:pPr algn="ctr"/>
                      <a:r>
                        <a:rPr lang="de-DE" sz="1000" dirty="0"/>
                        <a:t>20</a:t>
                      </a:r>
                      <a:endParaRPr lang="en-GB" sz="1000" dirty="0">
                        <a:latin typeface="Raleway Medium" pitchFamily="2" charset="0"/>
                      </a:endParaRPr>
                    </a:p>
                  </a:txBody>
                  <a:tcPr anchor="ctr"/>
                </a:tc>
                <a:tc>
                  <a:txBody>
                    <a:bodyPr/>
                    <a:lstStyle/>
                    <a:p>
                      <a:pPr algn="ctr"/>
                      <a:r>
                        <a:rPr lang="de-DE" sz="1000" dirty="0"/>
                        <a:t>1,5</a:t>
                      </a:r>
                      <a:endParaRPr lang="en-GB" sz="1000" dirty="0">
                        <a:latin typeface="Raleway Medium" pitchFamily="2" charset="0"/>
                      </a:endParaRPr>
                    </a:p>
                  </a:txBody>
                  <a:tcPr anchor="ctr"/>
                </a:tc>
                <a:tc>
                  <a:txBody>
                    <a:bodyPr/>
                    <a:lstStyle/>
                    <a:p>
                      <a:pPr algn="ctr"/>
                      <a:r>
                        <a:rPr lang="de-DE" sz="1000" dirty="0">
                          <a:solidFill>
                            <a:schemeClr val="tx1"/>
                          </a:solidFill>
                        </a:rPr>
                        <a:t>22</a:t>
                      </a:r>
                      <a:endParaRPr lang="en-GB" sz="1000" dirty="0">
                        <a:solidFill>
                          <a:schemeClr val="tx1"/>
                        </a:solidFill>
                        <a:latin typeface="Raleway Medium" pitchFamily="2" charset="0"/>
                      </a:endParaRPr>
                    </a:p>
                  </a:txBody>
                  <a:tcPr anchor="ctr"/>
                </a:tc>
                <a:tc>
                  <a:txBody>
                    <a:bodyPr/>
                    <a:lstStyle/>
                    <a:p>
                      <a:pPr algn="ctr"/>
                      <a:r>
                        <a:rPr lang="de-DE" sz="1000" dirty="0">
                          <a:solidFill>
                            <a:schemeClr val="tx1"/>
                          </a:solidFill>
                        </a:rPr>
                        <a:t>1,4</a:t>
                      </a:r>
                      <a:endParaRPr lang="en-GB" sz="1000" dirty="0">
                        <a:solidFill>
                          <a:schemeClr val="tx1"/>
                        </a:solidFill>
                        <a:latin typeface="Raleway Medium" pitchFamily="2" charset="0"/>
                      </a:endParaRPr>
                    </a:p>
                  </a:txBody>
                  <a:tcPr anchor="ctr"/>
                </a:tc>
                <a:extLst>
                  <a:ext uri="{0D108BD9-81ED-4DB2-BD59-A6C34878D82A}">
                    <a16:rowId xmlns:a16="http://schemas.microsoft.com/office/drawing/2014/main" val="1781126809"/>
                  </a:ext>
                </a:extLst>
              </a:tr>
              <a:tr h="35316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Normalgewicht</a:t>
                      </a:r>
                      <a:endParaRPr lang="en-GB" sz="1000" b="1" dirty="0">
                        <a:latin typeface="Raleway Medium" pitchFamily="2" charset="0"/>
                      </a:endParaRPr>
                    </a:p>
                  </a:txBody>
                  <a:tcPr anchor="ctr"/>
                </a:tc>
                <a:tc>
                  <a:txBody>
                    <a:bodyPr/>
                    <a:lstStyle/>
                    <a:p>
                      <a:pPr algn="ctr"/>
                      <a:r>
                        <a:rPr lang="de-DE" sz="1000" dirty="0"/>
                        <a:t>191</a:t>
                      </a:r>
                      <a:endParaRPr lang="en-GB" sz="1000" dirty="0">
                        <a:latin typeface="Raleway Medium" pitchFamily="2" charset="0"/>
                      </a:endParaRPr>
                    </a:p>
                  </a:txBody>
                  <a:tcPr anchor="ctr"/>
                </a:tc>
                <a:tc>
                  <a:txBody>
                    <a:bodyPr/>
                    <a:lstStyle/>
                    <a:p>
                      <a:pPr algn="ctr"/>
                      <a:r>
                        <a:rPr lang="de-DE" sz="1000" dirty="0"/>
                        <a:t>59,3</a:t>
                      </a:r>
                      <a:endParaRPr lang="en-GB" sz="1000" dirty="0">
                        <a:latin typeface="Raleway Medium" pitchFamily="2" charset="0"/>
                      </a:endParaRPr>
                    </a:p>
                  </a:txBody>
                  <a:tcPr anchor="ctr"/>
                </a:tc>
                <a:tc>
                  <a:txBody>
                    <a:bodyPr/>
                    <a:lstStyle/>
                    <a:p>
                      <a:pPr algn="ctr"/>
                      <a:r>
                        <a:rPr lang="de-DE" sz="1000" dirty="0"/>
                        <a:t>695</a:t>
                      </a:r>
                      <a:endParaRPr lang="en-GB" sz="1000" dirty="0">
                        <a:latin typeface="Raleway Medium" pitchFamily="2" charset="0"/>
                      </a:endParaRPr>
                    </a:p>
                  </a:txBody>
                  <a:tcPr anchor="ctr"/>
                </a:tc>
                <a:tc>
                  <a:txBody>
                    <a:bodyPr/>
                    <a:lstStyle/>
                    <a:p>
                      <a:pPr algn="ctr"/>
                      <a:r>
                        <a:rPr lang="de-DE" sz="1000" dirty="0"/>
                        <a:t>50,4</a:t>
                      </a:r>
                      <a:endParaRPr lang="en-GB" sz="1000" dirty="0">
                        <a:latin typeface="Raleway Medium" pitchFamily="2" charset="0"/>
                      </a:endParaRPr>
                    </a:p>
                  </a:txBody>
                  <a:tcPr anchor="ctr"/>
                </a:tc>
                <a:tc>
                  <a:txBody>
                    <a:bodyPr/>
                    <a:lstStyle/>
                    <a:p>
                      <a:pPr algn="ctr"/>
                      <a:r>
                        <a:rPr lang="de-DE" sz="1000" dirty="0">
                          <a:solidFill>
                            <a:schemeClr val="tx1"/>
                          </a:solidFill>
                        </a:rPr>
                        <a:t>1086</a:t>
                      </a:r>
                      <a:endParaRPr lang="en-GB" sz="1000" dirty="0">
                        <a:solidFill>
                          <a:schemeClr val="tx1"/>
                        </a:solidFill>
                        <a:latin typeface="Raleway Medium" pitchFamily="2" charset="0"/>
                      </a:endParaRPr>
                    </a:p>
                  </a:txBody>
                  <a:tcPr anchor="ctr"/>
                </a:tc>
                <a:tc>
                  <a:txBody>
                    <a:bodyPr/>
                    <a:lstStyle/>
                    <a:p>
                      <a:pPr algn="ctr"/>
                      <a:r>
                        <a:rPr lang="de-DE" sz="1000" dirty="0">
                          <a:solidFill>
                            <a:schemeClr val="tx1"/>
                          </a:solidFill>
                        </a:rPr>
                        <a:t>48,7</a:t>
                      </a:r>
                      <a:endParaRPr lang="en-GB" sz="1000" dirty="0">
                        <a:solidFill>
                          <a:schemeClr val="tx1"/>
                        </a:solidFill>
                        <a:latin typeface="Raleway Medium" pitchFamily="2" charset="0"/>
                      </a:endParaRPr>
                    </a:p>
                  </a:txBody>
                  <a:tcPr anchor="ctr"/>
                </a:tc>
                <a:extLst>
                  <a:ext uri="{0D108BD9-81ED-4DB2-BD59-A6C34878D82A}">
                    <a16:rowId xmlns:a16="http://schemas.microsoft.com/office/drawing/2014/main" val="260329169"/>
                  </a:ext>
                </a:extLst>
              </a:tr>
              <a:tr h="35316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Übergewicht</a:t>
                      </a:r>
                      <a:endParaRPr lang="en-GB" sz="1000" b="1" dirty="0">
                        <a:latin typeface="Raleway Medium" pitchFamily="2" charset="0"/>
                      </a:endParaRPr>
                    </a:p>
                  </a:txBody>
                  <a:tcPr anchor="ctr"/>
                </a:tc>
                <a:tc>
                  <a:txBody>
                    <a:bodyPr/>
                    <a:lstStyle/>
                    <a:p>
                      <a:pPr algn="ctr"/>
                      <a:r>
                        <a:rPr lang="de-DE" sz="1000" dirty="0"/>
                        <a:t>63</a:t>
                      </a:r>
                      <a:endParaRPr lang="en-GB" sz="1000" dirty="0">
                        <a:latin typeface="Raleway Medium" pitchFamily="2" charset="0"/>
                      </a:endParaRPr>
                    </a:p>
                  </a:txBody>
                  <a:tcPr anchor="ctr"/>
                </a:tc>
                <a:tc>
                  <a:txBody>
                    <a:bodyPr/>
                    <a:lstStyle/>
                    <a:p>
                      <a:pPr algn="ctr"/>
                      <a:r>
                        <a:rPr lang="de-DE" sz="1000" dirty="0"/>
                        <a:t>19,6</a:t>
                      </a:r>
                      <a:endParaRPr lang="en-GB" sz="1000" dirty="0">
                        <a:latin typeface="Raleway Medium" pitchFamily="2" charset="0"/>
                      </a:endParaRPr>
                    </a:p>
                  </a:txBody>
                  <a:tcPr anchor="ctr"/>
                </a:tc>
                <a:tc>
                  <a:txBody>
                    <a:bodyPr/>
                    <a:lstStyle/>
                    <a:p>
                      <a:pPr algn="ctr"/>
                      <a:r>
                        <a:rPr lang="de-DE" sz="1000" dirty="0"/>
                        <a:t>354</a:t>
                      </a:r>
                      <a:endParaRPr lang="en-GB" sz="1000" dirty="0">
                        <a:latin typeface="Raleway Medium" pitchFamily="2" charset="0"/>
                      </a:endParaRPr>
                    </a:p>
                  </a:txBody>
                  <a:tcPr anchor="ctr"/>
                </a:tc>
                <a:tc>
                  <a:txBody>
                    <a:bodyPr/>
                    <a:lstStyle/>
                    <a:p>
                      <a:pPr algn="ctr"/>
                      <a:r>
                        <a:rPr lang="de-DE" sz="1000" dirty="0"/>
                        <a:t>25,7</a:t>
                      </a:r>
                      <a:endParaRPr lang="en-GB" sz="1000" dirty="0">
                        <a:latin typeface="Raleway Medium" pitchFamily="2" charset="0"/>
                      </a:endParaRPr>
                    </a:p>
                  </a:txBody>
                  <a:tcPr anchor="ctr"/>
                </a:tc>
                <a:tc>
                  <a:txBody>
                    <a:bodyPr/>
                    <a:lstStyle/>
                    <a:p>
                      <a:pPr algn="ctr"/>
                      <a:r>
                        <a:rPr lang="de-DE" sz="1000" dirty="0">
                          <a:solidFill>
                            <a:schemeClr val="tx1"/>
                          </a:solidFill>
                        </a:rPr>
                        <a:t>703</a:t>
                      </a:r>
                      <a:endParaRPr lang="en-GB" sz="1000" dirty="0">
                        <a:solidFill>
                          <a:schemeClr val="tx1"/>
                        </a:solidFill>
                        <a:latin typeface="Raleway Medium" pitchFamily="2" charset="0"/>
                      </a:endParaRPr>
                    </a:p>
                  </a:txBody>
                  <a:tcPr anchor="ctr"/>
                </a:tc>
                <a:tc>
                  <a:txBody>
                    <a:bodyPr/>
                    <a:lstStyle/>
                    <a:p>
                      <a:pPr algn="ctr"/>
                      <a:r>
                        <a:rPr lang="de-DE" sz="1000" dirty="0">
                          <a:solidFill>
                            <a:schemeClr val="tx1"/>
                          </a:solidFill>
                        </a:rPr>
                        <a:t>27,6</a:t>
                      </a:r>
                      <a:endParaRPr lang="en-GB" sz="1000" dirty="0">
                        <a:solidFill>
                          <a:schemeClr val="tx1"/>
                        </a:solidFill>
                        <a:latin typeface="Raleway Medium" pitchFamily="2" charset="0"/>
                      </a:endParaRPr>
                    </a:p>
                  </a:txBody>
                  <a:tcPr anchor="ctr"/>
                </a:tc>
                <a:extLst>
                  <a:ext uri="{0D108BD9-81ED-4DB2-BD59-A6C34878D82A}">
                    <a16:rowId xmlns:a16="http://schemas.microsoft.com/office/drawing/2014/main" val="1906660496"/>
                  </a:ext>
                </a:extLst>
              </a:tr>
              <a:tr h="35316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Adipositas</a:t>
                      </a:r>
                      <a:endParaRPr lang="en-GB" sz="1000" b="1" dirty="0">
                        <a:latin typeface="Raleway Medium" pitchFamily="2" charset="0"/>
                      </a:endParaRPr>
                    </a:p>
                  </a:txBody>
                  <a:tcPr anchor="ctr"/>
                </a:tc>
                <a:tc>
                  <a:txBody>
                    <a:bodyPr/>
                    <a:lstStyle/>
                    <a:p>
                      <a:pPr algn="ctr"/>
                      <a:r>
                        <a:rPr lang="de-DE" sz="1000" dirty="0"/>
                        <a:t>48</a:t>
                      </a:r>
                      <a:endParaRPr lang="en-GB" sz="1000" dirty="0">
                        <a:latin typeface="Raleway Medium" pitchFamily="2" charset="0"/>
                      </a:endParaRPr>
                    </a:p>
                  </a:txBody>
                  <a:tcPr anchor="ctr"/>
                </a:tc>
                <a:tc>
                  <a:txBody>
                    <a:bodyPr/>
                    <a:lstStyle/>
                    <a:p>
                      <a:pPr algn="ctr"/>
                      <a:r>
                        <a:rPr lang="de-DE" sz="1000" dirty="0"/>
                        <a:t>14,9</a:t>
                      </a:r>
                      <a:endParaRPr lang="en-GB" sz="1000" dirty="0">
                        <a:latin typeface="Raleway Medium" pitchFamily="2" charset="0"/>
                      </a:endParaRPr>
                    </a:p>
                  </a:txBody>
                  <a:tcPr anchor="ctr"/>
                </a:tc>
                <a:tc>
                  <a:txBody>
                    <a:bodyPr/>
                    <a:lstStyle/>
                    <a:p>
                      <a:pPr algn="ctr"/>
                      <a:r>
                        <a:rPr lang="de-DE" sz="1000" dirty="0"/>
                        <a:t>310</a:t>
                      </a:r>
                      <a:endParaRPr lang="en-GB" sz="1000" dirty="0">
                        <a:latin typeface="Raleway Medium" pitchFamily="2" charset="0"/>
                      </a:endParaRPr>
                    </a:p>
                  </a:txBody>
                  <a:tcPr anchor="ctr"/>
                </a:tc>
                <a:tc>
                  <a:txBody>
                    <a:bodyPr/>
                    <a:lstStyle/>
                    <a:p>
                      <a:pPr algn="ctr"/>
                      <a:r>
                        <a:rPr lang="de-DE" sz="1000" dirty="0"/>
                        <a:t>22,5</a:t>
                      </a:r>
                      <a:endParaRPr lang="en-GB" sz="1000" dirty="0">
                        <a:latin typeface="Raleway Medium" pitchFamily="2" charset="0"/>
                      </a:endParaRPr>
                    </a:p>
                  </a:txBody>
                  <a:tcPr anchor="ctr"/>
                </a:tc>
                <a:tc>
                  <a:txBody>
                    <a:bodyPr/>
                    <a:lstStyle/>
                    <a:p>
                      <a:pPr algn="ctr"/>
                      <a:r>
                        <a:rPr lang="de-DE" sz="1000" dirty="0">
                          <a:solidFill>
                            <a:schemeClr val="tx1"/>
                          </a:solidFill>
                        </a:rPr>
                        <a:t>545</a:t>
                      </a:r>
                      <a:endParaRPr lang="en-GB" sz="1000" dirty="0">
                        <a:solidFill>
                          <a:schemeClr val="tx1"/>
                        </a:solidFill>
                        <a:latin typeface="Raleway Medium" pitchFamily="2" charset="0"/>
                      </a:endParaRPr>
                    </a:p>
                  </a:txBody>
                  <a:tcPr anchor="ctr"/>
                </a:tc>
                <a:tc>
                  <a:txBody>
                    <a:bodyPr/>
                    <a:lstStyle/>
                    <a:p>
                      <a:pPr algn="ctr"/>
                      <a:r>
                        <a:rPr lang="de-DE" sz="1000" dirty="0">
                          <a:solidFill>
                            <a:schemeClr val="tx1"/>
                          </a:solidFill>
                        </a:rPr>
                        <a:t>23,2</a:t>
                      </a:r>
                      <a:endParaRPr lang="en-GB" sz="1000" dirty="0">
                        <a:solidFill>
                          <a:schemeClr val="tx1"/>
                        </a:solidFill>
                        <a:latin typeface="Raleway Medium" pitchFamily="2" charset="0"/>
                      </a:endParaRPr>
                    </a:p>
                  </a:txBody>
                  <a:tcPr anchor="ctr"/>
                </a:tc>
                <a:extLst>
                  <a:ext uri="{0D108BD9-81ED-4DB2-BD59-A6C34878D82A}">
                    <a16:rowId xmlns:a16="http://schemas.microsoft.com/office/drawing/2014/main" val="1961719806"/>
                  </a:ext>
                </a:extLst>
              </a:tr>
            </a:tbl>
          </a:graphicData>
        </a:graphic>
      </p:graphicFrame>
      <p:graphicFrame>
        <p:nvGraphicFramePr>
          <p:cNvPr id="32" name="Tabelle 31">
            <a:extLst>
              <a:ext uri="{FF2B5EF4-FFF2-40B4-BE49-F238E27FC236}">
                <a16:creationId xmlns:a16="http://schemas.microsoft.com/office/drawing/2014/main" id="{1C8F55C6-DEE2-462C-AE94-66F38DF48ED8}"/>
              </a:ext>
            </a:extLst>
          </p:cNvPr>
          <p:cNvGraphicFramePr>
            <a:graphicFrameLocks noGrp="1"/>
          </p:cNvGraphicFramePr>
          <p:nvPr>
            <p:extLst>
              <p:ext uri="{D42A27DB-BD31-4B8C-83A1-F6EECF244321}">
                <p14:modId xmlns:p14="http://schemas.microsoft.com/office/powerpoint/2010/main" val="1086855601"/>
              </p:ext>
            </p:extLst>
          </p:nvPr>
        </p:nvGraphicFramePr>
        <p:xfrm>
          <a:off x="4613674" y="3964148"/>
          <a:ext cx="5312137" cy="2124175"/>
        </p:xfrm>
        <a:graphic>
          <a:graphicData uri="http://schemas.openxmlformats.org/drawingml/2006/table">
            <a:tbl>
              <a:tblPr firstRow="1" bandRow="1">
                <a:tableStyleId>{00A15C55-8517-42AA-B614-E9B94910E393}</a:tableStyleId>
              </a:tblPr>
              <a:tblGrid>
                <a:gridCol w="1521157">
                  <a:extLst>
                    <a:ext uri="{9D8B030D-6E8A-4147-A177-3AD203B41FA5}">
                      <a16:colId xmlns:a16="http://schemas.microsoft.com/office/drawing/2014/main" val="3439606335"/>
                    </a:ext>
                  </a:extLst>
                </a:gridCol>
                <a:gridCol w="698154">
                  <a:extLst>
                    <a:ext uri="{9D8B030D-6E8A-4147-A177-3AD203B41FA5}">
                      <a16:colId xmlns:a16="http://schemas.microsoft.com/office/drawing/2014/main" val="4277437791"/>
                    </a:ext>
                  </a:extLst>
                </a:gridCol>
                <a:gridCol w="677210">
                  <a:extLst>
                    <a:ext uri="{9D8B030D-6E8A-4147-A177-3AD203B41FA5}">
                      <a16:colId xmlns:a16="http://schemas.microsoft.com/office/drawing/2014/main" val="3094233635"/>
                    </a:ext>
                  </a:extLst>
                </a:gridCol>
                <a:gridCol w="607395">
                  <a:extLst>
                    <a:ext uri="{9D8B030D-6E8A-4147-A177-3AD203B41FA5}">
                      <a16:colId xmlns:a16="http://schemas.microsoft.com/office/drawing/2014/main" val="840812293"/>
                    </a:ext>
                  </a:extLst>
                </a:gridCol>
                <a:gridCol w="572487">
                  <a:extLst>
                    <a:ext uri="{9D8B030D-6E8A-4147-A177-3AD203B41FA5}">
                      <a16:colId xmlns:a16="http://schemas.microsoft.com/office/drawing/2014/main" val="801715174"/>
                    </a:ext>
                  </a:extLst>
                </a:gridCol>
                <a:gridCol w="628339">
                  <a:extLst>
                    <a:ext uri="{9D8B030D-6E8A-4147-A177-3AD203B41FA5}">
                      <a16:colId xmlns:a16="http://schemas.microsoft.com/office/drawing/2014/main" val="3367927588"/>
                    </a:ext>
                  </a:extLst>
                </a:gridCol>
                <a:gridCol w="607395">
                  <a:extLst>
                    <a:ext uri="{9D8B030D-6E8A-4147-A177-3AD203B41FA5}">
                      <a16:colId xmlns:a16="http://schemas.microsoft.com/office/drawing/2014/main" val="3176430833"/>
                    </a:ext>
                  </a:extLst>
                </a:gridCol>
              </a:tblGrid>
              <a:tr h="350638">
                <a:tc>
                  <a:txBody>
                    <a:bodyPr/>
                    <a:lstStyle/>
                    <a:p>
                      <a:endParaRPr lang="en-GB" sz="1000" dirty="0">
                        <a:latin typeface="Raleway Medium" pitchFamily="2" charset="0"/>
                      </a:endParaRPr>
                    </a:p>
                  </a:txBody>
                  <a:tcPr anchor="ctr"/>
                </a:tc>
                <a:tc gridSpan="2">
                  <a:txBody>
                    <a:bodyPr/>
                    <a:lstStyle/>
                    <a:p>
                      <a:pPr algn="ctr"/>
                      <a:r>
                        <a:rPr lang="de-DE" sz="1000" dirty="0">
                          <a:solidFill>
                            <a:srgbClr val="004785"/>
                          </a:solidFill>
                        </a:rPr>
                        <a:t>&lt;30 </a:t>
                      </a:r>
                    </a:p>
                    <a:p>
                      <a:pPr algn="ctr"/>
                      <a:r>
                        <a:rPr lang="de-DE" sz="1000" dirty="0">
                          <a:solidFill>
                            <a:srgbClr val="004785"/>
                          </a:solidFill>
                        </a:rPr>
                        <a:t>(AK1)</a:t>
                      </a:r>
                      <a:endParaRPr lang="en-GB" sz="1000" dirty="0">
                        <a:solidFill>
                          <a:srgbClr val="004785"/>
                        </a:solidFill>
                        <a:latin typeface="Raleway Medium" pitchFamily="2" charset="0"/>
                      </a:endParaRPr>
                    </a:p>
                  </a:txBody>
                  <a:tcPr anchor="ctr"/>
                </a:tc>
                <a:tc hMerge="1">
                  <a:txBody>
                    <a:bodyPr/>
                    <a:lstStyle/>
                    <a:p>
                      <a:endParaRPr lang="en-GB" dirty="0"/>
                    </a:p>
                  </a:txBody>
                  <a:tcPr/>
                </a:tc>
                <a:tc gridSpan="2">
                  <a:txBody>
                    <a:bodyPr/>
                    <a:lstStyle/>
                    <a:p>
                      <a:pPr algn="ctr"/>
                      <a:r>
                        <a:rPr lang="de-DE" sz="1000" dirty="0">
                          <a:solidFill>
                            <a:srgbClr val="004785"/>
                          </a:solidFill>
                        </a:rPr>
                        <a:t>30-44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rPr>
                        <a:t>(AK2)</a:t>
                      </a:r>
                      <a:endParaRPr lang="en-GB" sz="1000" dirty="0">
                        <a:solidFill>
                          <a:srgbClr val="004785"/>
                        </a:solidFill>
                        <a:latin typeface="Raleway Medium" pitchFamily="2" charset="0"/>
                      </a:endParaRPr>
                    </a:p>
                  </a:txBody>
                  <a:tcPr anchor="ctr"/>
                </a:tc>
                <a:tc hMerge="1">
                  <a:txBody>
                    <a:bodyPr/>
                    <a:lstStyle/>
                    <a:p>
                      <a:endParaRPr lang="en-GB"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rPr>
                        <a:t>45-64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4785"/>
                          </a:solidFill>
                        </a:rPr>
                        <a:t>(AK3)</a:t>
                      </a:r>
                      <a:endParaRPr lang="en-GB" sz="1000" dirty="0">
                        <a:solidFill>
                          <a:srgbClr val="004785"/>
                        </a:solidFill>
                        <a:latin typeface="Raleway Medium" pitchFamily="2" charset="0"/>
                      </a:endParaRPr>
                    </a:p>
                  </a:txBody>
                  <a:tcPr anchor="ctr"/>
                </a:tc>
                <a:tc hMerge="1">
                  <a:txBody>
                    <a:bodyPr/>
                    <a:lstStyle/>
                    <a:p>
                      <a:endParaRPr lang="en-GB" dirty="0"/>
                    </a:p>
                  </a:txBody>
                  <a:tcPr/>
                </a:tc>
                <a:extLst>
                  <a:ext uri="{0D108BD9-81ED-4DB2-BD59-A6C34878D82A}">
                    <a16:rowId xmlns:a16="http://schemas.microsoft.com/office/drawing/2014/main" val="3394569500"/>
                  </a:ext>
                </a:extLst>
              </a:tr>
              <a:tr h="276995">
                <a:tc>
                  <a:txBody>
                    <a:bodyPr/>
                    <a:lstStyle/>
                    <a:p>
                      <a:endParaRPr lang="en-GB" sz="1000" dirty="0">
                        <a:latin typeface="Raleway Medium" pitchFamily="2" charset="0"/>
                      </a:endParaRPr>
                    </a:p>
                  </a:txBody>
                  <a:tcPr anchor="ctr"/>
                </a:tc>
                <a:tc>
                  <a:txBody>
                    <a:bodyPr/>
                    <a:lstStyle/>
                    <a:p>
                      <a:pPr algn="ctr"/>
                      <a:r>
                        <a:rPr lang="de-DE" sz="1000" dirty="0"/>
                        <a:t>Anzahl</a:t>
                      </a:r>
                      <a:endParaRPr lang="en-GB" sz="1000" i="1" dirty="0">
                        <a:latin typeface="Raleway Medium" pitchFamily="2" charset="0"/>
                      </a:endParaRPr>
                    </a:p>
                  </a:txBody>
                  <a:tcPr anchor="ctr"/>
                </a:tc>
                <a:tc>
                  <a:txBody>
                    <a:bodyPr/>
                    <a:lstStyle/>
                    <a:p>
                      <a:pPr algn="ctr"/>
                      <a:r>
                        <a:rPr lang="de-DE" sz="1000" dirty="0"/>
                        <a:t>%</a:t>
                      </a:r>
                      <a:endParaRPr lang="en-GB" sz="1000" i="1" dirty="0">
                        <a:latin typeface="Raleway Medium" pitchFamily="2" charset="0"/>
                      </a:endParaRPr>
                    </a:p>
                  </a:txBody>
                  <a:tcPr anchor="ctr"/>
                </a:tc>
                <a:tc>
                  <a:txBody>
                    <a:bodyPr/>
                    <a:lstStyle/>
                    <a:p>
                      <a:pPr algn="ctr"/>
                      <a:r>
                        <a:rPr lang="de-DE" sz="1000" dirty="0"/>
                        <a:t>Anzahl</a:t>
                      </a:r>
                      <a:endParaRPr lang="en-GB" sz="1000" i="1" dirty="0">
                        <a:latin typeface="Raleway Medium" pitchFamily="2" charset="0"/>
                      </a:endParaRPr>
                    </a:p>
                  </a:txBody>
                  <a:tcPr anchor="ctr"/>
                </a:tc>
                <a:tc>
                  <a:txBody>
                    <a:bodyPr/>
                    <a:lstStyle/>
                    <a:p>
                      <a:pPr algn="ctr"/>
                      <a:r>
                        <a:rPr lang="de-DE" sz="1000" dirty="0"/>
                        <a:t>%</a:t>
                      </a:r>
                      <a:endParaRPr lang="en-GB" sz="1000" i="1" dirty="0">
                        <a:latin typeface="Raleway Medium" pitchFamily="2" charset="0"/>
                      </a:endParaRPr>
                    </a:p>
                  </a:txBody>
                  <a:tcPr anchor="ctr"/>
                </a:tc>
                <a:tc>
                  <a:txBody>
                    <a:bodyPr/>
                    <a:lstStyle/>
                    <a:p>
                      <a:pPr algn="ctr"/>
                      <a:r>
                        <a:rPr lang="de-DE" sz="1000" dirty="0"/>
                        <a:t>Anzahl</a:t>
                      </a:r>
                      <a:endParaRPr lang="en-GB" sz="1000" i="1" dirty="0">
                        <a:latin typeface="Raleway Medium" pitchFamily="2" charset="0"/>
                      </a:endParaRPr>
                    </a:p>
                  </a:txBody>
                  <a:tcPr anchor="ctr"/>
                </a:tc>
                <a:tc>
                  <a:txBody>
                    <a:bodyPr/>
                    <a:lstStyle/>
                    <a:p>
                      <a:pPr algn="ctr"/>
                      <a:r>
                        <a:rPr lang="de-DE" sz="1000" dirty="0"/>
                        <a:t>%</a:t>
                      </a:r>
                      <a:endParaRPr lang="en-GB" sz="1000" i="1" dirty="0">
                        <a:latin typeface="Raleway Medium" pitchFamily="2" charset="0"/>
                      </a:endParaRPr>
                    </a:p>
                  </a:txBody>
                  <a:tcPr anchor="ctr"/>
                </a:tc>
                <a:extLst>
                  <a:ext uri="{0D108BD9-81ED-4DB2-BD59-A6C34878D82A}">
                    <a16:rowId xmlns:a16="http://schemas.microsoft.com/office/drawing/2014/main" val="3556801898"/>
                  </a:ext>
                </a:extLst>
              </a:tr>
              <a:tr h="362735">
                <a:tc>
                  <a:txBody>
                    <a:bodyPr/>
                    <a:lstStyle/>
                    <a:p>
                      <a:pPr algn="r"/>
                      <a:r>
                        <a:rPr lang="de-DE" sz="1000" b="1" dirty="0"/>
                        <a:t>Untergewicht</a:t>
                      </a:r>
                      <a:endParaRPr lang="en-GB" sz="1000" b="1" dirty="0">
                        <a:latin typeface="Raleway Medium" pitchFamily="2" charset="0"/>
                      </a:endParaRPr>
                    </a:p>
                  </a:txBody>
                  <a:tcPr anchor="ctr"/>
                </a:tc>
                <a:tc>
                  <a:txBody>
                    <a:bodyPr/>
                    <a:lstStyle/>
                    <a:p>
                      <a:pPr algn="ctr"/>
                      <a:r>
                        <a:rPr lang="de-DE" sz="1000" dirty="0"/>
                        <a:t>3</a:t>
                      </a:r>
                      <a:endParaRPr lang="en-GB" sz="1000" dirty="0">
                        <a:latin typeface="Raleway Medium" pitchFamily="2" charset="0"/>
                      </a:endParaRPr>
                    </a:p>
                  </a:txBody>
                  <a:tcPr anchor="ctr"/>
                </a:tc>
                <a:tc>
                  <a:txBody>
                    <a:bodyPr/>
                    <a:lstStyle/>
                    <a:p>
                      <a:pPr algn="ctr"/>
                      <a:r>
                        <a:rPr lang="de-DE" sz="1000" dirty="0"/>
                        <a:t>3,3</a:t>
                      </a:r>
                      <a:endParaRPr lang="en-GB" sz="1000" dirty="0">
                        <a:latin typeface="Raleway Medium" pitchFamily="2" charset="0"/>
                      </a:endParaRPr>
                    </a:p>
                  </a:txBody>
                  <a:tcPr anchor="ctr"/>
                </a:tc>
                <a:tc>
                  <a:txBody>
                    <a:bodyPr/>
                    <a:lstStyle/>
                    <a:p>
                      <a:pPr algn="ctr"/>
                      <a:r>
                        <a:rPr lang="de-DE" sz="1000" dirty="0"/>
                        <a:t>0</a:t>
                      </a:r>
                      <a:endParaRPr lang="en-GB" sz="1000" dirty="0">
                        <a:latin typeface="Raleway Medium" pitchFamily="2" charset="0"/>
                      </a:endParaRPr>
                    </a:p>
                  </a:txBody>
                  <a:tcPr anchor="ctr"/>
                </a:tc>
                <a:tc>
                  <a:txBody>
                    <a:bodyPr/>
                    <a:lstStyle/>
                    <a:p>
                      <a:pPr algn="ctr"/>
                      <a:r>
                        <a:rPr lang="de-DE" sz="1000" dirty="0"/>
                        <a:t>0,0</a:t>
                      </a:r>
                      <a:endParaRPr lang="en-GB" sz="1000" dirty="0">
                        <a:latin typeface="Raleway Medium" pitchFamily="2" charset="0"/>
                      </a:endParaRPr>
                    </a:p>
                  </a:txBody>
                  <a:tcPr anchor="ctr"/>
                </a:tc>
                <a:tc>
                  <a:txBody>
                    <a:bodyPr/>
                    <a:lstStyle/>
                    <a:p>
                      <a:pPr algn="ctr"/>
                      <a:r>
                        <a:rPr lang="de-DE" sz="1000" dirty="0">
                          <a:solidFill>
                            <a:schemeClr val="bg1">
                              <a:lumMod val="50000"/>
                            </a:schemeClr>
                          </a:solidFill>
                        </a:rPr>
                        <a:t>3</a:t>
                      </a:r>
                      <a:endParaRPr lang="en-GB" sz="1000" dirty="0">
                        <a:solidFill>
                          <a:schemeClr val="bg1">
                            <a:lumMod val="50000"/>
                          </a:schemeClr>
                        </a:solidFill>
                        <a:latin typeface="Raleway Medium" pitchFamily="2" charset="0"/>
                      </a:endParaRPr>
                    </a:p>
                  </a:txBody>
                  <a:tcPr anchor="ctr"/>
                </a:tc>
                <a:tc>
                  <a:txBody>
                    <a:bodyPr/>
                    <a:lstStyle/>
                    <a:p>
                      <a:pPr algn="ctr"/>
                      <a:r>
                        <a:rPr lang="de-DE" sz="1000" dirty="0">
                          <a:solidFill>
                            <a:schemeClr val="bg1">
                              <a:lumMod val="50000"/>
                            </a:schemeClr>
                          </a:solidFill>
                        </a:rPr>
                        <a:t>0,5</a:t>
                      </a:r>
                      <a:endParaRPr lang="en-GB" sz="1000" dirty="0">
                        <a:solidFill>
                          <a:schemeClr val="bg1">
                            <a:lumMod val="50000"/>
                          </a:schemeClr>
                        </a:solidFill>
                        <a:latin typeface="Raleway Medium" pitchFamily="2" charset="0"/>
                      </a:endParaRPr>
                    </a:p>
                  </a:txBody>
                  <a:tcPr anchor="ctr"/>
                </a:tc>
                <a:extLst>
                  <a:ext uri="{0D108BD9-81ED-4DB2-BD59-A6C34878D82A}">
                    <a16:rowId xmlns:a16="http://schemas.microsoft.com/office/drawing/2014/main" val="1781126809"/>
                  </a:ext>
                </a:extLst>
              </a:tr>
              <a:tr h="3627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Normalgewicht</a:t>
                      </a:r>
                      <a:endParaRPr lang="en-GB" sz="1000" b="1" dirty="0">
                        <a:latin typeface="Raleway Medium" pitchFamily="2" charset="0"/>
                      </a:endParaRPr>
                    </a:p>
                  </a:txBody>
                  <a:tcPr anchor="ctr"/>
                </a:tc>
                <a:tc>
                  <a:txBody>
                    <a:bodyPr/>
                    <a:lstStyle/>
                    <a:p>
                      <a:pPr algn="ctr"/>
                      <a:r>
                        <a:rPr lang="de-DE" sz="1000" dirty="0"/>
                        <a:t>44</a:t>
                      </a:r>
                      <a:endParaRPr lang="en-GB" sz="1000" dirty="0">
                        <a:latin typeface="Raleway Medium" pitchFamily="2" charset="0"/>
                      </a:endParaRPr>
                    </a:p>
                  </a:txBody>
                  <a:tcPr anchor="ctr"/>
                </a:tc>
                <a:tc>
                  <a:txBody>
                    <a:bodyPr/>
                    <a:lstStyle/>
                    <a:p>
                      <a:pPr algn="ctr"/>
                      <a:r>
                        <a:rPr lang="de-DE" sz="1000" dirty="0"/>
                        <a:t>47,8</a:t>
                      </a:r>
                      <a:endParaRPr lang="en-GB" sz="1000" dirty="0">
                        <a:latin typeface="Raleway Medium" pitchFamily="2" charset="0"/>
                      </a:endParaRPr>
                    </a:p>
                  </a:txBody>
                  <a:tcPr anchor="ctr"/>
                </a:tc>
                <a:tc>
                  <a:txBody>
                    <a:bodyPr/>
                    <a:lstStyle/>
                    <a:p>
                      <a:pPr algn="ctr"/>
                      <a:r>
                        <a:rPr lang="de-DE" sz="1000" dirty="0"/>
                        <a:t>99</a:t>
                      </a:r>
                      <a:endParaRPr lang="en-GB" sz="1000" dirty="0">
                        <a:latin typeface="Raleway Medium" pitchFamily="2" charset="0"/>
                      </a:endParaRPr>
                    </a:p>
                  </a:txBody>
                  <a:tcPr anchor="ctr"/>
                </a:tc>
                <a:tc>
                  <a:txBody>
                    <a:bodyPr/>
                    <a:lstStyle/>
                    <a:p>
                      <a:pPr algn="ctr"/>
                      <a:r>
                        <a:rPr lang="de-DE" sz="1000" dirty="0"/>
                        <a:t>35,1</a:t>
                      </a:r>
                      <a:endParaRPr lang="en-GB" sz="1000" dirty="0">
                        <a:latin typeface="Raleway Medium" pitchFamily="2" charset="0"/>
                      </a:endParaRPr>
                    </a:p>
                  </a:txBody>
                  <a:tcPr anchor="ctr"/>
                </a:tc>
                <a:tc>
                  <a:txBody>
                    <a:bodyPr/>
                    <a:lstStyle/>
                    <a:p>
                      <a:pPr algn="ctr"/>
                      <a:r>
                        <a:rPr lang="de-DE" sz="1000" dirty="0">
                          <a:solidFill>
                            <a:schemeClr val="bg1">
                              <a:lumMod val="50000"/>
                            </a:schemeClr>
                          </a:solidFill>
                        </a:rPr>
                        <a:t>180</a:t>
                      </a:r>
                      <a:endParaRPr lang="en-GB" sz="1000" dirty="0">
                        <a:solidFill>
                          <a:schemeClr val="bg1">
                            <a:lumMod val="50000"/>
                          </a:schemeClr>
                        </a:solidFill>
                        <a:latin typeface="Raleway Medium" pitchFamily="2" charset="0"/>
                      </a:endParaRPr>
                    </a:p>
                  </a:txBody>
                  <a:tcPr anchor="ctr"/>
                </a:tc>
                <a:tc>
                  <a:txBody>
                    <a:bodyPr/>
                    <a:lstStyle/>
                    <a:p>
                      <a:pPr algn="ctr"/>
                      <a:r>
                        <a:rPr lang="de-DE" sz="1000" dirty="0">
                          <a:solidFill>
                            <a:schemeClr val="bg1">
                              <a:lumMod val="50000"/>
                            </a:schemeClr>
                          </a:solidFill>
                        </a:rPr>
                        <a:t>29,1</a:t>
                      </a:r>
                      <a:endParaRPr lang="en-GB" sz="1000" dirty="0">
                        <a:solidFill>
                          <a:schemeClr val="bg1">
                            <a:lumMod val="50000"/>
                          </a:schemeClr>
                        </a:solidFill>
                        <a:latin typeface="Raleway Medium" pitchFamily="2" charset="0"/>
                      </a:endParaRPr>
                    </a:p>
                  </a:txBody>
                  <a:tcPr anchor="ctr"/>
                </a:tc>
                <a:extLst>
                  <a:ext uri="{0D108BD9-81ED-4DB2-BD59-A6C34878D82A}">
                    <a16:rowId xmlns:a16="http://schemas.microsoft.com/office/drawing/2014/main" val="260329169"/>
                  </a:ext>
                </a:extLst>
              </a:tr>
              <a:tr h="3627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Übergewicht</a:t>
                      </a:r>
                      <a:endParaRPr lang="en-GB" sz="1000" b="1" dirty="0">
                        <a:latin typeface="Raleway Medium" pitchFamily="2" charset="0"/>
                      </a:endParaRPr>
                    </a:p>
                  </a:txBody>
                  <a:tcPr anchor="ctr"/>
                </a:tc>
                <a:tc>
                  <a:txBody>
                    <a:bodyPr/>
                    <a:lstStyle/>
                    <a:p>
                      <a:pPr algn="ctr"/>
                      <a:r>
                        <a:rPr lang="de-DE" sz="1000" dirty="0"/>
                        <a:t>30</a:t>
                      </a:r>
                      <a:endParaRPr lang="en-GB" sz="1000" dirty="0">
                        <a:latin typeface="Raleway Medium" pitchFamily="2" charset="0"/>
                      </a:endParaRPr>
                    </a:p>
                  </a:txBody>
                  <a:tcPr anchor="ctr"/>
                </a:tc>
                <a:tc>
                  <a:txBody>
                    <a:bodyPr/>
                    <a:lstStyle/>
                    <a:p>
                      <a:pPr algn="ctr"/>
                      <a:r>
                        <a:rPr lang="de-DE" sz="1000" dirty="0"/>
                        <a:t>32,6</a:t>
                      </a:r>
                      <a:endParaRPr lang="de-DE" sz="1000" dirty="0">
                        <a:latin typeface="Raleway Medium" pitchFamily="2" charset="0"/>
                      </a:endParaRPr>
                    </a:p>
                  </a:txBody>
                  <a:tcPr anchor="ctr"/>
                </a:tc>
                <a:tc>
                  <a:txBody>
                    <a:bodyPr/>
                    <a:lstStyle/>
                    <a:p>
                      <a:pPr algn="ctr"/>
                      <a:r>
                        <a:rPr lang="de-DE" sz="1000" dirty="0"/>
                        <a:t>115</a:t>
                      </a:r>
                      <a:endParaRPr lang="en-GB" sz="1000" dirty="0">
                        <a:latin typeface="Raleway Medium" pitchFamily="2" charset="0"/>
                      </a:endParaRPr>
                    </a:p>
                  </a:txBody>
                  <a:tcPr anchor="ctr"/>
                </a:tc>
                <a:tc>
                  <a:txBody>
                    <a:bodyPr/>
                    <a:lstStyle/>
                    <a:p>
                      <a:pPr algn="ctr"/>
                      <a:r>
                        <a:rPr lang="de-DE" sz="1000" dirty="0"/>
                        <a:t>40,8</a:t>
                      </a:r>
                      <a:endParaRPr lang="en-GB" sz="1000" dirty="0">
                        <a:latin typeface="Raleway Medium" pitchFamily="2" charset="0"/>
                      </a:endParaRPr>
                    </a:p>
                  </a:txBody>
                  <a:tcPr anchor="ctr"/>
                </a:tc>
                <a:tc>
                  <a:txBody>
                    <a:bodyPr/>
                    <a:lstStyle/>
                    <a:p>
                      <a:pPr algn="ctr"/>
                      <a:r>
                        <a:rPr lang="de-DE" sz="1000" dirty="0">
                          <a:solidFill>
                            <a:schemeClr val="bg1">
                              <a:lumMod val="50000"/>
                            </a:schemeClr>
                          </a:solidFill>
                        </a:rPr>
                        <a:t>265</a:t>
                      </a:r>
                      <a:endParaRPr lang="en-GB" sz="1000" dirty="0">
                        <a:solidFill>
                          <a:schemeClr val="bg1">
                            <a:lumMod val="50000"/>
                          </a:schemeClr>
                        </a:solidFill>
                        <a:latin typeface="Raleway Medium" pitchFamily="2" charset="0"/>
                      </a:endParaRPr>
                    </a:p>
                  </a:txBody>
                  <a:tcPr anchor="ctr"/>
                </a:tc>
                <a:tc>
                  <a:txBody>
                    <a:bodyPr/>
                    <a:lstStyle/>
                    <a:p>
                      <a:pPr algn="ctr"/>
                      <a:r>
                        <a:rPr lang="de-DE" sz="1000" dirty="0">
                          <a:solidFill>
                            <a:schemeClr val="bg1">
                              <a:lumMod val="50000"/>
                            </a:schemeClr>
                          </a:solidFill>
                        </a:rPr>
                        <a:t>42,8</a:t>
                      </a:r>
                      <a:endParaRPr lang="en-GB" sz="1000" dirty="0">
                        <a:solidFill>
                          <a:schemeClr val="bg1">
                            <a:lumMod val="50000"/>
                          </a:schemeClr>
                        </a:solidFill>
                        <a:latin typeface="Raleway Medium" pitchFamily="2" charset="0"/>
                      </a:endParaRPr>
                    </a:p>
                  </a:txBody>
                  <a:tcPr anchor="ctr"/>
                </a:tc>
                <a:extLst>
                  <a:ext uri="{0D108BD9-81ED-4DB2-BD59-A6C34878D82A}">
                    <a16:rowId xmlns:a16="http://schemas.microsoft.com/office/drawing/2014/main" val="1906660496"/>
                  </a:ext>
                </a:extLst>
              </a:tr>
              <a:tr h="3627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1000" b="1" dirty="0"/>
                        <a:t>Adipositas</a:t>
                      </a:r>
                      <a:endParaRPr lang="en-GB" sz="1000" b="1" dirty="0">
                        <a:latin typeface="Raleway Medium" pitchFamily="2" charset="0"/>
                      </a:endParaRPr>
                    </a:p>
                  </a:txBody>
                  <a:tcPr anchor="ctr"/>
                </a:tc>
                <a:tc>
                  <a:txBody>
                    <a:bodyPr/>
                    <a:lstStyle/>
                    <a:p>
                      <a:pPr algn="ctr"/>
                      <a:r>
                        <a:rPr lang="de-DE" sz="1000" dirty="0"/>
                        <a:t>15</a:t>
                      </a:r>
                      <a:endParaRPr lang="en-GB" sz="1000" dirty="0">
                        <a:latin typeface="Raleway Medium" pitchFamily="2" charset="0"/>
                      </a:endParaRPr>
                    </a:p>
                  </a:txBody>
                  <a:tcPr anchor="ctr"/>
                </a:tc>
                <a:tc>
                  <a:txBody>
                    <a:bodyPr/>
                    <a:lstStyle/>
                    <a:p>
                      <a:pPr algn="ctr"/>
                      <a:r>
                        <a:rPr lang="de-DE" sz="1000" dirty="0"/>
                        <a:t>16,3</a:t>
                      </a:r>
                      <a:endParaRPr lang="en-GB" sz="1000" dirty="0">
                        <a:latin typeface="Raleway Medium" pitchFamily="2" charset="0"/>
                      </a:endParaRPr>
                    </a:p>
                  </a:txBody>
                  <a:tcPr anchor="ctr"/>
                </a:tc>
                <a:tc>
                  <a:txBody>
                    <a:bodyPr/>
                    <a:lstStyle/>
                    <a:p>
                      <a:pPr algn="ctr"/>
                      <a:r>
                        <a:rPr lang="de-DE" sz="1000" dirty="0"/>
                        <a:t>68</a:t>
                      </a:r>
                      <a:endParaRPr lang="en-GB" sz="1000" dirty="0">
                        <a:latin typeface="Raleway Medium" pitchFamily="2" charset="0"/>
                      </a:endParaRPr>
                    </a:p>
                  </a:txBody>
                  <a:tcPr anchor="ctr"/>
                </a:tc>
                <a:tc>
                  <a:txBody>
                    <a:bodyPr/>
                    <a:lstStyle/>
                    <a:p>
                      <a:pPr algn="ctr"/>
                      <a:r>
                        <a:rPr lang="de-DE" sz="1000" dirty="0"/>
                        <a:t>24,1</a:t>
                      </a:r>
                      <a:endParaRPr lang="en-GB" sz="1000" dirty="0">
                        <a:latin typeface="Raleway Medium" pitchFamily="2" charset="0"/>
                      </a:endParaRPr>
                    </a:p>
                  </a:txBody>
                  <a:tcPr anchor="ctr"/>
                </a:tc>
                <a:tc>
                  <a:txBody>
                    <a:bodyPr/>
                    <a:lstStyle/>
                    <a:p>
                      <a:pPr algn="ctr"/>
                      <a:r>
                        <a:rPr lang="de-DE" sz="1000" dirty="0">
                          <a:solidFill>
                            <a:schemeClr val="bg1">
                              <a:lumMod val="50000"/>
                            </a:schemeClr>
                          </a:solidFill>
                        </a:rPr>
                        <a:t>171</a:t>
                      </a:r>
                      <a:endParaRPr lang="en-GB" sz="1000" dirty="0">
                        <a:solidFill>
                          <a:schemeClr val="bg1">
                            <a:lumMod val="50000"/>
                          </a:schemeClr>
                        </a:solidFill>
                        <a:latin typeface="Raleway Medium" pitchFamily="2" charset="0"/>
                      </a:endParaRPr>
                    </a:p>
                  </a:txBody>
                  <a:tcPr anchor="ctr"/>
                </a:tc>
                <a:tc>
                  <a:txBody>
                    <a:bodyPr/>
                    <a:lstStyle/>
                    <a:p>
                      <a:pPr algn="ctr"/>
                      <a:r>
                        <a:rPr lang="de-DE" sz="1000" dirty="0">
                          <a:solidFill>
                            <a:schemeClr val="bg1">
                              <a:lumMod val="50000"/>
                            </a:schemeClr>
                          </a:solidFill>
                        </a:rPr>
                        <a:t>27,6</a:t>
                      </a:r>
                      <a:endParaRPr lang="en-GB" sz="1000" dirty="0">
                        <a:solidFill>
                          <a:schemeClr val="bg1">
                            <a:lumMod val="50000"/>
                          </a:schemeClr>
                        </a:solidFill>
                        <a:latin typeface="Raleway Medium" pitchFamily="2" charset="0"/>
                      </a:endParaRPr>
                    </a:p>
                  </a:txBody>
                  <a:tcPr anchor="ctr"/>
                </a:tc>
                <a:extLst>
                  <a:ext uri="{0D108BD9-81ED-4DB2-BD59-A6C34878D82A}">
                    <a16:rowId xmlns:a16="http://schemas.microsoft.com/office/drawing/2014/main" val="1961719806"/>
                  </a:ext>
                </a:extLst>
              </a:tr>
            </a:tbl>
          </a:graphicData>
        </a:graphic>
      </p:graphicFrame>
      <p:pic>
        <p:nvPicPr>
          <p:cNvPr id="4" name="Grafik 3" descr="Weiblich">
            <a:extLst>
              <a:ext uri="{FF2B5EF4-FFF2-40B4-BE49-F238E27FC236}">
                <a16:creationId xmlns:a16="http://schemas.microsoft.com/office/drawing/2014/main" id="{2EC28DB2-65E8-44FA-B852-D4FB29F1CD6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59329" y="2374310"/>
            <a:ext cx="914400" cy="914400"/>
          </a:xfrm>
          <a:prstGeom prst="rect">
            <a:avLst/>
          </a:prstGeom>
        </p:spPr>
      </p:pic>
      <p:pic>
        <p:nvPicPr>
          <p:cNvPr id="6" name="Grafik 5" descr="Männlich">
            <a:extLst>
              <a:ext uri="{FF2B5EF4-FFF2-40B4-BE49-F238E27FC236}">
                <a16:creationId xmlns:a16="http://schemas.microsoft.com/office/drawing/2014/main" id="{B047B449-84B4-4C3E-8DA0-7A22DA54F8C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000762" y="4569035"/>
            <a:ext cx="914400" cy="914400"/>
          </a:xfrm>
          <a:prstGeom prst="rect">
            <a:avLst/>
          </a:prstGeom>
        </p:spPr>
      </p:pic>
      <p:sp>
        <p:nvSpPr>
          <p:cNvPr id="33" name="Rechteck 32">
            <a:extLst>
              <a:ext uri="{FF2B5EF4-FFF2-40B4-BE49-F238E27FC236}">
                <a16:creationId xmlns:a16="http://schemas.microsoft.com/office/drawing/2014/main" id="{1A2F0D64-20EA-4656-BC11-5241EA712D1B}"/>
              </a:ext>
            </a:extLst>
          </p:cNvPr>
          <p:cNvSpPr/>
          <p:nvPr/>
        </p:nvSpPr>
        <p:spPr>
          <a:xfrm>
            <a:off x="4613674" y="6121352"/>
            <a:ext cx="6024770" cy="215444"/>
          </a:xfrm>
          <a:prstGeom prst="rect">
            <a:avLst/>
          </a:prstGeom>
        </p:spPr>
        <p:txBody>
          <a:bodyPr wrap="square">
            <a:spAutoFit/>
          </a:bodyPr>
          <a:lstStyle/>
          <a:p>
            <a:r>
              <a:rPr lang="de-DE" sz="800" i="1" dirty="0">
                <a:solidFill>
                  <a:srgbClr val="004785"/>
                </a:solidFill>
                <a:latin typeface="Hind" panose="02000000000000000000" pitchFamily="2" charset="77"/>
                <a:cs typeface="Hind" panose="02000000000000000000" pitchFamily="2" charset="77"/>
              </a:rPr>
              <a:t>Anmerkungen: N=537 AK=Altersklasse (Altersklassenzusammenfassung nach RKI) </a:t>
            </a:r>
            <a:endParaRPr lang="en-GB" sz="800" i="1" dirty="0">
              <a:solidFill>
                <a:srgbClr val="004785"/>
              </a:solidFill>
              <a:latin typeface="Hind" panose="02000000000000000000" pitchFamily="2" charset="77"/>
              <a:cs typeface="Hind" panose="02000000000000000000" pitchFamily="2" charset="77"/>
            </a:endParaRPr>
          </a:p>
        </p:txBody>
      </p:sp>
      <p:sp>
        <p:nvSpPr>
          <p:cNvPr id="8" name="Textfeld 7">
            <a:extLst>
              <a:ext uri="{FF2B5EF4-FFF2-40B4-BE49-F238E27FC236}">
                <a16:creationId xmlns:a16="http://schemas.microsoft.com/office/drawing/2014/main" id="{E426093B-3A8B-91F7-5202-58093801ADAB}"/>
              </a:ext>
            </a:extLst>
          </p:cNvPr>
          <p:cNvSpPr txBox="1"/>
          <p:nvPr/>
        </p:nvSpPr>
        <p:spPr>
          <a:xfrm>
            <a:off x="249728" y="1731512"/>
            <a:ext cx="1371600" cy="369332"/>
          </a:xfrm>
          <a:prstGeom prst="rect">
            <a:avLst/>
          </a:prstGeom>
          <a:noFill/>
        </p:spPr>
        <p:txBody>
          <a:bodyPr wrap="square">
            <a:spAutoFit/>
          </a:bodyPr>
          <a:lstStyle/>
          <a:p>
            <a:r>
              <a:rPr lang="de-DE" b="1" dirty="0">
                <a:solidFill>
                  <a:srgbClr val="FEA121"/>
                </a:solidFill>
                <a:latin typeface="Hind" panose="02000000000000000000" pitchFamily="2" charset="77"/>
                <a:cs typeface="Hind" panose="02000000000000000000" pitchFamily="2" charset="77"/>
              </a:rPr>
              <a:t>Gewicht</a:t>
            </a:r>
            <a:endParaRPr lang="en-GB" b="1" dirty="0">
              <a:solidFill>
                <a:srgbClr val="FEA12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3506196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8D7EF7B-86B8-03AD-CC0E-2D63137C2675}"/>
              </a:ext>
            </a:extLst>
          </p:cNvPr>
          <p:cNvSpPr/>
          <p:nvPr/>
        </p:nvSpPr>
        <p:spPr>
          <a:xfrm>
            <a:off x="-1" y="0"/>
            <a:ext cx="12226945" cy="6858000"/>
          </a:xfrm>
          <a:prstGeom prst="rect">
            <a:avLst/>
          </a:prstGeom>
          <a:solidFill>
            <a:srgbClr val="00478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uppieren 3">
            <a:extLst>
              <a:ext uri="{FF2B5EF4-FFF2-40B4-BE49-F238E27FC236}">
                <a16:creationId xmlns:a16="http://schemas.microsoft.com/office/drawing/2014/main" id="{4A6C7E79-0C7B-47C4-F2B5-53C004C0D2EF}"/>
              </a:ext>
            </a:extLst>
          </p:cNvPr>
          <p:cNvGrpSpPr/>
          <p:nvPr/>
        </p:nvGrpSpPr>
        <p:grpSpPr>
          <a:xfrm>
            <a:off x="11534686" y="6338470"/>
            <a:ext cx="360000" cy="360000"/>
            <a:chOff x="155838" y="392681"/>
            <a:chExt cx="1102472" cy="1050361"/>
          </a:xfrm>
        </p:grpSpPr>
        <p:sp>
          <p:nvSpPr>
            <p:cNvPr id="28" name="Ellipse 27">
              <a:extLst>
                <a:ext uri="{FF2B5EF4-FFF2-40B4-BE49-F238E27FC236}">
                  <a16:creationId xmlns:a16="http://schemas.microsoft.com/office/drawing/2014/main" id="{5321EFF9-318A-4E17-9DE3-F19A2180F12B}"/>
                </a:ext>
              </a:extLst>
            </p:cNvPr>
            <p:cNvSpPr/>
            <p:nvPr/>
          </p:nvSpPr>
          <p:spPr>
            <a:xfrm>
              <a:off x="155838" y="392681"/>
              <a:ext cx="1102472" cy="10503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Bild 4">
              <a:extLst>
                <a:ext uri="{FF2B5EF4-FFF2-40B4-BE49-F238E27FC236}">
                  <a16:creationId xmlns:a16="http://schemas.microsoft.com/office/drawing/2014/main" id="{E41B6BE3-4B63-40DA-8B1A-4BBFE1C820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695" y="580856"/>
              <a:ext cx="576758" cy="640136"/>
            </a:xfrm>
            <a:prstGeom prst="rect">
              <a:avLst/>
            </a:prstGeom>
          </p:spPr>
        </p:pic>
      </p:grpSp>
      <p:sp>
        <p:nvSpPr>
          <p:cNvPr id="20" name="Fußzeilenplatzhalter 1">
            <a:extLst>
              <a:ext uri="{FF2B5EF4-FFF2-40B4-BE49-F238E27FC236}">
                <a16:creationId xmlns:a16="http://schemas.microsoft.com/office/drawing/2014/main" id="{8B6D574F-08B3-4632-B829-361D2050DD03}"/>
              </a:ext>
            </a:extLst>
          </p:cNvPr>
          <p:cNvSpPr txBox="1">
            <a:spLocks/>
          </p:cNvSpPr>
          <p:nvPr/>
        </p:nvSpPr>
        <p:spPr>
          <a:xfrm rot="16200000">
            <a:off x="8703217" y="3365906"/>
            <a:ext cx="6689036" cy="195757"/>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Copyright </a:t>
            </a:r>
            <a:r>
              <a:rPr lang="de-DE" sz="900" dirty="0" err="1"/>
              <a:t>vivamind</a:t>
            </a:r>
            <a:endParaRPr lang="de-DE" sz="900" dirty="0"/>
          </a:p>
        </p:txBody>
      </p:sp>
      <p:sp>
        <p:nvSpPr>
          <p:cNvPr id="105" name="Rechteck 104">
            <a:extLst>
              <a:ext uri="{FF2B5EF4-FFF2-40B4-BE49-F238E27FC236}">
                <a16:creationId xmlns:a16="http://schemas.microsoft.com/office/drawing/2014/main" id="{1139581B-1058-4531-88EA-8A336054987B}"/>
              </a:ext>
            </a:extLst>
          </p:cNvPr>
          <p:cNvSpPr/>
          <p:nvPr/>
        </p:nvSpPr>
        <p:spPr>
          <a:xfrm>
            <a:off x="467449" y="633321"/>
            <a:ext cx="11153070" cy="861774"/>
          </a:xfrm>
          <a:prstGeom prst="rect">
            <a:avLst/>
          </a:prstGeom>
        </p:spPr>
        <p:txBody>
          <a:bodyPr wrap="square">
            <a:spAutoFit/>
          </a:bodyPr>
          <a:lstStyle/>
          <a:p>
            <a:r>
              <a:rPr lang="de-DE" sz="2500" b="1" dirty="0">
                <a:solidFill>
                  <a:schemeClr val="bg1"/>
                </a:solidFill>
                <a:latin typeface="Hind" panose="02000000000000000000" pitchFamily="2" charset="77"/>
                <a:cs typeface="Hind" panose="02000000000000000000" pitchFamily="2" charset="77"/>
              </a:rPr>
              <a:t>BMI-Vergleich zwischen BIG-Versicherten und der deutschen Bevölkerung: </a:t>
            </a:r>
            <a:r>
              <a:rPr lang="de-DE" sz="2500" b="1" dirty="0">
                <a:solidFill>
                  <a:srgbClr val="FEA121"/>
                </a:solidFill>
                <a:latin typeface="Hind" panose="02000000000000000000" pitchFamily="2" charset="77"/>
                <a:cs typeface="Hind" panose="02000000000000000000" pitchFamily="2" charset="77"/>
              </a:rPr>
              <a:t>Frauen</a:t>
            </a:r>
            <a:endParaRPr lang="en-GB" sz="2500" b="1" dirty="0">
              <a:solidFill>
                <a:srgbClr val="FEA121"/>
              </a:solidFill>
              <a:latin typeface="Hind" panose="02000000000000000000" pitchFamily="2" charset="77"/>
              <a:cs typeface="Hind" panose="02000000000000000000" pitchFamily="2" charset="77"/>
            </a:endParaRPr>
          </a:p>
        </p:txBody>
      </p:sp>
      <p:graphicFrame>
        <p:nvGraphicFramePr>
          <p:cNvPr id="13" name="Diagramm 12">
            <a:extLst>
              <a:ext uri="{FF2B5EF4-FFF2-40B4-BE49-F238E27FC236}">
                <a16:creationId xmlns:a16="http://schemas.microsoft.com/office/drawing/2014/main" id="{FAD4E8E2-8401-46BE-AA49-4F68286C4DC4}"/>
              </a:ext>
            </a:extLst>
          </p:cNvPr>
          <p:cNvGraphicFramePr/>
          <p:nvPr>
            <p:extLst>
              <p:ext uri="{D42A27DB-BD31-4B8C-83A1-F6EECF244321}">
                <p14:modId xmlns:p14="http://schemas.microsoft.com/office/powerpoint/2010/main" val="2707598180"/>
              </p:ext>
            </p:extLst>
          </p:nvPr>
        </p:nvGraphicFramePr>
        <p:xfrm>
          <a:off x="591532" y="2381061"/>
          <a:ext cx="5254686" cy="3544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Diagramm 14">
            <a:extLst>
              <a:ext uri="{FF2B5EF4-FFF2-40B4-BE49-F238E27FC236}">
                <a16:creationId xmlns:a16="http://schemas.microsoft.com/office/drawing/2014/main" id="{42CC7535-0300-43E5-9FF9-5911A1A2AF3F}"/>
              </a:ext>
            </a:extLst>
          </p:cNvPr>
          <p:cNvGraphicFramePr/>
          <p:nvPr>
            <p:extLst>
              <p:ext uri="{D42A27DB-BD31-4B8C-83A1-F6EECF244321}">
                <p14:modId xmlns:p14="http://schemas.microsoft.com/office/powerpoint/2010/main" val="2871109812"/>
              </p:ext>
            </p:extLst>
          </p:nvPr>
        </p:nvGraphicFramePr>
        <p:xfrm>
          <a:off x="6303028" y="2381061"/>
          <a:ext cx="5297440" cy="3544175"/>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hteck 15">
            <a:extLst>
              <a:ext uri="{FF2B5EF4-FFF2-40B4-BE49-F238E27FC236}">
                <a16:creationId xmlns:a16="http://schemas.microsoft.com/office/drawing/2014/main" id="{048E5763-423F-4799-9178-5CC95BE14ECF}"/>
              </a:ext>
            </a:extLst>
          </p:cNvPr>
          <p:cNvSpPr/>
          <p:nvPr/>
        </p:nvSpPr>
        <p:spPr>
          <a:xfrm>
            <a:off x="548777" y="2047420"/>
            <a:ext cx="5297440" cy="3968331"/>
          </a:xfrm>
          <a:prstGeom prst="rect">
            <a:avLst/>
          </a:prstGeom>
          <a:noFill/>
          <a:ln w="38100">
            <a:solidFill>
              <a:srgbClr val="BDC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hteck 16">
            <a:extLst>
              <a:ext uri="{FF2B5EF4-FFF2-40B4-BE49-F238E27FC236}">
                <a16:creationId xmlns:a16="http://schemas.microsoft.com/office/drawing/2014/main" id="{0011601F-4CBC-43CF-BD2B-90094EECAC6E}"/>
              </a:ext>
            </a:extLst>
          </p:cNvPr>
          <p:cNvSpPr/>
          <p:nvPr/>
        </p:nvSpPr>
        <p:spPr>
          <a:xfrm>
            <a:off x="6290495" y="2047419"/>
            <a:ext cx="5297440" cy="3968331"/>
          </a:xfrm>
          <a:prstGeom prst="rect">
            <a:avLst/>
          </a:prstGeom>
          <a:noFill/>
          <a:ln w="38100">
            <a:solidFill>
              <a:srgbClr val="BDC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hteck 17">
            <a:extLst>
              <a:ext uri="{FF2B5EF4-FFF2-40B4-BE49-F238E27FC236}">
                <a16:creationId xmlns:a16="http://schemas.microsoft.com/office/drawing/2014/main" id="{6A8A9730-3B7D-446D-A7D5-E6DFE6B36478}"/>
              </a:ext>
            </a:extLst>
          </p:cNvPr>
          <p:cNvSpPr/>
          <p:nvPr/>
        </p:nvSpPr>
        <p:spPr>
          <a:xfrm>
            <a:off x="548778" y="1715681"/>
            <a:ext cx="5297440" cy="276999"/>
          </a:xfrm>
          <a:prstGeom prst="rect">
            <a:avLst/>
          </a:prstGeom>
        </p:spPr>
        <p:txBody>
          <a:bodyPr wrap="square">
            <a:spAutoFit/>
          </a:bodyPr>
          <a:lstStyle/>
          <a:p>
            <a:r>
              <a:rPr lang="de-DE" sz="1200" b="1" dirty="0">
                <a:solidFill>
                  <a:schemeClr val="bg1"/>
                </a:solidFill>
                <a:latin typeface="Hind" panose="02000000000000000000" pitchFamily="2" charset="77"/>
                <a:cs typeface="Hind" panose="02000000000000000000" pitchFamily="2" charset="77"/>
              </a:rPr>
              <a:t>BMI-Vergleich in der 1. Alterskategorie (18-29) bei Frauen  </a:t>
            </a:r>
            <a:endParaRPr lang="en-GB" sz="1200" b="1" dirty="0">
              <a:solidFill>
                <a:schemeClr val="bg1"/>
              </a:solidFill>
              <a:latin typeface="Hind" panose="02000000000000000000" pitchFamily="2" charset="77"/>
              <a:cs typeface="Hind" panose="02000000000000000000" pitchFamily="2" charset="77"/>
            </a:endParaRPr>
          </a:p>
        </p:txBody>
      </p:sp>
      <p:sp>
        <p:nvSpPr>
          <p:cNvPr id="19" name="Rechteck 18">
            <a:extLst>
              <a:ext uri="{FF2B5EF4-FFF2-40B4-BE49-F238E27FC236}">
                <a16:creationId xmlns:a16="http://schemas.microsoft.com/office/drawing/2014/main" id="{9160C39A-B074-4C74-8F28-E0BC1070032F}"/>
              </a:ext>
            </a:extLst>
          </p:cNvPr>
          <p:cNvSpPr/>
          <p:nvPr/>
        </p:nvSpPr>
        <p:spPr>
          <a:xfrm>
            <a:off x="6249317" y="1714754"/>
            <a:ext cx="5297440" cy="276999"/>
          </a:xfrm>
          <a:prstGeom prst="rect">
            <a:avLst/>
          </a:prstGeom>
        </p:spPr>
        <p:txBody>
          <a:bodyPr wrap="square">
            <a:spAutoFit/>
          </a:bodyPr>
          <a:lstStyle/>
          <a:p>
            <a:r>
              <a:rPr lang="de-DE" sz="1200" b="1" dirty="0">
                <a:solidFill>
                  <a:schemeClr val="bg1"/>
                </a:solidFill>
                <a:latin typeface="Hind" panose="02000000000000000000" pitchFamily="2" charset="77"/>
                <a:cs typeface="Hind" panose="02000000000000000000" pitchFamily="2" charset="77"/>
              </a:rPr>
              <a:t>BMI-Vergleich in der 2. Alterskategorie (30-44) bei Frauen  </a:t>
            </a:r>
            <a:endParaRPr lang="en-GB" sz="1200" b="1" dirty="0">
              <a:solidFill>
                <a:schemeClr val="bg1"/>
              </a:solidFill>
              <a:latin typeface="Hind" panose="02000000000000000000" pitchFamily="2" charset="77"/>
              <a:cs typeface="Hind" panose="02000000000000000000" pitchFamily="2" charset="77"/>
            </a:endParaRPr>
          </a:p>
        </p:txBody>
      </p:sp>
    </p:spTree>
    <p:extLst>
      <p:ext uri="{BB962C8B-B14F-4D97-AF65-F5344CB8AC3E}">
        <p14:creationId xmlns:p14="http://schemas.microsoft.com/office/powerpoint/2010/main" val="2549459510"/>
      </p:ext>
    </p:extLst>
  </p:cSld>
  <p:clrMapOvr>
    <a:masterClrMapping/>
  </p:clrMapOvr>
</p:sld>
</file>

<file path=ppt/theme/theme1.xml><?xml version="1.0" encoding="utf-8"?>
<a:theme xmlns:a="http://schemas.openxmlformats.org/drawingml/2006/main" name="Office">
  <a:themeElements>
    <a:clrScheme name="vivamind">
      <a:dk1>
        <a:srgbClr val="000000"/>
      </a:dk1>
      <a:lt1>
        <a:srgbClr val="FFFFFF"/>
      </a:lt1>
      <a:dk2>
        <a:srgbClr val="99CC33"/>
      </a:dk2>
      <a:lt2>
        <a:srgbClr val="F2F2F2"/>
      </a:lt2>
      <a:accent1>
        <a:srgbClr val="99CC33"/>
      </a:accent1>
      <a:accent2>
        <a:srgbClr val="999999"/>
      </a:accent2>
      <a:accent3>
        <a:srgbClr val="E74C3C"/>
      </a:accent3>
      <a:accent4>
        <a:srgbClr val="F39C12"/>
      </a:accent4>
      <a:accent5>
        <a:srgbClr val="3ABC1A"/>
      </a:accent5>
      <a:accent6>
        <a:srgbClr val="C0392B"/>
      </a:accent6>
      <a:hlink>
        <a:srgbClr val="000066"/>
      </a:hlink>
      <a:folHlink>
        <a:srgbClr val="0099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vamind">
    <a:dk1>
      <a:srgbClr val="000000"/>
    </a:dk1>
    <a:lt1>
      <a:srgbClr val="FFFFFF"/>
    </a:lt1>
    <a:dk2>
      <a:srgbClr val="99CC33"/>
    </a:dk2>
    <a:lt2>
      <a:srgbClr val="F2F2F2"/>
    </a:lt2>
    <a:accent1>
      <a:srgbClr val="99CC33"/>
    </a:accent1>
    <a:accent2>
      <a:srgbClr val="999999"/>
    </a:accent2>
    <a:accent3>
      <a:srgbClr val="E74C3C"/>
    </a:accent3>
    <a:accent4>
      <a:srgbClr val="F39C12"/>
    </a:accent4>
    <a:accent5>
      <a:srgbClr val="3ABC1A"/>
    </a:accent5>
    <a:accent6>
      <a:srgbClr val="C0392B"/>
    </a:accent6>
    <a:hlink>
      <a:srgbClr val="000066"/>
    </a:hlink>
    <a:folHlink>
      <a:srgbClr val="0099FF"/>
    </a:folHlink>
  </a:clrScheme>
</a:themeOverride>
</file>

<file path=ppt/theme/themeOverride2.xml><?xml version="1.0" encoding="utf-8"?>
<a:themeOverride xmlns:a="http://schemas.openxmlformats.org/drawingml/2006/main">
  <a:clrScheme name="vivamind">
    <a:dk1>
      <a:srgbClr val="000000"/>
    </a:dk1>
    <a:lt1>
      <a:srgbClr val="FFFFFF"/>
    </a:lt1>
    <a:dk2>
      <a:srgbClr val="99CC33"/>
    </a:dk2>
    <a:lt2>
      <a:srgbClr val="F2F2F2"/>
    </a:lt2>
    <a:accent1>
      <a:srgbClr val="99CC33"/>
    </a:accent1>
    <a:accent2>
      <a:srgbClr val="999999"/>
    </a:accent2>
    <a:accent3>
      <a:srgbClr val="E74C3C"/>
    </a:accent3>
    <a:accent4>
      <a:srgbClr val="F39C12"/>
    </a:accent4>
    <a:accent5>
      <a:srgbClr val="3ABC1A"/>
    </a:accent5>
    <a:accent6>
      <a:srgbClr val="C0392B"/>
    </a:accent6>
    <a:hlink>
      <a:srgbClr val="000066"/>
    </a:hlink>
    <a:folHlink>
      <a:srgbClr val="0099FF"/>
    </a:folHlink>
  </a:clrScheme>
</a:themeOverride>
</file>

<file path=ppt/theme/themeOverride3.xml><?xml version="1.0" encoding="utf-8"?>
<a:themeOverride xmlns:a="http://schemas.openxmlformats.org/drawingml/2006/main">
  <a:clrScheme name="vivamind">
    <a:dk1>
      <a:srgbClr val="000000"/>
    </a:dk1>
    <a:lt1>
      <a:srgbClr val="FFFFFF"/>
    </a:lt1>
    <a:dk2>
      <a:srgbClr val="99CC33"/>
    </a:dk2>
    <a:lt2>
      <a:srgbClr val="F2F2F2"/>
    </a:lt2>
    <a:accent1>
      <a:srgbClr val="99CC33"/>
    </a:accent1>
    <a:accent2>
      <a:srgbClr val="999999"/>
    </a:accent2>
    <a:accent3>
      <a:srgbClr val="E74C3C"/>
    </a:accent3>
    <a:accent4>
      <a:srgbClr val="F39C12"/>
    </a:accent4>
    <a:accent5>
      <a:srgbClr val="3ABC1A"/>
    </a:accent5>
    <a:accent6>
      <a:srgbClr val="C0392B"/>
    </a:accent6>
    <a:hlink>
      <a:srgbClr val="000066"/>
    </a:hlink>
    <a:folHlink>
      <a:srgbClr val="0099FF"/>
    </a:folHlink>
  </a:clrScheme>
</a:themeOverride>
</file>

<file path=docProps/app.xml><?xml version="1.0" encoding="utf-8"?>
<Properties xmlns="http://schemas.openxmlformats.org/officeDocument/2006/extended-properties" xmlns:vt="http://schemas.openxmlformats.org/officeDocument/2006/docPropsVTypes">
  <Template/>
  <TotalTime>0</TotalTime>
  <Words>7760</Words>
  <Application>Microsoft Office PowerPoint</Application>
  <PresentationFormat>Breitbild</PresentationFormat>
  <Paragraphs>1325</Paragraphs>
  <Slides>60</Slides>
  <Notes>52</Notes>
  <HiddenSlides>0</HiddenSlides>
  <MMClips>0</MMClips>
  <ScaleCrop>false</ScaleCrop>
  <HeadingPairs>
    <vt:vector size="6" baseType="variant">
      <vt:variant>
        <vt:lpstr>Verwendete Schriftarten</vt:lpstr>
      </vt:variant>
      <vt:variant>
        <vt:i4>13</vt:i4>
      </vt:variant>
      <vt:variant>
        <vt:lpstr>Design</vt:lpstr>
      </vt:variant>
      <vt:variant>
        <vt:i4>1</vt:i4>
      </vt:variant>
      <vt:variant>
        <vt:lpstr>Folientitel</vt:lpstr>
      </vt:variant>
      <vt:variant>
        <vt:i4>60</vt:i4>
      </vt:variant>
    </vt:vector>
  </HeadingPairs>
  <TitlesOfParts>
    <vt:vector size="74" baseType="lpstr">
      <vt:lpstr>Poppins</vt:lpstr>
      <vt:lpstr>Wingdings</vt:lpstr>
      <vt:lpstr>-webkit-standard</vt:lpstr>
      <vt:lpstr>Arial</vt:lpstr>
      <vt:lpstr>Poppelin</vt:lpstr>
      <vt:lpstr>Hind</vt:lpstr>
      <vt:lpstr>Calibri</vt:lpstr>
      <vt:lpstr>Raleway Light</vt:lpstr>
      <vt:lpstr>Raleway Medium</vt:lpstr>
      <vt:lpstr>Poppins Light</vt:lpstr>
      <vt:lpstr>Raleway</vt:lpstr>
      <vt:lpstr>Segoe</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BI_Auswertung2024</dc:title>
  <dc:creator>Radaca, Elvira</dc:creator>
  <cp:lastModifiedBy>Kiwitt, Bettina [BIG - direkt gesund]</cp:lastModifiedBy>
  <cp:revision>1178</cp:revision>
  <dcterms:created xsi:type="dcterms:W3CDTF">2021-10-24T17:27:40Z</dcterms:created>
  <dcterms:modified xsi:type="dcterms:W3CDTF">2026-03-25T08:32:29Z</dcterms:modified>
</cp:coreProperties>
</file>