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9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10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notesSlides/notesSlide11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charts/chart5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charts/chart6.xml" ContentType="application/vnd.openxmlformats-officedocument.drawingml.chart+xml"/>
  <Override PartName="/ppt/drawings/drawing2.xml" ContentType="application/vnd.openxmlformats-officedocument.drawingml.chartshapes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72" r:id="rId1"/>
  </p:sldMasterIdLst>
  <p:notesMasterIdLst>
    <p:notesMasterId r:id="rId35"/>
  </p:notesMasterIdLst>
  <p:sldIdLst>
    <p:sldId id="285" r:id="rId2"/>
    <p:sldId id="452" r:id="rId3"/>
    <p:sldId id="442" r:id="rId4"/>
    <p:sldId id="288" r:id="rId5"/>
    <p:sldId id="444" r:id="rId6"/>
    <p:sldId id="348" r:id="rId7"/>
    <p:sldId id="314" r:id="rId8"/>
    <p:sldId id="323" r:id="rId9"/>
    <p:sldId id="318" r:id="rId10"/>
    <p:sldId id="389" r:id="rId11"/>
    <p:sldId id="437" r:id="rId12"/>
    <p:sldId id="445" r:id="rId13"/>
    <p:sldId id="327" r:id="rId14"/>
    <p:sldId id="387" r:id="rId15"/>
    <p:sldId id="409" r:id="rId16"/>
    <p:sldId id="434" r:id="rId17"/>
    <p:sldId id="446" r:id="rId18"/>
    <p:sldId id="451" r:id="rId19"/>
    <p:sldId id="449" r:id="rId20"/>
    <p:sldId id="450" r:id="rId21"/>
    <p:sldId id="447" r:id="rId22"/>
    <p:sldId id="406" r:id="rId23"/>
    <p:sldId id="436" r:id="rId24"/>
    <p:sldId id="414" r:id="rId25"/>
    <p:sldId id="426" r:id="rId26"/>
    <p:sldId id="439" r:id="rId27"/>
    <p:sldId id="448" r:id="rId28"/>
    <p:sldId id="365" r:id="rId29"/>
    <p:sldId id="366" r:id="rId30"/>
    <p:sldId id="373" r:id="rId31"/>
    <p:sldId id="415" r:id="rId32"/>
    <p:sldId id="416" r:id="rId33"/>
    <p:sldId id="418" r:id="rId34"/>
  </p:sldIdLst>
  <p:sldSz cx="12192000" cy="6858000"/>
  <p:notesSz cx="6858000" cy="9144000"/>
  <p:embeddedFontLst>
    <p:embeddedFont>
      <p:font typeface="Hind" panose="02000000000000000000" pitchFamily="2" charset="0"/>
      <p:regular r:id="rId36"/>
      <p:bold r:id="rId37"/>
    </p:embeddedFont>
    <p:embeddedFont>
      <p:font typeface="Poppins" panose="00000500000000000000" pitchFamily="2" charset="0"/>
      <p:regular r:id="rId38"/>
      <p:bold r:id="rId39"/>
      <p:italic r:id="rId40"/>
      <p:boldItalic r:id="rId41"/>
    </p:embeddedFont>
    <p:embeddedFont>
      <p:font typeface="Poppins Light" panose="00000400000000000000" pitchFamily="2" charset="0"/>
      <p:regular r:id="rId42"/>
      <p:italic r:id="rId43"/>
    </p:embeddedFont>
    <p:embeddedFont>
      <p:font typeface="Raleway" pitchFamily="2" charset="0"/>
      <p:regular r:id="rId44"/>
      <p:bold r:id="rId45"/>
      <p:italic r:id="rId46"/>
      <p:boldItalic r:id="rId47"/>
    </p:embeddedFont>
    <p:embeddedFont>
      <p:font typeface="Raleway Medium" pitchFamily="2" charset="0"/>
      <p:regular r:id="rId48"/>
      <p:italic r:id="rId49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tandardabschnitt" id="{632B1CBE-7847-452D-BADB-01F098BD83A7}">
          <p14:sldIdLst>
            <p14:sldId id="285"/>
            <p14:sldId id="452"/>
            <p14:sldId id="442"/>
            <p14:sldId id="288"/>
            <p14:sldId id="444"/>
            <p14:sldId id="348"/>
            <p14:sldId id="314"/>
            <p14:sldId id="323"/>
            <p14:sldId id="318"/>
            <p14:sldId id="389"/>
            <p14:sldId id="437"/>
            <p14:sldId id="445"/>
            <p14:sldId id="327"/>
            <p14:sldId id="387"/>
            <p14:sldId id="409"/>
            <p14:sldId id="434"/>
            <p14:sldId id="446"/>
            <p14:sldId id="451"/>
            <p14:sldId id="449"/>
            <p14:sldId id="450"/>
            <p14:sldId id="447"/>
            <p14:sldId id="406"/>
            <p14:sldId id="436"/>
            <p14:sldId id="414"/>
            <p14:sldId id="426"/>
            <p14:sldId id="439"/>
            <p14:sldId id="448"/>
            <p14:sldId id="365"/>
            <p14:sldId id="366"/>
            <p14:sldId id="373"/>
            <p14:sldId id="415"/>
            <p14:sldId id="416"/>
            <p14:sldId id="418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589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E9715F5-E10C-BBF4-55FF-7CA803550320}" name="Elvira Radaca" initials="ER" userId="S::elvira.radaca@vivamind.de::093863eb-e76d-4ab3-8894-3b7e20abea47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Radaca, Elvira" initials="RE" lastIdx="5" clrIdx="0">
    <p:extLst>
      <p:ext uri="{19B8F6BF-5375-455C-9EA6-DF929625EA0E}">
        <p15:presenceInfo xmlns:p15="http://schemas.microsoft.com/office/powerpoint/2012/main" userId="S-1-5-21-2729399182-1264461319-306369170-6288" providerId="AD"/>
      </p:ext>
    </p:extLst>
  </p:cmAuthor>
  <p:cmAuthor id="2" name="Diestel, Stefan" initials="DS" lastIdx="3" clrIdx="1">
    <p:extLst>
      <p:ext uri="{19B8F6BF-5375-455C-9EA6-DF929625EA0E}">
        <p15:presenceInfo xmlns:p15="http://schemas.microsoft.com/office/powerpoint/2012/main" userId="S-1-5-21-2729399182-1264461319-306369170-670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4785"/>
    <a:srgbClr val="BDCEE0"/>
    <a:srgbClr val="FEA121"/>
    <a:srgbClr val="99CC33"/>
    <a:srgbClr val="E74C3C"/>
    <a:srgbClr val="C00000"/>
    <a:srgbClr val="E2BE26"/>
    <a:srgbClr val="FF0000"/>
    <a:srgbClr val="71A20E"/>
    <a:srgbClr val="C039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85" autoAdjust="0"/>
    <p:restoredTop sz="81384" autoAdjust="0"/>
  </p:normalViewPr>
  <p:slideViewPr>
    <p:cSldViewPr snapToGrid="0">
      <p:cViewPr varScale="1">
        <p:scale>
          <a:sx n="93" d="100"/>
          <a:sy n="93" d="100"/>
        </p:scale>
        <p:origin x="912" y="84"/>
      </p:cViewPr>
      <p:guideLst>
        <p:guide orient="horz" pos="3589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4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7.fntdata"/><Relationship Id="rId47" Type="http://schemas.openxmlformats.org/officeDocument/2006/relationships/font" Target="fonts/font12.fntdata"/><Relationship Id="rId50" Type="http://schemas.openxmlformats.org/officeDocument/2006/relationships/commentAuthors" Target="commentAuthors.xml"/><Relationship Id="rId55" Type="http://schemas.microsoft.com/office/2018/10/relationships/authors" Target="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3.fntdata"/><Relationship Id="rId46" Type="http://schemas.openxmlformats.org/officeDocument/2006/relationships/font" Target="fonts/font11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6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font" Target="fonts/font10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1.fntdata"/><Relationship Id="rId49" Type="http://schemas.openxmlformats.org/officeDocument/2006/relationships/font" Target="fonts/font14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9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43" Type="http://schemas.openxmlformats.org/officeDocument/2006/relationships/font" Target="fonts/font8.fntdata"/><Relationship Id="rId48" Type="http://schemas.openxmlformats.org/officeDocument/2006/relationships/font" Target="fonts/font13.fntdata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Diestel\Documents\3%20Praxis\01%20vivamind\04%20Unternehmensanalysen\5%20BIG\2%20Pr&#228;sentation\Finale%20Fassung\Fehlzeiten_MET_Ausdauer_Kraft_BIG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oleObject" Target="file:///C:\Users\Diestel\Documents\3%20Praxis\01%20vivamind\04%20Unternehmensanalysen\5%20BIG\2%20Pr&#228;sentation\Finale%20Fassung\SV_WorkLife_Achtsamkeit_Laeng_BIG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9.9702724999288811E-2"/>
          <c:y val="4.3208702362560296E-2"/>
          <c:w val="0.87731490461080119"/>
          <c:h val="0.767736986742011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Adipositas</c:v>
                </c:pt>
              </c:strCache>
            </c:strRef>
          </c:tx>
          <c:spPr>
            <a:solidFill>
              <a:srgbClr val="FEA12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Gesamt</c:v>
                </c:pt>
                <c:pt idx="1">
                  <c:v>Männlich </c:v>
                </c:pt>
                <c:pt idx="2">
                  <c:v>Weiblich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22.6</c:v>
                </c:pt>
                <c:pt idx="1">
                  <c:v>24.7</c:v>
                </c:pt>
                <c:pt idx="2">
                  <c:v>22.2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044-4A07-8219-14D9DD3F75E8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Übergewicht</c:v>
                </c:pt>
              </c:strCache>
            </c:strRef>
          </c:tx>
          <c:spPr>
            <a:solidFill>
              <a:srgbClr val="BDCEE0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Gesamt</c:v>
                </c:pt>
                <c:pt idx="1">
                  <c:v>Männlich </c:v>
                </c:pt>
                <c:pt idx="2">
                  <c:v>Weiblich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30.5</c:v>
                </c:pt>
                <c:pt idx="1">
                  <c:v>40.6</c:v>
                </c:pt>
                <c:pt idx="2">
                  <c:v>27.8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044-4A07-8219-14D9DD3F75E8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Normalgewicht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2-AF8D-9447-984A-5D306E27E63B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AF8D-9447-984A-5D306E27E63B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2"/>
              </a:solidFill>
              <a:ln>
                <a:solidFill>
                  <a:schemeClr val="bg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0-AF8D-9447-984A-5D306E27E63B}"/>
              </c:ext>
            </c:extLst>
          </c:dPt>
          <c:cat>
            <c:strRef>
              <c:f>Tabelle1!$A$2:$A$4</c:f>
              <c:strCache>
                <c:ptCount val="3"/>
                <c:pt idx="0">
                  <c:v>Gesamt</c:v>
                </c:pt>
                <c:pt idx="1">
                  <c:v>Männlich </c:v>
                </c:pt>
                <c:pt idx="2">
                  <c:v>Weiblich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45.5</c:v>
                </c:pt>
                <c:pt idx="1">
                  <c:v>33.700000000000003</c:v>
                </c:pt>
                <c:pt idx="2">
                  <c:v>48.5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044-4A07-8219-14D9DD3F75E8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Untergewicht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Gesamt</c:v>
                </c:pt>
                <c:pt idx="1">
                  <c:v>Männlich </c:v>
                </c:pt>
                <c:pt idx="2">
                  <c:v>Weiblich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1.4</c:v>
                </c:pt>
                <c:pt idx="1">
                  <c:v>1</c:v>
                </c:pt>
                <c:pt idx="2">
                  <c:v>1.5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C044-4A07-8219-14D9DD3F75E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1353678719"/>
        <c:axId val="1254613119"/>
      </c:barChart>
      <c:catAx>
        <c:axId val="1353678719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Raleway Medium" pitchFamily="2" charset="0"/>
                <a:ea typeface="+mn-ea"/>
                <a:cs typeface="+mn-cs"/>
              </a:defRPr>
            </a:pPr>
            <a:endParaRPr lang="de-DE"/>
          </a:p>
        </c:txPr>
        <c:crossAx val="1254613119"/>
        <c:crosses val="autoZero"/>
        <c:auto val="1"/>
        <c:lblAlgn val="ctr"/>
        <c:lblOffset val="100"/>
        <c:noMultiLvlLbl val="0"/>
      </c:catAx>
      <c:valAx>
        <c:axId val="1254613119"/>
        <c:scaling>
          <c:orientation val="minMax"/>
          <c:max val="100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bg1"/>
                </a:solidFill>
                <a:latin typeface="Raleway Medium" pitchFamily="2" charset="0"/>
                <a:ea typeface="+mn-ea"/>
                <a:cs typeface="+mn-cs"/>
              </a:defRPr>
            </a:pPr>
            <a:endParaRPr lang="de-DE"/>
          </a:p>
        </c:txPr>
        <c:crossAx val="1353678719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000" b="0" i="0" u="none" strike="noStrike" kern="1200" baseline="0">
              <a:solidFill>
                <a:schemeClr val="bg1"/>
              </a:solidFill>
              <a:latin typeface="Raleway Medium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000">
          <a:latin typeface="Raleway Medium" pitchFamily="2" charset="0"/>
        </a:defRPr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Raleway Medium" pitchFamily="2" charset="0"/>
                <a:ea typeface="+mn-ea"/>
                <a:cs typeface="+mn-cs"/>
              </a:defRPr>
            </a:pPr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Obst- und Gemüseverzehr N=5454 </a:t>
            </a:r>
            <a:r>
              <a:rPr lang="de-DE" sz="1200" b="1" i="0" u="none" strike="noStrike" baseline="0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[in %]</a:t>
            </a:r>
            <a:endParaRPr lang="en-GB" sz="12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Raleway Medium" pitchFamily="2" charset="0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&lt; 3 Protionen </c:v>
                </c:pt>
              </c:strCache>
            </c:strRef>
          </c:tx>
          <c:spPr>
            <a:solidFill>
              <a:srgbClr val="FEA12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61.1</c:v>
                </c:pt>
                <c:pt idx="1">
                  <c:v>75.099999999999994</c:v>
                </c:pt>
                <c:pt idx="2">
                  <c:v>64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C3E-4A5F-9BA7-878E459F562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3-4 Portionen</c:v>
                </c:pt>
              </c:strCache>
            </c:strRef>
          </c:tx>
          <c:spPr>
            <a:solidFill>
              <a:srgbClr val="BDCEE0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26.3</c:v>
                </c:pt>
                <c:pt idx="1">
                  <c:v>18.7</c:v>
                </c:pt>
                <c:pt idx="2">
                  <c:v>24.7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C3E-4A5F-9BA7-878E459F562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4-5 Portionen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12.6</c:v>
                </c:pt>
                <c:pt idx="1">
                  <c:v>16.7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5C3E-4A5F-9BA7-878E459F562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Spalte1</c:v>
                </c:pt>
              </c:strCache>
            </c:strRef>
          </c:tx>
          <c:spPr>
            <a:solidFill>
              <a:srgbClr val="99CC33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</c:numCache>
            </c:numRef>
          </c:val>
          <c:extLst>
            <c:ext xmlns:c16="http://schemas.microsoft.com/office/drawing/2014/chart" uri="{C3380CC4-5D6E-409C-BE32-E72D297353CC}">
              <c16:uniqueId val="{00000000-1D8A-49C8-AC9E-FFF9E88FA75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27564191"/>
        <c:axId val="943120527"/>
      </c:barChart>
      <c:catAx>
        <c:axId val="92756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  <c:crossAx val="943120527"/>
        <c:crosses val="autoZero"/>
        <c:auto val="1"/>
        <c:lblAlgn val="ctr"/>
        <c:lblOffset val="100"/>
        <c:noMultiLvlLbl val="0"/>
      </c:catAx>
      <c:valAx>
        <c:axId val="9431205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  <c:crossAx val="92756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Hind" panose="02000000000000000000" pitchFamily="2" charset="77"/>
              <a:ea typeface="+mn-ea"/>
              <a:cs typeface="Hind" panose="02000000000000000000" pitchFamily="2" charset="77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aleway Medium" pitchFamily="2" charset="0"/>
        </a:defRPr>
      </a:pPr>
      <a:endParaRPr lang="de-DE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tx1"/>
                </a:solidFill>
                <a:latin typeface="Raleway Medium" pitchFamily="2" charset="0"/>
                <a:ea typeface="+mn-ea"/>
                <a:cs typeface="+mn-cs"/>
              </a:defRPr>
            </a:pPr>
            <a:r>
              <a:rPr lang="en-GB" sz="12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Ausdauersport</a:t>
            </a:r>
            <a:r>
              <a:rPr lang="en-GB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N=</a:t>
            </a:r>
            <a:r>
              <a:rPr lang="de-DE" sz="1200" b="1" i="1" u="none" strike="noStrike" kern="1200" spc="0" baseline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5268</a:t>
            </a:r>
            <a:r>
              <a:rPr lang="en-GB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[in %]</a:t>
            </a:r>
            <a:endParaRPr lang="en-GB" sz="12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c:rich>
      </c:tx>
      <c:layout>
        <c:manualLayout>
          <c:xMode val="edge"/>
          <c:yMode val="edge"/>
          <c:x val="0.2157173949908163"/>
          <c:y val="1.8200493276361081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tx1"/>
              </a:solidFill>
              <a:latin typeface="Raleway Medium" pitchFamily="2" charset="0"/>
              <a:ea typeface="+mn-ea"/>
              <a:cs typeface="+mn-cs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ungenügender Ausdauersport</c:v>
                </c:pt>
              </c:strCache>
            </c:strRef>
          </c:tx>
          <c:spPr>
            <a:solidFill>
              <a:srgbClr val="FEA12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28.6</c:v>
                </c:pt>
                <c:pt idx="1">
                  <c:v>22.8</c:v>
                </c:pt>
                <c:pt idx="2">
                  <c:v>27.3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E55-41DB-97F9-4BD1C1DDA931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niedriger Ausdauersport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11.7</c:v>
                </c:pt>
                <c:pt idx="1">
                  <c:v>6.9</c:v>
                </c:pt>
                <c:pt idx="2">
                  <c:v>10.6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E55-41DB-97F9-4BD1C1DDA931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mittlerer Ausdauersport</c:v>
                </c:pt>
              </c:strCache>
            </c:strRef>
          </c:tx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11.6</c:v>
                </c:pt>
                <c:pt idx="1">
                  <c:v>10.199999999999999</c:v>
                </c:pt>
                <c:pt idx="2">
                  <c:v>11.3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AE55-41DB-97F9-4BD1C1DDA931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guter Ausdauersport</c:v>
                </c:pt>
              </c:strCache>
            </c:strRef>
          </c:tx>
          <c:spPr>
            <a:solidFill>
              <a:srgbClr val="BDCEE0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13.7</c:v>
                </c:pt>
                <c:pt idx="1">
                  <c:v>12.2</c:v>
                </c:pt>
                <c:pt idx="2">
                  <c:v>13.4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AE55-41DB-97F9-4BD1C1DDA931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sehr guter Ausdauersport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Tabelle1!$F$2:$F$4</c:f>
              <c:numCache>
                <c:formatCode>General</c:formatCode>
                <c:ptCount val="3"/>
                <c:pt idx="0">
                  <c:v>34.4</c:v>
                </c:pt>
                <c:pt idx="1">
                  <c:v>47.9</c:v>
                </c:pt>
                <c:pt idx="2">
                  <c:v>37.4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1CE-468C-935C-8DB3622A5D9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27564191"/>
        <c:axId val="943120527"/>
      </c:barChart>
      <c:catAx>
        <c:axId val="92756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Raleway Medium" pitchFamily="2" charset="0"/>
                <a:ea typeface="+mn-ea"/>
                <a:cs typeface="+mn-cs"/>
              </a:defRPr>
            </a:pPr>
            <a:endParaRPr lang="de-DE"/>
          </a:p>
        </c:txPr>
        <c:crossAx val="943120527"/>
        <c:crosses val="autoZero"/>
        <c:auto val="1"/>
        <c:lblAlgn val="ctr"/>
        <c:lblOffset val="100"/>
        <c:noMultiLvlLbl val="0"/>
      </c:catAx>
      <c:valAx>
        <c:axId val="9431205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  <c:crossAx val="92756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Raleway Medium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aleway Medium" pitchFamily="2" charset="0"/>
        </a:defRPr>
      </a:pPr>
      <a:endParaRPr lang="de-DE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200" b="1" i="0" u="none" strike="noStrike" kern="1200" spc="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Kraft- und Beweglichkeit </a:t>
            </a:r>
            <a:r>
              <a:rPr lang="en-GB" sz="1200" b="1" i="0" u="none" strike="noStrike" baseline="0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N=4660 </a:t>
            </a:r>
            <a:r>
              <a:rPr lang="de-DE" sz="1200" b="1" i="0" u="none" strike="noStrike" baseline="0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[in %]</a:t>
            </a:r>
            <a:endParaRPr lang="en-GB" sz="12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c:rich>
      </c:tx>
      <c:layout>
        <c:manualLayout>
          <c:xMode val="edge"/>
          <c:yMode val="edge"/>
          <c:x val="0.16306502604645134"/>
          <c:y val="2.3400634212464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1" i="0" u="none" strike="noStrike" kern="1200" spc="0" baseline="0">
              <a:solidFill>
                <a:schemeClr val="bg1"/>
              </a:solidFill>
              <a:latin typeface="Hind" panose="02000000000000000000" pitchFamily="2" charset="77"/>
              <a:ea typeface="+mn-ea"/>
              <a:cs typeface="Hind" panose="02000000000000000000" pitchFamily="2" charset="77"/>
            </a:defRPr>
          </a:pPr>
          <a:endParaRPr lang="en-GB"/>
        </a:p>
      </c:txPr>
    </c:title>
    <c:autoTitleDeleted val="0"/>
    <c:plotArea>
      <c:layout/>
      <c:barChart>
        <c:barDir val="col"/>
        <c:grouping val="stacked"/>
        <c:varyColors val="0"/>
        <c:ser>
          <c:idx val="0"/>
          <c:order val="0"/>
          <c:tx>
            <c:strRef>
              <c:f>Tabelle1!$B$1</c:f>
              <c:strCache>
                <c:ptCount val="1"/>
                <c:pt idx="0">
                  <c:v>ungenügende Kraft und Beweglichkeit</c:v>
                </c:pt>
              </c:strCache>
            </c:strRef>
          </c:tx>
          <c:spPr>
            <a:solidFill>
              <a:srgbClr val="FEA12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Tabelle1!$B$2:$B$4</c:f>
              <c:numCache>
                <c:formatCode>General</c:formatCode>
                <c:ptCount val="3"/>
                <c:pt idx="0">
                  <c:v>30.2</c:v>
                </c:pt>
                <c:pt idx="1">
                  <c:v>34</c:v>
                </c:pt>
                <c:pt idx="2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A49-4873-A06F-2B20201DF6A9}"/>
            </c:ext>
          </c:extLst>
        </c:ser>
        <c:ser>
          <c:idx val="1"/>
          <c:order val="1"/>
          <c:tx>
            <c:strRef>
              <c:f>Tabelle1!$C$1</c:f>
              <c:strCache>
                <c:ptCount val="1"/>
                <c:pt idx="0">
                  <c:v>niedrige Kraft und Beweglichkeit</c:v>
                </c:pt>
              </c:strCache>
            </c:strRef>
          </c:tx>
          <c:spPr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Tabelle1!$C$2:$C$4</c:f>
              <c:numCache>
                <c:formatCode>General</c:formatCode>
                <c:ptCount val="3"/>
                <c:pt idx="0">
                  <c:v>49.8</c:v>
                </c:pt>
                <c:pt idx="1">
                  <c:v>45.6</c:v>
                </c:pt>
                <c:pt idx="2">
                  <c:v>48.9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A49-4873-A06F-2B20201DF6A9}"/>
            </c:ext>
          </c:extLst>
        </c:ser>
        <c:ser>
          <c:idx val="2"/>
          <c:order val="2"/>
          <c:tx>
            <c:strRef>
              <c:f>Tabelle1!$D$1</c:f>
              <c:strCache>
                <c:ptCount val="1"/>
                <c:pt idx="0">
                  <c:v>mittlere Kraft und Beweglichkeit</c:v>
                </c:pt>
              </c:strCache>
            </c:strRef>
          </c:tx>
          <c:spPr>
            <a:solidFill>
              <a:schemeClr val="accent4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Tabelle1!$D$2:$D$4</c:f>
              <c:numCache>
                <c:formatCode>General</c:formatCode>
                <c:ptCount val="3"/>
                <c:pt idx="0">
                  <c:v>5</c:v>
                </c:pt>
                <c:pt idx="1">
                  <c:v>4.2</c:v>
                </c:pt>
                <c:pt idx="2">
                  <c:v>4.8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EA49-4873-A06F-2B20201DF6A9}"/>
            </c:ext>
          </c:extLst>
        </c:ser>
        <c:ser>
          <c:idx val="3"/>
          <c:order val="3"/>
          <c:tx>
            <c:strRef>
              <c:f>Tabelle1!$E$1</c:f>
              <c:strCache>
                <c:ptCount val="1"/>
                <c:pt idx="0">
                  <c:v>gute Kraft und Beweglichkeit</c:v>
                </c:pt>
              </c:strCache>
            </c:strRef>
          </c:tx>
          <c:spPr>
            <a:solidFill>
              <a:srgbClr val="BDCEE0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Tabelle1!$E$2:$E$4</c:f>
              <c:numCache>
                <c:formatCode>General</c:formatCode>
                <c:ptCount val="3"/>
                <c:pt idx="0">
                  <c:v>12.8</c:v>
                </c:pt>
                <c:pt idx="1">
                  <c:v>13.6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A49-4873-A06F-2B20201DF6A9}"/>
            </c:ext>
          </c:extLst>
        </c:ser>
        <c:ser>
          <c:idx val="4"/>
          <c:order val="4"/>
          <c:tx>
            <c:strRef>
              <c:f>Tabelle1!$F$1</c:f>
              <c:strCache>
                <c:ptCount val="1"/>
                <c:pt idx="0">
                  <c:v>sehr gute Kraft und Beweglichkeit</c:v>
                </c:pt>
              </c:strCache>
            </c:strRef>
          </c:tx>
          <c:spPr>
            <a:solidFill>
              <a:schemeClr val="bg1"/>
            </a:solidFill>
            <a:ln>
              <a:noFill/>
            </a:ln>
            <a:effectLst/>
          </c:spPr>
          <c:invertIfNegative val="0"/>
          <c:cat>
            <c:strRef>
              <c:f>Tabelle1!$A$2:$A$4</c:f>
              <c:strCache>
                <c:ptCount val="3"/>
                <c:pt idx="0">
                  <c:v>weiblich</c:v>
                </c:pt>
                <c:pt idx="1">
                  <c:v>männlich</c:v>
                </c:pt>
                <c:pt idx="2">
                  <c:v>gesamt</c:v>
                </c:pt>
              </c:strCache>
            </c:strRef>
          </c:cat>
          <c:val>
            <c:numRef>
              <c:f>Tabelle1!$F$2:$F$4</c:f>
              <c:numCache>
                <c:formatCode>General</c:formatCode>
                <c:ptCount val="3"/>
                <c:pt idx="0">
                  <c:v>2.2000000000000002</c:v>
                </c:pt>
                <c:pt idx="1">
                  <c:v>2.6</c:v>
                </c:pt>
                <c:pt idx="2">
                  <c:v>2.2999999999999998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A03-4CA4-A56F-AF908C255E7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00"/>
        <c:overlap val="100"/>
        <c:serLines>
          <c:spPr>
            <a:ln w="9525" cap="flat" cmpd="sng" algn="ctr">
              <a:solidFill>
                <a:schemeClr val="tx1">
                  <a:lumMod val="35000"/>
                  <a:lumOff val="65000"/>
                </a:schemeClr>
              </a:solidFill>
              <a:round/>
            </a:ln>
            <a:effectLst/>
          </c:spPr>
        </c:serLines>
        <c:axId val="927564191"/>
        <c:axId val="943120527"/>
      </c:barChart>
      <c:catAx>
        <c:axId val="92756419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  <c:crossAx val="943120527"/>
        <c:crosses val="autoZero"/>
        <c:auto val="1"/>
        <c:lblAlgn val="ctr"/>
        <c:lblOffset val="100"/>
        <c:noMultiLvlLbl val="0"/>
      </c:catAx>
      <c:valAx>
        <c:axId val="943120527"/>
        <c:scaling>
          <c:orientation val="minMax"/>
          <c:max val="1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  <c:crossAx val="9275641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</c:legendEntry>
      <c:legendEntry>
        <c:idx val="2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</c:legendEntry>
      <c:legendEntry>
        <c:idx val="3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</c:legendEntry>
      <c:legendEntry>
        <c:idx val="4"/>
        <c:txPr>
          <a:bodyPr rot="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bg1"/>
                </a:solidFill>
                <a:latin typeface="Hind" panose="02000000000000000000" pitchFamily="2" charset="77"/>
                <a:ea typeface="+mn-ea"/>
                <a:cs typeface="Hind" panose="02000000000000000000" pitchFamily="2" charset="77"/>
              </a:defRPr>
            </a:pPr>
            <a:endParaRPr lang="de-DE"/>
          </a:p>
        </c:txPr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200" b="0" i="0" u="none" strike="noStrike" kern="1200" baseline="0">
              <a:solidFill>
                <a:schemeClr val="bg1"/>
              </a:solidFill>
              <a:latin typeface="Raleway Medium" pitchFamily="2" charset="0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 sz="1200">
          <a:solidFill>
            <a:schemeClr val="tx1"/>
          </a:solidFill>
          <a:latin typeface="Raleway Medium" pitchFamily="2" charset="0"/>
        </a:defRPr>
      </a:pPr>
      <a:endParaRPr lang="de-DE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59414995805936"/>
          <c:y val="6.0498220640569395E-2"/>
          <c:w val="0.84984739021024436"/>
          <c:h val="0.80832198466294913"/>
        </c:manualLayout>
      </c:layout>
      <c:lineChart>
        <c:grouping val="standard"/>
        <c:varyColors val="0"/>
        <c:ser>
          <c:idx val="0"/>
          <c:order val="0"/>
          <c:tx>
            <c:strRef>
              <c:f>'2-way-lines'!$C$32</c:f>
              <c:strCache>
                <c:ptCount val="1"/>
                <c:pt idx="0">
                  <c:v>wenig Ausdauersport (MET)</c:v>
                </c:pt>
              </c:strCache>
            </c:strRef>
          </c:tx>
          <c:spPr>
            <a:ln>
              <a:solidFill>
                <a:srgbClr val="FEA121"/>
              </a:solidFill>
            </a:ln>
          </c:spPr>
          <c:marker>
            <c:symbol val="none"/>
          </c:marker>
          <c:cat>
            <c:strRef>
              <c:f>'2-way-lines'!$D$31:$E$31</c:f>
              <c:strCache>
                <c:ptCount val="2"/>
                <c:pt idx="0">
                  <c:v>wenig Kraftsport (MET)</c:v>
                </c:pt>
                <c:pt idx="1">
                  <c:v>viel Kraftsport (MET)</c:v>
                </c:pt>
              </c:strCache>
            </c:strRef>
          </c:cat>
          <c:val>
            <c:numRef>
              <c:f>'2-way-lines'!$D$32:$E$32</c:f>
              <c:numCache>
                <c:formatCode>General</c:formatCode>
                <c:ptCount val="2"/>
                <c:pt idx="0">
                  <c:v>71.88</c:v>
                </c:pt>
                <c:pt idx="1">
                  <c:v>21.36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663F-4C43-B925-0CA8D763ABD6}"/>
            </c:ext>
          </c:extLst>
        </c:ser>
        <c:ser>
          <c:idx val="1"/>
          <c:order val="1"/>
          <c:tx>
            <c:strRef>
              <c:f>'2-way-lines'!$C$33</c:f>
              <c:strCache>
                <c:ptCount val="1"/>
                <c:pt idx="0">
                  <c:v>viel Ausdauersport (MET)</c:v>
                </c:pt>
              </c:strCache>
            </c:strRef>
          </c:tx>
          <c:spPr>
            <a:ln w="28575">
              <a:solidFill>
                <a:srgbClr val="BDCEE0"/>
              </a:solidFill>
              <a:prstDash val="solid"/>
            </a:ln>
          </c:spPr>
          <c:marker>
            <c:symbol val="none"/>
          </c:marker>
          <c:cat>
            <c:strRef>
              <c:f>'2-way-lines'!$D$31:$E$31</c:f>
              <c:strCache>
                <c:ptCount val="2"/>
                <c:pt idx="0">
                  <c:v>wenig Kraftsport (MET)</c:v>
                </c:pt>
                <c:pt idx="1">
                  <c:v>viel Kraftsport (MET)</c:v>
                </c:pt>
              </c:strCache>
            </c:strRef>
          </c:cat>
          <c:val>
            <c:numRef>
              <c:f>'2-way-lines'!$D$33:$E$33</c:f>
              <c:numCache>
                <c:formatCode>General</c:formatCode>
                <c:ptCount val="2"/>
                <c:pt idx="0">
                  <c:v>30.159999999999997</c:v>
                </c:pt>
                <c:pt idx="1">
                  <c:v>30.880000000000003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663F-4C43-B925-0CA8D763AB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07200"/>
        <c:axId val="44309120"/>
      </c:lineChart>
      <c:catAx>
        <c:axId val="443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4430912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44309120"/>
        <c:scaling>
          <c:orientation val="minMax"/>
          <c:max val="100"/>
          <c:min val="0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chemeClr val="bg1"/>
            </a:solidFill>
            <a:prstDash val="solid"/>
          </a:ln>
        </c:spPr>
        <c:txPr>
          <a:bodyPr rot="0" vert="horz"/>
          <a:lstStyle/>
          <a:p>
            <a:pPr>
              <a:defRPr>
                <a:solidFill>
                  <a:schemeClr val="bg1"/>
                </a:solidFill>
              </a:defRPr>
            </a:pPr>
            <a:endParaRPr lang="de-DE"/>
          </a:p>
        </c:txPr>
        <c:crossAx val="44307200"/>
        <c:crosses val="autoZero"/>
        <c:crossBetween val="between"/>
        <c:majorUnit val="20"/>
        <c:minorUnit val="0.5"/>
      </c:valAx>
      <c:spPr>
        <a:noFill/>
        <a:ln w="12700">
          <a:solidFill>
            <a:schemeClr val="bg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850471661339362"/>
          <c:y val="0.69209933598355833"/>
          <c:w val="0.77532970749790298"/>
          <c:h val="0.1924790539972539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1200" b="0" i="0" u="none" strike="noStrike" baseline="0">
          <a:solidFill>
            <a:srgbClr val="000000"/>
          </a:solidFill>
          <a:latin typeface="Raleway Medium" pitchFamily="2" charset="0"/>
          <a:ea typeface="Arial"/>
          <a:cs typeface="Arial"/>
        </a:defRPr>
      </a:pPr>
      <a:endParaRPr lang="de-DE"/>
    </a:p>
  </c:txPr>
  <c:externalData r:id="rId1">
    <c:autoUpdate val="0"/>
  </c:externalData>
  <c:userShapes r:id="rId2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de-D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4659414995805936"/>
          <c:y val="6.0498220640569395E-2"/>
          <c:w val="0.84984739021024436"/>
          <c:h val="0.80832198466294913"/>
        </c:manualLayout>
      </c:layout>
      <c:lineChart>
        <c:grouping val="standard"/>
        <c:varyColors val="0"/>
        <c:ser>
          <c:idx val="0"/>
          <c:order val="0"/>
          <c:tx>
            <c:strRef>
              <c:f>'2-way-lines'!$C$32</c:f>
              <c:strCache>
                <c:ptCount val="1"/>
                <c:pt idx="0">
                  <c:v>wenig Work-Life Balance (1. MZP)</c:v>
                </c:pt>
              </c:strCache>
            </c:strRef>
          </c:tx>
          <c:spPr>
            <a:ln>
              <a:solidFill>
                <a:srgbClr val="FEA121"/>
              </a:solidFill>
            </a:ln>
          </c:spPr>
          <c:marker>
            <c:symbol val="none"/>
          </c:marker>
          <c:cat>
            <c:strRef>
              <c:f>'2-way-lines'!$D$31:$E$31</c:f>
              <c:strCache>
                <c:ptCount val="2"/>
                <c:pt idx="0">
                  <c:v>wenig Achtsamkeit (1. MZP)</c:v>
                </c:pt>
                <c:pt idx="1">
                  <c:v>viel Achtsamkeit (1. MZP)</c:v>
                </c:pt>
              </c:strCache>
            </c:strRef>
          </c:cat>
          <c:val>
            <c:numRef>
              <c:f>'2-way-lines'!$D$32:$E$32</c:f>
              <c:numCache>
                <c:formatCode>General</c:formatCode>
                <c:ptCount val="2"/>
                <c:pt idx="0">
                  <c:v>1.78855046</c:v>
                </c:pt>
                <c:pt idx="1">
                  <c:v>1.82725154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298B-4F90-A5CA-CA7CA54FCA5E}"/>
            </c:ext>
          </c:extLst>
        </c:ser>
        <c:ser>
          <c:idx val="1"/>
          <c:order val="1"/>
          <c:tx>
            <c:strRef>
              <c:f>'2-way-lines'!$C$33</c:f>
              <c:strCache>
                <c:ptCount val="1"/>
                <c:pt idx="0">
                  <c:v>viel Work-Life Balance (1. MZP)</c:v>
                </c:pt>
              </c:strCache>
            </c:strRef>
          </c:tx>
          <c:spPr>
            <a:ln w="28575">
              <a:solidFill>
                <a:srgbClr val="BDCEE0"/>
              </a:solidFill>
              <a:prstDash val="solid"/>
            </a:ln>
          </c:spPr>
          <c:marker>
            <c:symbol val="none"/>
          </c:marker>
          <c:cat>
            <c:strRef>
              <c:f>'2-way-lines'!$D$31:$E$31</c:f>
              <c:strCache>
                <c:ptCount val="2"/>
                <c:pt idx="0">
                  <c:v>wenig Achtsamkeit (1. MZP)</c:v>
                </c:pt>
                <c:pt idx="1">
                  <c:v>viel Achtsamkeit (1. MZP)</c:v>
                </c:pt>
              </c:strCache>
            </c:strRef>
          </c:cat>
          <c:val>
            <c:numRef>
              <c:f>'2-way-lines'!$D$33:$E$33</c:f>
              <c:numCache>
                <c:formatCode>General</c:formatCode>
                <c:ptCount val="2"/>
                <c:pt idx="0">
                  <c:v>1.6712975400000001</c:v>
                </c:pt>
                <c:pt idx="1">
                  <c:v>2.02490046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298B-4F90-A5CA-CA7CA54FCA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4307200"/>
        <c:axId val="44309120"/>
      </c:lineChart>
      <c:catAx>
        <c:axId val="4430720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defRPr>
            </a:pPr>
            <a:endParaRPr lang="de-DE"/>
          </a:p>
        </c:txPr>
        <c:crossAx val="44309120"/>
        <c:crosses val="autoZero"/>
        <c:auto val="1"/>
        <c:lblAlgn val="ctr"/>
        <c:lblOffset val="0"/>
        <c:tickLblSkip val="1"/>
        <c:tickMarkSkip val="1"/>
        <c:noMultiLvlLbl val="0"/>
      </c:catAx>
      <c:valAx>
        <c:axId val="44309120"/>
        <c:scaling>
          <c:orientation val="minMax"/>
          <c:max val="3"/>
          <c:min val="0"/>
        </c:scaling>
        <c:delete val="0"/>
        <c:axPos val="l"/>
        <c:majorGridlines>
          <c:spPr>
            <a:ln w="3175">
              <a:solidFill>
                <a:schemeClr val="bg1"/>
              </a:solidFill>
              <a:prstDash val="sysDot"/>
            </a:ln>
          </c:spPr>
        </c:maj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>
                <a:solidFill>
                  <a:schemeClr val="bg1"/>
                </a:solidFill>
              </a:defRPr>
            </a:pPr>
            <a:endParaRPr lang="de-DE"/>
          </a:p>
        </c:txPr>
        <c:crossAx val="44307200"/>
        <c:crosses val="autoZero"/>
        <c:crossBetween val="between"/>
        <c:majorUnit val="1"/>
        <c:minorUnit val="0.5"/>
      </c:valAx>
      <c:spPr>
        <a:noFill/>
        <a:ln w="12700">
          <a:solidFill>
            <a:schemeClr val="bg1"/>
          </a:solidFill>
          <a:prstDash val="solid"/>
        </a:ln>
      </c:spPr>
    </c:plotArea>
    <c:legend>
      <c:legendPos val="b"/>
      <c:layout>
        <c:manualLayout>
          <c:xMode val="edge"/>
          <c:yMode val="edge"/>
          <c:x val="0.17850471661339362"/>
          <c:y val="0.64110258123158803"/>
          <c:w val="0.77532970749790298"/>
          <c:h val="0.1924790539972539"/>
        </c:manualLayout>
      </c:layout>
      <c:overlay val="0"/>
      <c:spPr>
        <a:noFill/>
        <a:ln w="3175">
          <a:noFill/>
          <a:prstDash val="solid"/>
        </a:ln>
      </c:spPr>
      <c:txPr>
        <a:bodyPr/>
        <a:lstStyle/>
        <a:p>
          <a:pPr>
            <a:defRPr sz="120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defRPr>
          </a:pPr>
          <a:endParaRPr lang="de-DE"/>
        </a:p>
      </c:txPr>
    </c:legend>
    <c:plotVisOnly val="1"/>
    <c:dispBlanksAs val="gap"/>
    <c:showDLblsOverMax val="0"/>
  </c:chart>
  <c:spPr>
    <a:noFill/>
    <a:ln w="3175">
      <a:noFill/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Raleway Light" pitchFamily="2" charset="0"/>
          <a:ea typeface="Arial"/>
          <a:cs typeface="Arial" panose="020B0604020202020204" pitchFamily="34" charset="0"/>
        </a:defRPr>
      </a:pPr>
      <a:endParaRPr lang="de-DE"/>
    </a:p>
  </c:txPr>
  <c:externalData r:id="rId1">
    <c:autoUpdate val="0"/>
  </c:externalData>
  <c:userShapes r:id="rId2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E22994-DB0C-43FF-BAB3-8EF9B987D14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B335723-D711-47C9-BFB5-813D0F44928D}">
      <dgm:prSet phldrT="[Text]" custT="1"/>
      <dgm:spPr>
        <a:solidFill>
          <a:srgbClr val="BDCEE0"/>
        </a:solidFill>
        <a:ln>
          <a:noFill/>
        </a:ln>
      </dgm:spPr>
      <dgm:t>
        <a:bodyPr/>
        <a:lstStyle/>
        <a:p>
          <a:r>
            <a:rPr lang="de-DE" sz="115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Bei viel Ausdauersport sind die Fehlzeiten unabhängig vom Kraftsport auf niedrigem Niveau: zusätzlicher Kraftsport reduziert keine Fehlzeiten (</a:t>
          </a:r>
          <a:r>
            <a:rPr lang="de-DE" sz="115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15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.28 </a:t>
          </a:r>
          <a:r>
            <a:rPr lang="de-DE" sz="1150" i="0" dirty="0" err="1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n.s</a:t>
          </a:r>
          <a:r>
            <a:rPr lang="de-DE" sz="115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, </a:t>
          </a:r>
          <a:r>
            <a:rPr lang="de-DE" sz="115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15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6.9</a:t>
          </a:r>
          <a:r>
            <a:rPr lang="de-DE" sz="115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).</a:t>
          </a:r>
        </a:p>
      </dgm:t>
    </dgm:pt>
    <dgm:pt modelId="{1AAFA43A-7FBC-4B56-90BC-C3D3C956FDE2}" type="parTrans" cxnId="{FECA8FD3-08CC-48AB-8473-1FFCC4F070B9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5CCFBDBE-3909-481F-A554-669693BFCD65}" type="sibTrans" cxnId="{FECA8FD3-08CC-48AB-8473-1FFCC4F070B9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6AF0DFF9-BAA7-43AA-A211-2164DDF34D57}">
      <dgm:prSet phldrT="[Text]" custT="1"/>
      <dgm:spPr>
        <a:solidFill>
          <a:srgbClr val="BDCEE0"/>
        </a:solidFill>
        <a:ln>
          <a:noFill/>
        </a:ln>
      </dgm:spPr>
      <dgm:t>
        <a:bodyPr/>
        <a:lstStyle/>
        <a:p>
          <a:r>
            <a:rPr lang="de-DE" sz="16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Sportaktivitäten im Bereich Ausdauer und Kraft reduzieren Fehlzeiten über längere Zeiträume.</a:t>
          </a:r>
        </a:p>
      </dgm:t>
    </dgm:pt>
    <dgm:pt modelId="{1F2F3A9B-A20E-48F8-9DAA-F4735C6B4BFA}" type="sibTrans" cxnId="{63C8642D-0A72-4D8B-98AD-80A5D9547C66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6FF4DB1F-691A-448B-8D60-F1AE26FEDFCD}" type="parTrans" cxnId="{63C8642D-0A72-4D8B-98AD-80A5D9547C66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55EF7856-DA1E-41D3-A2D9-381FC1A837C4}">
      <dgm:prSet phldrT="[Text]" custT="1"/>
      <dgm:spPr>
        <a:solidFill>
          <a:srgbClr val="BDCEE0"/>
        </a:solidFill>
        <a:ln>
          <a:noFill/>
        </a:ln>
      </dgm:spPr>
      <dgm:t>
        <a:bodyPr/>
        <a:lstStyle/>
        <a:p>
          <a:r>
            <a:rPr lang="de-DE" sz="11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Bei wenig Ausdauersport haben Kraftsportaktivitäten einen starken Zusammenhang mit Fehlzeiten (</a:t>
          </a:r>
          <a:r>
            <a:rPr lang="de-DE" sz="11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10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-25.17**, </a:t>
          </a:r>
          <a:r>
            <a:rPr lang="de-DE" sz="11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10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9.53</a:t>
          </a:r>
          <a:r>
            <a:rPr lang="de-DE" sz="11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): Demnach können im Durchschnitt 25 Fehltage durch zunehmenden Kraftsport reduziert werden. </a:t>
          </a:r>
        </a:p>
      </dgm:t>
    </dgm:pt>
    <dgm:pt modelId="{D322AD8D-B180-43B2-BEE7-1A1BC9AF1062}" type="parTrans" cxnId="{BB8B5419-FEF2-4ABC-8ED0-CF98100517CC}">
      <dgm:prSet/>
      <dgm:spPr/>
      <dgm:t>
        <a:bodyPr/>
        <a:lstStyle/>
        <a:p>
          <a:endParaRPr lang="de-DE"/>
        </a:p>
      </dgm:t>
    </dgm:pt>
    <dgm:pt modelId="{9F42F453-3178-455D-A7A4-C2A1A26A08E9}" type="sibTrans" cxnId="{BB8B5419-FEF2-4ABC-8ED0-CF98100517CC}">
      <dgm:prSet/>
      <dgm:spPr/>
      <dgm:t>
        <a:bodyPr/>
        <a:lstStyle/>
        <a:p>
          <a:endParaRPr lang="de-DE"/>
        </a:p>
      </dgm:t>
    </dgm:pt>
    <dgm:pt modelId="{363B2AB5-28CE-4C81-B5BF-00E7A8BF474B}" type="pres">
      <dgm:prSet presAssocID="{C6E22994-DB0C-43FF-BAB3-8EF9B987D1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E3960DD-AEBD-46A9-A740-5F7033BE13B6}" type="pres">
      <dgm:prSet presAssocID="{6AF0DFF9-BAA7-43AA-A211-2164DDF34D57}" presName="root" presStyleCnt="0">
        <dgm:presLayoutVars>
          <dgm:chMax/>
          <dgm:chPref val="4"/>
        </dgm:presLayoutVars>
      </dgm:prSet>
      <dgm:spPr/>
    </dgm:pt>
    <dgm:pt modelId="{B187249B-2C32-44C9-9DDD-272BAF3B5A51}" type="pres">
      <dgm:prSet presAssocID="{6AF0DFF9-BAA7-43AA-A211-2164DDF34D57}" presName="rootComposite" presStyleCnt="0">
        <dgm:presLayoutVars/>
      </dgm:prSet>
      <dgm:spPr/>
    </dgm:pt>
    <dgm:pt modelId="{3E4CE525-DE55-4793-8A1C-D594FBA06CC0}" type="pres">
      <dgm:prSet presAssocID="{6AF0DFF9-BAA7-43AA-A211-2164DDF34D57}" presName="rootText" presStyleLbl="node0" presStyleIdx="0" presStyleCnt="1" custLinFactNeighborX="76">
        <dgm:presLayoutVars>
          <dgm:chMax/>
          <dgm:chPref val="4"/>
        </dgm:presLayoutVars>
      </dgm:prSet>
      <dgm:spPr/>
    </dgm:pt>
    <dgm:pt modelId="{C6BF57E6-151C-446B-A9FC-A9BE81E1E2BC}" type="pres">
      <dgm:prSet presAssocID="{6AF0DFF9-BAA7-43AA-A211-2164DDF34D57}" presName="childShape" presStyleCnt="0">
        <dgm:presLayoutVars>
          <dgm:chMax val="0"/>
          <dgm:chPref val="0"/>
        </dgm:presLayoutVars>
      </dgm:prSet>
      <dgm:spPr/>
    </dgm:pt>
    <dgm:pt modelId="{B4EEFB18-49FF-4FCD-9C05-1FD3B38D1561}" type="pres">
      <dgm:prSet presAssocID="{BB335723-D711-47C9-BFB5-813D0F44928D}" presName="childComposite" presStyleCnt="0">
        <dgm:presLayoutVars>
          <dgm:chMax val="0"/>
          <dgm:chPref val="0"/>
        </dgm:presLayoutVars>
      </dgm:prSet>
      <dgm:spPr/>
    </dgm:pt>
    <dgm:pt modelId="{05DDB938-105B-4389-9A6D-83DD33529519}" type="pres">
      <dgm:prSet presAssocID="{BB335723-D711-47C9-BFB5-813D0F44928D}" presName="Image" presStyleLbl="node1" presStyleIdx="0" presStyleCnt="2"/>
      <dgm:spPr>
        <a:noFill/>
        <a:ln>
          <a:noFill/>
        </a:ln>
      </dgm:spPr>
    </dgm:pt>
    <dgm:pt modelId="{40E353A9-8B3D-46D4-A83C-B0B14524CC20}" type="pres">
      <dgm:prSet presAssocID="{BB335723-D711-47C9-BFB5-813D0F44928D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0048A28C-4537-4A82-BDF7-0AABCD83E9A3}" type="pres">
      <dgm:prSet presAssocID="{55EF7856-DA1E-41D3-A2D9-381FC1A837C4}" presName="childComposite" presStyleCnt="0">
        <dgm:presLayoutVars>
          <dgm:chMax val="0"/>
          <dgm:chPref val="0"/>
        </dgm:presLayoutVars>
      </dgm:prSet>
      <dgm:spPr/>
    </dgm:pt>
    <dgm:pt modelId="{D212A285-2D55-46A9-89A8-D7DA76352B72}" type="pres">
      <dgm:prSet presAssocID="{55EF7856-DA1E-41D3-A2D9-381FC1A837C4}" presName="Image" presStyleLbl="node1" presStyleIdx="1" presStyleCnt="2"/>
      <dgm:spPr>
        <a:noFill/>
        <a:ln>
          <a:noFill/>
        </a:ln>
      </dgm:spPr>
    </dgm:pt>
    <dgm:pt modelId="{7FD325BE-27D5-4277-A096-87C191550177}" type="pres">
      <dgm:prSet presAssocID="{55EF7856-DA1E-41D3-A2D9-381FC1A837C4}" presName="childText" presStyleLbl="lnNode1" presStyleIdx="1" presStyleCnt="2" custLinFactNeighborX="-46" custLinFactNeighborY="4538">
        <dgm:presLayoutVars>
          <dgm:chMax val="0"/>
          <dgm:chPref val="0"/>
          <dgm:bulletEnabled val="1"/>
        </dgm:presLayoutVars>
      </dgm:prSet>
      <dgm:spPr/>
    </dgm:pt>
  </dgm:ptLst>
  <dgm:cxnLst>
    <dgm:cxn modelId="{54827211-94C7-43E6-8EB6-101F51348296}" type="presOf" srcId="{6AF0DFF9-BAA7-43AA-A211-2164DDF34D57}" destId="{3E4CE525-DE55-4793-8A1C-D594FBA06CC0}" srcOrd="0" destOrd="0" presId="urn:microsoft.com/office/officeart/2008/layout/PictureAccentList"/>
    <dgm:cxn modelId="{BB8B5419-FEF2-4ABC-8ED0-CF98100517CC}" srcId="{6AF0DFF9-BAA7-43AA-A211-2164DDF34D57}" destId="{55EF7856-DA1E-41D3-A2D9-381FC1A837C4}" srcOrd="1" destOrd="0" parTransId="{D322AD8D-B180-43B2-BEE7-1A1BC9AF1062}" sibTransId="{9F42F453-3178-455D-A7A4-C2A1A26A08E9}"/>
    <dgm:cxn modelId="{63C8642D-0A72-4D8B-98AD-80A5D9547C66}" srcId="{C6E22994-DB0C-43FF-BAB3-8EF9B987D14F}" destId="{6AF0DFF9-BAA7-43AA-A211-2164DDF34D57}" srcOrd="0" destOrd="0" parTransId="{6FF4DB1F-691A-448B-8D60-F1AE26FEDFCD}" sibTransId="{1F2F3A9B-A20E-48F8-9DAA-F4735C6B4BFA}"/>
    <dgm:cxn modelId="{CFD03A78-5051-4469-949C-4C3A7AA04F71}" type="presOf" srcId="{BB335723-D711-47C9-BFB5-813D0F44928D}" destId="{40E353A9-8B3D-46D4-A83C-B0B14524CC20}" srcOrd="0" destOrd="0" presId="urn:microsoft.com/office/officeart/2008/layout/PictureAccentList"/>
    <dgm:cxn modelId="{E82ECD81-1748-4023-A82A-5A35717D69D8}" type="presOf" srcId="{C6E22994-DB0C-43FF-BAB3-8EF9B987D14F}" destId="{363B2AB5-28CE-4C81-B5BF-00E7A8BF474B}" srcOrd="0" destOrd="0" presId="urn:microsoft.com/office/officeart/2008/layout/PictureAccentList"/>
    <dgm:cxn modelId="{BC1C598E-80D8-45C0-ADBF-785AEAAAB4A9}" type="presOf" srcId="{55EF7856-DA1E-41D3-A2D9-381FC1A837C4}" destId="{7FD325BE-27D5-4277-A096-87C191550177}" srcOrd="0" destOrd="0" presId="urn:microsoft.com/office/officeart/2008/layout/PictureAccentList"/>
    <dgm:cxn modelId="{FECA8FD3-08CC-48AB-8473-1FFCC4F070B9}" srcId="{6AF0DFF9-BAA7-43AA-A211-2164DDF34D57}" destId="{BB335723-D711-47C9-BFB5-813D0F44928D}" srcOrd="0" destOrd="0" parTransId="{1AAFA43A-7FBC-4B56-90BC-C3D3C956FDE2}" sibTransId="{5CCFBDBE-3909-481F-A554-669693BFCD65}"/>
    <dgm:cxn modelId="{51B67A59-1361-4C73-8AE2-97D9C0EFD45F}" type="presParOf" srcId="{363B2AB5-28CE-4C81-B5BF-00E7A8BF474B}" destId="{FE3960DD-AEBD-46A9-A740-5F7033BE13B6}" srcOrd="0" destOrd="0" presId="urn:microsoft.com/office/officeart/2008/layout/PictureAccentList"/>
    <dgm:cxn modelId="{F377D113-A737-4471-90EC-2441A5726A54}" type="presParOf" srcId="{FE3960DD-AEBD-46A9-A740-5F7033BE13B6}" destId="{B187249B-2C32-44C9-9DDD-272BAF3B5A51}" srcOrd="0" destOrd="0" presId="urn:microsoft.com/office/officeart/2008/layout/PictureAccentList"/>
    <dgm:cxn modelId="{64E917B5-0181-44F3-8843-DD01C2580DC9}" type="presParOf" srcId="{B187249B-2C32-44C9-9DDD-272BAF3B5A51}" destId="{3E4CE525-DE55-4793-8A1C-D594FBA06CC0}" srcOrd="0" destOrd="0" presId="urn:microsoft.com/office/officeart/2008/layout/PictureAccentList"/>
    <dgm:cxn modelId="{91810360-AA32-4D39-BA8B-96A8AFD2BC48}" type="presParOf" srcId="{FE3960DD-AEBD-46A9-A740-5F7033BE13B6}" destId="{C6BF57E6-151C-446B-A9FC-A9BE81E1E2BC}" srcOrd="1" destOrd="0" presId="urn:microsoft.com/office/officeart/2008/layout/PictureAccentList"/>
    <dgm:cxn modelId="{396C6EFB-54C9-4FEC-9434-EE75492A277F}" type="presParOf" srcId="{C6BF57E6-151C-446B-A9FC-A9BE81E1E2BC}" destId="{B4EEFB18-49FF-4FCD-9C05-1FD3B38D1561}" srcOrd="0" destOrd="0" presId="urn:microsoft.com/office/officeart/2008/layout/PictureAccentList"/>
    <dgm:cxn modelId="{75B39105-0DE4-42B4-BDB4-C15A84475A1F}" type="presParOf" srcId="{B4EEFB18-49FF-4FCD-9C05-1FD3B38D1561}" destId="{05DDB938-105B-4389-9A6D-83DD33529519}" srcOrd="0" destOrd="0" presId="urn:microsoft.com/office/officeart/2008/layout/PictureAccentList"/>
    <dgm:cxn modelId="{28019DE4-AF9B-433C-8477-63B52B1A8C09}" type="presParOf" srcId="{B4EEFB18-49FF-4FCD-9C05-1FD3B38D1561}" destId="{40E353A9-8B3D-46D4-A83C-B0B14524CC20}" srcOrd="1" destOrd="0" presId="urn:microsoft.com/office/officeart/2008/layout/PictureAccentList"/>
    <dgm:cxn modelId="{5FF3B668-53F9-4348-BBE4-44E9D51EEFA4}" type="presParOf" srcId="{C6BF57E6-151C-446B-A9FC-A9BE81E1E2BC}" destId="{0048A28C-4537-4A82-BDF7-0AABCD83E9A3}" srcOrd="1" destOrd="0" presId="urn:microsoft.com/office/officeart/2008/layout/PictureAccentList"/>
    <dgm:cxn modelId="{56AA4DFF-9ABD-45D6-8643-5F040477A030}" type="presParOf" srcId="{0048A28C-4537-4A82-BDF7-0AABCD83E9A3}" destId="{D212A285-2D55-46A9-89A8-D7DA76352B72}" srcOrd="0" destOrd="0" presId="urn:microsoft.com/office/officeart/2008/layout/PictureAccentList"/>
    <dgm:cxn modelId="{104B4703-F2DF-46F4-9A9B-5AA28BAFEC07}" type="presParOf" srcId="{0048A28C-4537-4A82-BDF7-0AABCD83E9A3}" destId="{7FD325BE-27D5-4277-A096-87C19155017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6E22994-DB0C-43FF-BAB3-8EF9B987D14F}" type="doc">
      <dgm:prSet loTypeId="urn:microsoft.com/office/officeart/2008/layout/Picture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DE"/>
        </a:p>
      </dgm:t>
    </dgm:pt>
    <dgm:pt modelId="{BB335723-D711-47C9-BFB5-813D0F44928D}">
      <dgm:prSet phldrT="[Text]" custT="1"/>
      <dgm:spPr>
        <a:solidFill>
          <a:srgbClr val="BDCEE0"/>
        </a:solidFill>
        <a:ln>
          <a:noFill/>
        </a:ln>
      </dgm:spPr>
      <dgm:t>
        <a:bodyPr/>
        <a:lstStyle/>
        <a:p>
          <a:r>
            <a:rPr lang="de-DE" sz="10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Achtsamkeit hat über längere Zeiträume nur dann eine positive Wirkung auf subjektive Vitalität, wenn Versicherte auch eine gute Work-Life Balance haben (</a:t>
          </a:r>
          <a:r>
            <a:rPr lang="de-DE" sz="10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00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.27**, </a:t>
          </a:r>
          <a:r>
            <a:rPr lang="de-DE" sz="10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00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.09</a:t>
          </a:r>
          <a:r>
            <a:rPr lang="de-DE" sz="10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).</a:t>
          </a:r>
        </a:p>
      </dgm:t>
    </dgm:pt>
    <dgm:pt modelId="{1AAFA43A-7FBC-4B56-90BC-C3D3C956FDE2}" type="parTrans" cxnId="{FECA8FD3-08CC-48AB-8473-1FFCC4F070B9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5CCFBDBE-3909-481F-A554-669693BFCD65}" type="sibTrans" cxnId="{FECA8FD3-08CC-48AB-8473-1FFCC4F070B9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6AF0DFF9-BAA7-43AA-A211-2164DDF34D57}">
      <dgm:prSet phldrT="[Text]" custT="1"/>
      <dgm:spPr>
        <a:solidFill>
          <a:srgbClr val="BDCEE0"/>
        </a:solidFill>
        <a:ln>
          <a:noFill/>
        </a:ln>
      </dgm:spPr>
      <dgm:t>
        <a:bodyPr/>
        <a:lstStyle/>
        <a:p>
          <a:r>
            <a:rPr lang="de-DE" sz="14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Work-Life Balance als Voraussetzung für die nachhaltige </a:t>
          </a:r>
          <a:br>
            <a:rPr lang="de-DE" sz="14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</a:br>
          <a:r>
            <a:rPr lang="de-DE" sz="14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Wirkung von Achtsamkeit auf subjektive Vitalität </a:t>
          </a:r>
        </a:p>
      </dgm:t>
    </dgm:pt>
    <dgm:pt modelId="{1F2F3A9B-A20E-48F8-9DAA-F4735C6B4BFA}" type="sibTrans" cxnId="{63C8642D-0A72-4D8B-98AD-80A5D9547C66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6FF4DB1F-691A-448B-8D60-F1AE26FEDFCD}" type="parTrans" cxnId="{63C8642D-0A72-4D8B-98AD-80A5D9547C66}">
      <dgm:prSet/>
      <dgm:spPr/>
      <dgm:t>
        <a:bodyPr/>
        <a:lstStyle/>
        <a:p>
          <a:endParaRPr lang="de-DE">
            <a:solidFill>
              <a:schemeClr val="tx1"/>
            </a:solidFill>
            <a:latin typeface="Raleway Medium" pitchFamily="2" charset="0"/>
          </a:endParaRPr>
        </a:p>
      </dgm:t>
    </dgm:pt>
    <dgm:pt modelId="{55EF7856-DA1E-41D3-A2D9-381FC1A837C4}">
      <dgm:prSet phldrT="[Text]" custT="1"/>
      <dgm:spPr>
        <a:solidFill>
          <a:srgbClr val="BDCEE0"/>
        </a:solidFill>
        <a:ln>
          <a:noFill/>
        </a:ln>
      </dgm:spPr>
      <dgm:t>
        <a:bodyPr/>
        <a:lstStyle/>
        <a:p>
          <a:r>
            <a:rPr lang="de-DE" sz="10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 Bei wenig Work-Life Balance bewirkt Achtsamkeit keine Steigerung der Vitalität über die Zeit (</a:t>
          </a:r>
          <a:r>
            <a:rPr lang="de-DE" sz="10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00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.03 </a:t>
          </a:r>
          <a:r>
            <a:rPr lang="de-DE" sz="1000" i="1" dirty="0" err="1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n.s</a:t>
          </a:r>
          <a:r>
            <a:rPr lang="de-DE" sz="10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.</a:t>
          </a:r>
          <a:r>
            <a:rPr lang="de-DE" sz="100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, </a:t>
          </a:r>
          <a:r>
            <a:rPr lang="de-DE" sz="10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000" i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.08</a:t>
          </a:r>
          <a:r>
            <a:rPr lang="de-DE" sz="10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). Demnach müssen beide Ressourcen nachhaltig gestärkt werden, um langfristig psychische Vitalität sicherzustellen.</a:t>
          </a:r>
        </a:p>
      </dgm:t>
    </dgm:pt>
    <dgm:pt modelId="{D322AD8D-B180-43B2-BEE7-1A1BC9AF1062}" type="parTrans" cxnId="{BB8B5419-FEF2-4ABC-8ED0-CF98100517CC}">
      <dgm:prSet/>
      <dgm:spPr/>
      <dgm:t>
        <a:bodyPr/>
        <a:lstStyle/>
        <a:p>
          <a:endParaRPr lang="de-DE"/>
        </a:p>
      </dgm:t>
    </dgm:pt>
    <dgm:pt modelId="{9F42F453-3178-455D-A7A4-C2A1A26A08E9}" type="sibTrans" cxnId="{BB8B5419-FEF2-4ABC-8ED0-CF98100517CC}">
      <dgm:prSet/>
      <dgm:spPr/>
      <dgm:t>
        <a:bodyPr/>
        <a:lstStyle/>
        <a:p>
          <a:endParaRPr lang="de-DE"/>
        </a:p>
      </dgm:t>
    </dgm:pt>
    <dgm:pt modelId="{363B2AB5-28CE-4C81-B5BF-00E7A8BF474B}" type="pres">
      <dgm:prSet presAssocID="{C6E22994-DB0C-43FF-BAB3-8EF9B987D14F}" presName="layout" presStyleCnt="0">
        <dgm:presLayoutVars>
          <dgm:chMax/>
          <dgm:chPref/>
          <dgm:dir/>
          <dgm:animOne val="branch"/>
          <dgm:animLvl val="lvl"/>
          <dgm:resizeHandles/>
        </dgm:presLayoutVars>
      </dgm:prSet>
      <dgm:spPr/>
    </dgm:pt>
    <dgm:pt modelId="{FE3960DD-AEBD-46A9-A740-5F7033BE13B6}" type="pres">
      <dgm:prSet presAssocID="{6AF0DFF9-BAA7-43AA-A211-2164DDF34D57}" presName="root" presStyleCnt="0">
        <dgm:presLayoutVars>
          <dgm:chMax/>
          <dgm:chPref val="4"/>
        </dgm:presLayoutVars>
      </dgm:prSet>
      <dgm:spPr/>
    </dgm:pt>
    <dgm:pt modelId="{B187249B-2C32-44C9-9DDD-272BAF3B5A51}" type="pres">
      <dgm:prSet presAssocID="{6AF0DFF9-BAA7-43AA-A211-2164DDF34D57}" presName="rootComposite" presStyleCnt="0">
        <dgm:presLayoutVars/>
      </dgm:prSet>
      <dgm:spPr/>
    </dgm:pt>
    <dgm:pt modelId="{3E4CE525-DE55-4793-8A1C-D594FBA06CC0}" type="pres">
      <dgm:prSet presAssocID="{6AF0DFF9-BAA7-43AA-A211-2164DDF34D57}" presName="rootText" presStyleLbl="node0" presStyleIdx="0" presStyleCnt="1" custLinFactNeighborX="76">
        <dgm:presLayoutVars>
          <dgm:chMax/>
          <dgm:chPref val="4"/>
        </dgm:presLayoutVars>
      </dgm:prSet>
      <dgm:spPr/>
    </dgm:pt>
    <dgm:pt modelId="{C6BF57E6-151C-446B-A9FC-A9BE81E1E2BC}" type="pres">
      <dgm:prSet presAssocID="{6AF0DFF9-BAA7-43AA-A211-2164DDF34D57}" presName="childShape" presStyleCnt="0">
        <dgm:presLayoutVars>
          <dgm:chMax val="0"/>
          <dgm:chPref val="0"/>
        </dgm:presLayoutVars>
      </dgm:prSet>
      <dgm:spPr/>
    </dgm:pt>
    <dgm:pt modelId="{B4EEFB18-49FF-4FCD-9C05-1FD3B38D1561}" type="pres">
      <dgm:prSet presAssocID="{BB335723-D711-47C9-BFB5-813D0F44928D}" presName="childComposite" presStyleCnt="0">
        <dgm:presLayoutVars>
          <dgm:chMax val="0"/>
          <dgm:chPref val="0"/>
        </dgm:presLayoutVars>
      </dgm:prSet>
      <dgm:spPr/>
    </dgm:pt>
    <dgm:pt modelId="{05DDB938-105B-4389-9A6D-83DD33529519}" type="pres">
      <dgm:prSet presAssocID="{BB335723-D711-47C9-BFB5-813D0F44928D}" presName="Image" presStyleLbl="node1" presStyleIdx="0" presStyleCnt="2"/>
      <dgm:spPr>
        <a:noFill/>
        <a:ln>
          <a:noFill/>
        </a:ln>
      </dgm:spPr>
    </dgm:pt>
    <dgm:pt modelId="{40E353A9-8B3D-46D4-A83C-B0B14524CC20}" type="pres">
      <dgm:prSet presAssocID="{BB335723-D711-47C9-BFB5-813D0F44928D}" presName="childText" presStyleLbl="lnNode1" presStyleIdx="0" presStyleCnt="2">
        <dgm:presLayoutVars>
          <dgm:chMax val="0"/>
          <dgm:chPref val="0"/>
          <dgm:bulletEnabled val="1"/>
        </dgm:presLayoutVars>
      </dgm:prSet>
      <dgm:spPr/>
    </dgm:pt>
    <dgm:pt modelId="{0048A28C-4537-4A82-BDF7-0AABCD83E9A3}" type="pres">
      <dgm:prSet presAssocID="{55EF7856-DA1E-41D3-A2D9-381FC1A837C4}" presName="childComposite" presStyleCnt="0">
        <dgm:presLayoutVars>
          <dgm:chMax val="0"/>
          <dgm:chPref val="0"/>
        </dgm:presLayoutVars>
      </dgm:prSet>
      <dgm:spPr/>
    </dgm:pt>
    <dgm:pt modelId="{D212A285-2D55-46A9-89A8-D7DA76352B72}" type="pres">
      <dgm:prSet presAssocID="{55EF7856-DA1E-41D3-A2D9-381FC1A837C4}" presName="Image" presStyleLbl="node1" presStyleIdx="1" presStyleCnt="2"/>
      <dgm:spPr>
        <a:noFill/>
        <a:ln>
          <a:noFill/>
        </a:ln>
      </dgm:spPr>
      <dgm:extLst>
        <a:ext uri="{E40237B7-FDA0-4F09-8148-C483321AD2D9}">
          <dgm14:cNvPr xmlns:dgm14="http://schemas.microsoft.com/office/drawing/2010/diagram" id="0" name="" descr="Auge mit einfarbiger Füllung"/>
        </a:ext>
      </dgm:extLst>
    </dgm:pt>
    <dgm:pt modelId="{7FD325BE-27D5-4277-A096-87C191550177}" type="pres">
      <dgm:prSet presAssocID="{55EF7856-DA1E-41D3-A2D9-381FC1A837C4}" presName="childText" presStyleLbl="lnNode1" presStyleIdx="1" presStyleCnt="2" custLinFactNeighborX="-46" custLinFactNeighborY="4538">
        <dgm:presLayoutVars>
          <dgm:chMax val="0"/>
          <dgm:chPref val="0"/>
          <dgm:bulletEnabled val="1"/>
        </dgm:presLayoutVars>
      </dgm:prSet>
      <dgm:spPr/>
    </dgm:pt>
  </dgm:ptLst>
  <dgm:cxnLst>
    <dgm:cxn modelId="{54827211-94C7-43E6-8EB6-101F51348296}" type="presOf" srcId="{6AF0DFF9-BAA7-43AA-A211-2164DDF34D57}" destId="{3E4CE525-DE55-4793-8A1C-D594FBA06CC0}" srcOrd="0" destOrd="0" presId="urn:microsoft.com/office/officeart/2008/layout/PictureAccentList"/>
    <dgm:cxn modelId="{BB8B5419-FEF2-4ABC-8ED0-CF98100517CC}" srcId="{6AF0DFF9-BAA7-43AA-A211-2164DDF34D57}" destId="{55EF7856-DA1E-41D3-A2D9-381FC1A837C4}" srcOrd="1" destOrd="0" parTransId="{D322AD8D-B180-43B2-BEE7-1A1BC9AF1062}" sibTransId="{9F42F453-3178-455D-A7A4-C2A1A26A08E9}"/>
    <dgm:cxn modelId="{63C8642D-0A72-4D8B-98AD-80A5D9547C66}" srcId="{C6E22994-DB0C-43FF-BAB3-8EF9B987D14F}" destId="{6AF0DFF9-BAA7-43AA-A211-2164DDF34D57}" srcOrd="0" destOrd="0" parTransId="{6FF4DB1F-691A-448B-8D60-F1AE26FEDFCD}" sibTransId="{1F2F3A9B-A20E-48F8-9DAA-F4735C6B4BFA}"/>
    <dgm:cxn modelId="{CFD03A78-5051-4469-949C-4C3A7AA04F71}" type="presOf" srcId="{BB335723-D711-47C9-BFB5-813D0F44928D}" destId="{40E353A9-8B3D-46D4-A83C-B0B14524CC20}" srcOrd="0" destOrd="0" presId="urn:microsoft.com/office/officeart/2008/layout/PictureAccentList"/>
    <dgm:cxn modelId="{E82ECD81-1748-4023-A82A-5A35717D69D8}" type="presOf" srcId="{C6E22994-DB0C-43FF-BAB3-8EF9B987D14F}" destId="{363B2AB5-28CE-4C81-B5BF-00E7A8BF474B}" srcOrd="0" destOrd="0" presId="urn:microsoft.com/office/officeart/2008/layout/PictureAccentList"/>
    <dgm:cxn modelId="{BC1C598E-80D8-45C0-ADBF-785AEAAAB4A9}" type="presOf" srcId="{55EF7856-DA1E-41D3-A2D9-381FC1A837C4}" destId="{7FD325BE-27D5-4277-A096-87C191550177}" srcOrd="0" destOrd="0" presId="urn:microsoft.com/office/officeart/2008/layout/PictureAccentList"/>
    <dgm:cxn modelId="{FECA8FD3-08CC-48AB-8473-1FFCC4F070B9}" srcId="{6AF0DFF9-BAA7-43AA-A211-2164DDF34D57}" destId="{BB335723-D711-47C9-BFB5-813D0F44928D}" srcOrd="0" destOrd="0" parTransId="{1AAFA43A-7FBC-4B56-90BC-C3D3C956FDE2}" sibTransId="{5CCFBDBE-3909-481F-A554-669693BFCD65}"/>
    <dgm:cxn modelId="{51B67A59-1361-4C73-8AE2-97D9C0EFD45F}" type="presParOf" srcId="{363B2AB5-28CE-4C81-B5BF-00E7A8BF474B}" destId="{FE3960DD-AEBD-46A9-A740-5F7033BE13B6}" srcOrd="0" destOrd="0" presId="urn:microsoft.com/office/officeart/2008/layout/PictureAccentList"/>
    <dgm:cxn modelId="{F377D113-A737-4471-90EC-2441A5726A54}" type="presParOf" srcId="{FE3960DD-AEBD-46A9-A740-5F7033BE13B6}" destId="{B187249B-2C32-44C9-9DDD-272BAF3B5A51}" srcOrd="0" destOrd="0" presId="urn:microsoft.com/office/officeart/2008/layout/PictureAccentList"/>
    <dgm:cxn modelId="{64E917B5-0181-44F3-8843-DD01C2580DC9}" type="presParOf" srcId="{B187249B-2C32-44C9-9DDD-272BAF3B5A51}" destId="{3E4CE525-DE55-4793-8A1C-D594FBA06CC0}" srcOrd="0" destOrd="0" presId="urn:microsoft.com/office/officeart/2008/layout/PictureAccentList"/>
    <dgm:cxn modelId="{91810360-AA32-4D39-BA8B-96A8AFD2BC48}" type="presParOf" srcId="{FE3960DD-AEBD-46A9-A740-5F7033BE13B6}" destId="{C6BF57E6-151C-446B-A9FC-A9BE81E1E2BC}" srcOrd="1" destOrd="0" presId="urn:microsoft.com/office/officeart/2008/layout/PictureAccentList"/>
    <dgm:cxn modelId="{396C6EFB-54C9-4FEC-9434-EE75492A277F}" type="presParOf" srcId="{C6BF57E6-151C-446B-A9FC-A9BE81E1E2BC}" destId="{B4EEFB18-49FF-4FCD-9C05-1FD3B38D1561}" srcOrd="0" destOrd="0" presId="urn:microsoft.com/office/officeart/2008/layout/PictureAccentList"/>
    <dgm:cxn modelId="{75B39105-0DE4-42B4-BDB4-C15A84475A1F}" type="presParOf" srcId="{B4EEFB18-49FF-4FCD-9C05-1FD3B38D1561}" destId="{05DDB938-105B-4389-9A6D-83DD33529519}" srcOrd="0" destOrd="0" presId="urn:microsoft.com/office/officeart/2008/layout/PictureAccentList"/>
    <dgm:cxn modelId="{28019DE4-AF9B-433C-8477-63B52B1A8C09}" type="presParOf" srcId="{B4EEFB18-49FF-4FCD-9C05-1FD3B38D1561}" destId="{40E353A9-8B3D-46D4-A83C-B0B14524CC20}" srcOrd="1" destOrd="0" presId="urn:microsoft.com/office/officeart/2008/layout/PictureAccentList"/>
    <dgm:cxn modelId="{5FF3B668-53F9-4348-BBE4-44E9D51EEFA4}" type="presParOf" srcId="{C6BF57E6-151C-446B-A9FC-A9BE81E1E2BC}" destId="{0048A28C-4537-4A82-BDF7-0AABCD83E9A3}" srcOrd="1" destOrd="0" presId="urn:microsoft.com/office/officeart/2008/layout/PictureAccentList"/>
    <dgm:cxn modelId="{56AA4DFF-9ABD-45D6-8643-5F040477A030}" type="presParOf" srcId="{0048A28C-4537-4A82-BDF7-0AABCD83E9A3}" destId="{D212A285-2D55-46A9-89A8-D7DA76352B72}" srcOrd="0" destOrd="0" presId="urn:microsoft.com/office/officeart/2008/layout/PictureAccentList"/>
    <dgm:cxn modelId="{104B4703-F2DF-46F4-9A9B-5AA28BAFEC07}" type="presParOf" srcId="{0048A28C-4537-4A82-BDF7-0AABCD83E9A3}" destId="{7FD325BE-27D5-4277-A096-87C191550177}" srcOrd="1" destOrd="0" presId="urn:microsoft.com/office/officeart/2008/layout/PictureAccent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CE525-DE55-4793-8A1C-D594FBA06CC0}">
      <dsp:nvSpPr>
        <dsp:cNvPr id="0" name=""/>
        <dsp:cNvSpPr/>
      </dsp:nvSpPr>
      <dsp:spPr>
        <a:xfrm>
          <a:off x="0" y="229286"/>
          <a:ext cx="6380978" cy="655105"/>
        </a:xfrm>
        <a:prstGeom prst="roundRect">
          <a:avLst>
            <a:gd name="adj" fmla="val 10000"/>
          </a:avLst>
        </a:prstGeom>
        <a:solidFill>
          <a:srgbClr val="BDCE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6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Sportaktivitäten im Bereich Ausdauer und Kraft reduzieren Fehlzeiten über längere Zeiträume.</a:t>
          </a:r>
        </a:p>
      </dsp:txBody>
      <dsp:txXfrm>
        <a:off x="19187" y="248473"/>
        <a:ext cx="6342604" cy="616731"/>
      </dsp:txXfrm>
    </dsp:sp>
    <dsp:sp modelId="{05DDB938-105B-4389-9A6D-83DD33529519}">
      <dsp:nvSpPr>
        <dsp:cNvPr id="0" name=""/>
        <dsp:cNvSpPr/>
      </dsp:nvSpPr>
      <dsp:spPr>
        <a:xfrm>
          <a:off x="0" y="1002310"/>
          <a:ext cx="655105" cy="655105"/>
        </a:xfrm>
        <a:prstGeom prst="roundRect">
          <a:avLst>
            <a:gd name="adj" fmla="val 166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353A9-8B3D-46D4-A83C-B0B14524CC20}">
      <dsp:nvSpPr>
        <dsp:cNvPr id="0" name=""/>
        <dsp:cNvSpPr/>
      </dsp:nvSpPr>
      <dsp:spPr>
        <a:xfrm>
          <a:off x="694411" y="1002310"/>
          <a:ext cx="5686566" cy="655105"/>
        </a:xfrm>
        <a:prstGeom prst="roundRect">
          <a:avLst>
            <a:gd name="adj" fmla="val 16670"/>
          </a:avLst>
        </a:prstGeom>
        <a:solidFill>
          <a:srgbClr val="BDCE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marL="0" lvl="0" indent="0" algn="ctr" defTabSz="511175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5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Bei viel Ausdauersport sind die Fehlzeiten unabhängig vom Kraftsport auf niedrigem Niveau: zusätzlicher Kraftsport reduziert keine Fehlzeiten (</a:t>
          </a:r>
          <a:r>
            <a:rPr lang="de-DE" sz="115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15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.28 </a:t>
          </a:r>
          <a:r>
            <a:rPr lang="de-DE" sz="1150" i="0" kern="1200" dirty="0" err="1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n.s</a:t>
          </a:r>
          <a:r>
            <a:rPr lang="de-DE" sz="115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, </a:t>
          </a:r>
          <a:r>
            <a:rPr lang="de-DE" sz="115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15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6.9</a:t>
          </a:r>
          <a:r>
            <a:rPr lang="de-DE" sz="115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).</a:t>
          </a:r>
        </a:p>
      </dsp:txBody>
      <dsp:txXfrm>
        <a:off x="726396" y="1034295"/>
        <a:ext cx="5622596" cy="591135"/>
      </dsp:txXfrm>
    </dsp:sp>
    <dsp:sp modelId="{D212A285-2D55-46A9-89A8-D7DA76352B72}">
      <dsp:nvSpPr>
        <dsp:cNvPr id="0" name=""/>
        <dsp:cNvSpPr/>
      </dsp:nvSpPr>
      <dsp:spPr>
        <a:xfrm>
          <a:off x="0" y="1736028"/>
          <a:ext cx="655105" cy="655105"/>
        </a:xfrm>
        <a:prstGeom prst="roundRect">
          <a:avLst>
            <a:gd name="adj" fmla="val 166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325BE-27D5-4277-A096-87C191550177}">
      <dsp:nvSpPr>
        <dsp:cNvPr id="0" name=""/>
        <dsp:cNvSpPr/>
      </dsp:nvSpPr>
      <dsp:spPr>
        <a:xfrm>
          <a:off x="691795" y="1765756"/>
          <a:ext cx="5686566" cy="655105"/>
        </a:xfrm>
        <a:prstGeom prst="roundRect">
          <a:avLst>
            <a:gd name="adj" fmla="val 16670"/>
          </a:avLst>
        </a:prstGeom>
        <a:solidFill>
          <a:srgbClr val="BDCE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1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Bei wenig Ausdauersport haben Kraftsportaktivitäten einen starken Zusammenhang mit Fehlzeiten (</a:t>
          </a:r>
          <a:r>
            <a:rPr lang="de-DE" sz="110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10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-25.17**, </a:t>
          </a:r>
          <a:r>
            <a:rPr lang="de-DE" sz="110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10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9.53</a:t>
          </a:r>
          <a:r>
            <a:rPr lang="de-DE" sz="11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): Demnach können im Durchschnitt 25 Fehltage durch zunehmenden Kraftsport reduziert werden. </a:t>
          </a:r>
        </a:p>
      </dsp:txBody>
      <dsp:txXfrm>
        <a:off x="723780" y="1797741"/>
        <a:ext cx="5622596" cy="5911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4CE525-DE55-4793-8A1C-D594FBA06CC0}">
      <dsp:nvSpPr>
        <dsp:cNvPr id="0" name=""/>
        <dsp:cNvSpPr/>
      </dsp:nvSpPr>
      <dsp:spPr>
        <a:xfrm>
          <a:off x="0" y="229286"/>
          <a:ext cx="6380978" cy="655105"/>
        </a:xfrm>
        <a:prstGeom prst="roundRect">
          <a:avLst>
            <a:gd name="adj" fmla="val 10000"/>
          </a:avLst>
        </a:prstGeom>
        <a:solidFill>
          <a:srgbClr val="BDCE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4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Work-Life Balance als Voraussetzung für die nachhaltige </a:t>
          </a:r>
          <a:br>
            <a:rPr lang="de-DE" sz="14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</a:br>
          <a:r>
            <a:rPr lang="de-DE" sz="14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Wirkung von Achtsamkeit auf subjektive Vitalität </a:t>
          </a:r>
        </a:p>
      </dsp:txBody>
      <dsp:txXfrm>
        <a:off x="19187" y="248473"/>
        <a:ext cx="6342604" cy="616731"/>
      </dsp:txXfrm>
    </dsp:sp>
    <dsp:sp modelId="{05DDB938-105B-4389-9A6D-83DD33529519}">
      <dsp:nvSpPr>
        <dsp:cNvPr id="0" name=""/>
        <dsp:cNvSpPr/>
      </dsp:nvSpPr>
      <dsp:spPr>
        <a:xfrm>
          <a:off x="0" y="1002310"/>
          <a:ext cx="655105" cy="655105"/>
        </a:xfrm>
        <a:prstGeom prst="roundRect">
          <a:avLst>
            <a:gd name="adj" fmla="val 166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E353A9-8B3D-46D4-A83C-B0B14524CC20}">
      <dsp:nvSpPr>
        <dsp:cNvPr id="0" name=""/>
        <dsp:cNvSpPr/>
      </dsp:nvSpPr>
      <dsp:spPr>
        <a:xfrm>
          <a:off x="694411" y="1002310"/>
          <a:ext cx="5686566" cy="655105"/>
        </a:xfrm>
        <a:prstGeom prst="roundRect">
          <a:avLst>
            <a:gd name="adj" fmla="val 16670"/>
          </a:avLst>
        </a:prstGeom>
        <a:solidFill>
          <a:srgbClr val="BDCE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Achtsamkeit hat über längere Zeiträume nur dann eine positive Wirkung auf subjektive Vitalität, wenn Versicherte auch eine gute Work-Life Balance haben (</a:t>
          </a:r>
          <a:r>
            <a:rPr lang="de-DE" sz="100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00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.27**, </a:t>
          </a:r>
          <a:r>
            <a:rPr lang="de-DE" sz="100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00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.09</a:t>
          </a:r>
          <a:r>
            <a:rPr lang="de-DE" sz="10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).</a:t>
          </a:r>
        </a:p>
      </dsp:txBody>
      <dsp:txXfrm>
        <a:off x="726396" y="1034295"/>
        <a:ext cx="5622596" cy="591135"/>
      </dsp:txXfrm>
    </dsp:sp>
    <dsp:sp modelId="{D212A285-2D55-46A9-89A8-D7DA76352B72}">
      <dsp:nvSpPr>
        <dsp:cNvPr id="0" name=""/>
        <dsp:cNvSpPr/>
      </dsp:nvSpPr>
      <dsp:spPr>
        <a:xfrm>
          <a:off x="0" y="1736028"/>
          <a:ext cx="655105" cy="655105"/>
        </a:xfrm>
        <a:prstGeom prst="roundRect">
          <a:avLst>
            <a:gd name="adj" fmla="val 16670"/>
          </a:avLst>
        </a:prstGeom>
        <a:noFill/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D325BE-27D5-4277-A096-87C191550177}">
      <dsp:nvSpPr>
        <dsp:cNvPr id="0" name=""/>
        <dsp:cNvSpPr/>
      </dsp:nvSpPr>
      <dsp:spPr>
        <a:xfrm>
          <a:off x="691795" y="1765756"/>
          <a:ext cx="5686566" cy="655105"/>
        </a:xfrm>
        <a:prstGeom prst="roundRect">
          <a:avLst>
            <a:gd name="adj" fmla="val 16670"/>
          </a:avLst>
        </a:prstGeom>
        <a:solidFill>
          <a:srgbClr val="BDCEE0"/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1120" tIns="71120" rIns="71120" bIns="7112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DE" sz="10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 Bei wenig Work-Life Balance bewirkt Achtsamkeit keine Steigerung der Vitalität über die Zeit (</a:t>
          </a:r>
          <a:r>
            <a:rPr lang="de-DE" sz="100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B </a:t>
          </a:r>
          <a:r>
            <a:rPr lang="de-DE" sz="100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.03 </a:t>
          </a:r>
          <a:r>
            <a:rPr lang="de-DE" sz="1000" i="1" kern="1200" dirty="0" err="1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n.s</a:t>
          </a:r>
          <a:r>
            <a:rPr lang="de-DE" sz="100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.</a:t>
          </a:r>
          <a:r>
            <a:rPr lang="de-DE" sz="100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, </a:t>
          </a:r>
          <a:r>
            <a:rPr lang="de-DE" sz="1000" i="1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SE </a:t>
          </a:r>
          <a:r>
            <a:rPr lang="de-DE" sz="1000" i="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= .08</a:t>
          </a:r>
          <a:r>
            <a:rPr lang="de-DE" sz="1000" kern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rPr>
            <a:t>). Demnach müssen beide Ressourcen nachhaltig gestärkt werden, um langfristig psychische Vitalität sicherzustellen.</a:t>
          </a:r>
        </a:p>
      </dsp:txBody>
      <dsp:txXfrm>
        <a:off x="723780" y="1797741"/>
        <a:ext cx="5622596" cy="59113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PictureAccentList">
  <dgm:title val=""/>
  <dgm:desc val=""/>
  <dgm:catLst>
    <dgm:cat type="picture" pri="14000"/>
    <dgm:cat type="list" pri="14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</dgm:ptLst>
      <dgm:cxnLst>
        <dgm:cxn modelId="4" srcId="0" destId="1" srcOrd="0" destOrd="0"/>
        <dgm:cxn modelId="5" srcId="1" destId="11" srcOrd="0" destOrd="0"/>
        <dgm:cxn modelId="6" srcId="1" destId="12" srcOrd="0" destOrd="0"/>
        <dgm:cxn modelId="14" srcId="1" destId="13" srcOrd="0" destOrd="0"/>
      </dgm:cxnLst>
      <dgm:bg/>
      <dgm:whole/>
    </dgm:dataModel>
  </dgm:clrData>
  <dgm:layoutNode name="layout">
    <dgm:varLst>
      <dgm:chMax/>
      <dgm:chPref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L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primFontSz" for="des" forName="childText" refType="primFontSz" refFor="des" refForName="rootText" op="lte"/>
      <dgm:constr type="w" for="des" forName="rootComposite" refType="w" fact="4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/>
      <dgm:constr type="sibSp" refType="w" refFor="des" refForName="rootComposite" fact="0.1"/>
      <dgm:constr type="sibSp" for="des" forName="childShape" refType="h" refFor="des" refForName="rootComposite" fact="0.12"/>
      <dgm:constr type="sp" for="des" forName="root" refType="h" refFor="des" refForName="rootComposite" fact="0.18"/>
    </dgm:constrLst>
    <dgm:ruleLst/>
    <dgm:forEach name="Name3" axis="ch">
      <dgm:forEach name="Name4" axis="self" ptType="node" cnt="1">
        <dgm:layoutNode name="root">
          <dgm:varLst>
            <dgm:chMax/>
            <dgm:chPref val="4"/>
          </dgm:varLst>
          <dgm:alg type="hierRoot"/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onstrLst>
              <dgm:constr type="l" for="ch" forName="rootText"/>
              <dgm:constr type="t" for="ch" forName="rootText"/>
              <dgm:constr type="w" for="ch" forName="rootText" refType="w"/>
              <dgm:constr type="h" for="ch" forName="rootText" refType="h"/>
            </dgm:constrLst>
            <dgm:ruleLst/>
            <dgm:layoutNode name="rootText" styleLbl="node0">
              <dgm:varLst>
                <dgm:chMax/>
                <dgm:chPref val="4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5" axis="ch">
              <dgm:forEach name="Name6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7">
                    <dgm:if name="Name8" func="var" arg="dir" op="equ" val="norm">
                      <dgm:constrLst>
                        <dgm:constr type="w" for="ch" forName="Image" refType="h"/>
                        <dgm:constr type="h" for="ch" forName="Image" refType="h"/>
                        <dgm:constr type="l" for="ch" forName="Image"/>
                        <dgm:constr type="t" for="ch" forName="Image"/>
                        <dgm:constr type="h" for="ch" forName="childText" refType="h"/>
                        <dgm:constr type="l" for="ch" forName="childText" refType="w" refFor="ch" refForName="Image" fact="1.06"/>
                        <dgm:constr type="t" for="ch" forName="childText"/>
                      </dgm:constrLst>
                    </dgm:if>
                    <dgm:else name="Name9">
                      <dgm:constrLst>
                        <dgm:constr type="w" for="ch" forName="Image" refType="h"/>
                        <dgm:constr type="h" for="ch" forName="Image" refType="h"/>
                        <dgm:constr type="r" for="ch" forName="Image" refType="w"/>
                        <dgm:constr type="t" for="ch" forName="Image"/>
                        <dgm:constr type="h" for="ch" forName="childText" refType="h"/>
                        <dgm:constr type="t" for="ch" forName="childText"/>
                        <dgm:constr type="wOff" for="ch" forName="childText" refType="w" refFor="ch" refForName="Image" fact="-1.06"/>
                      </dgm:constrLst>
                    </dgm:else>
                  </dgm:choose>
                  <dgm:ruleLst/>
                  <dgm:layoutNode name="Image" styleLbl="node1">
                    <dgm:alg type="sp"/>
                    <dgm:shape xmlns:r="http://schemas.openxmlformats.org/officeDocument/2006/relationships" type="roundRect" r:blip="" blipPhldr="1">
                      <dgm:adjLst>
                        <dgm:adj idx="1" val="0.1667"/>
                      </dgm:adjLst>
                    </dgm:shape>
                    <dgm:presOf/>
                  </dgm:layoutNode>
                  <dgm:layoutNode name="childText" styleLbl="lnNode1">
                    <dgm:varLst>
                      <dgm:chMax val="0"/>
                      <dgm:chPref val="0"/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667"/>
                      </dgm:adjLst>
                    </dgm:shape>
                    <dgm:presOf axis="self desOrSelf" ptType="node node" st="1 1" cnt="1 0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0.01581</cdr:x>
      <cdr:y>0.02491</cdr:y>
    </cdr:from>
    <cdr:to>
      <cdr:x>0.0644</cdr:x>
      <cdr:y>0.90656</cdr:y>
    </cdr:to>
    <cdr:sp macro="" textlink="">
      <cdr:nvSpPr>
        <cdr:cNvPr id="2" name="Textfeld 6"/>
        <cdr:cNvSpPr txBox="1"/>
      </cdr:nvSpPr>
      <cdr:spPr>
        <a:xfrm xmlns:a="http://schemas.openxmlformats.org/drawingml/2006/main" rot="16200000">
          <a:off x="-1204993" y="1364686"/>
          <a:ext cx="2816444" cy="246221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0" lang="de-DE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" panose="02000000000000000000" pitchFamily="2" charset="77"/>
              <a:cs typeface="Hind" panose="02000000000000000000" pitchFamily="2" charset="77"/>
            </a:rPr>
            <a:t>Fehltage nach </a:t>
          </a:r>
          <a:r>
            <a:rPr kumimoji="0" lang="de-DE" sz="1000" b="0" i="0" u="none" strike="noStrike" kern="0" cap="none" spc="0" normalizeH="0" baseline="0" noProof="0" dirty="0" err="1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" panose="02000000000000000000" pitchFamily="2" charset="77"/>
              <a:cs typeface="Hind" panose="02000000000000000000" pitchFamily="2" charset="77"/>
            </a:rPr>
            <a:t>BIGbalance</a:t>
          </a:r>
          <a:r>
            <a:rPr kumimoji="0" lang="de-DE" sz="1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" panose="02000000000000000000" pitchFamily="2" charset="77"/>
              <a:cs typeface="Hind" panose="02000000000000000000" pitchFamily="2" charset="77"/>
            </a:rPr>
            <a:t> CheckUP</a:t>
          </a: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0.0531</cdr:x>
      <cdr:y>0.02469</cdr:y>
    </cdr:from>
    <cdr:to>
      <cdr:x>0.10776</cdr:x>
      <cdr:y>0.90634</cdr:y>
    </cdr:to>
    <cdr:sp macro="" textlink="">
      <cdr:nvSpPr>
        <cdr:cNvPr id="2" name="Textfeld 6"/>
        <cdr:cNvSpPr txBox="1"/>
      </cdr:nvSpPr>
      <cdr:spPr>
        <a:xfrm xmlns:a="http://schemas.openxmlformats.org/drawingml/2006/main" rot="16200000">
          <a:off x="-999267" y="1347135"/>
          <a:ext cx="2813680" cy="276999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r>
            <a:rPr kumimoji="0" lang="de-DE" sz="12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Hind" panose="02000000000000000000" pitchFamily="2" charset="77"/>
              <a:cs typeface="Hind" panose="02000000000000000000" pitchFamily="2" charset="77"/>
            </a:rPr>
            <a:t>Subjektive Vitalität (2. MZP)</a:t>
          </a: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C8A5B-6CD7-49A9-9BCA-34718D922799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GB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89C0EA-4A01-47F4-A50F-A480D444E4A6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13264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006818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497728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0857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07581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048719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Darüber hinaus erwies sich die dreifache Interaktion Achtsamkeit × </a:t>
            </a:r>
            <a:r>
              <a:rPr lang="de-DE" altLang="de-DE" sz="1200" dirty="0" err="1">
                <a:solidFill>
                  <a:srgbClr val="000000"/>
                </a:solidFill>
                <a:latin typeface="-webkit-standard"/>
              </a:rPr>
              <a:t>Selbstkontrollfähikeit</a:t>
            </a: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 × Alter als signifikant (b = –0,0124, SE = 0,0031, t = –3,95, p &lt; .001; </a:t>
            </a:r>
            <a:r>
              <a:rPr lang="el-GR" altLang="de-DE" sz="1200" dirty="0">
                <a:solidFill>
                  <a:srgbClr val="000000"/>
                </a:solidFill>
                <a:latin typeface="-webkit-standard"/>
              </a:rPr>
              <a:t>Δ</a:t>
            </a: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R² = .0021).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Die Signifikanztests der konditionalen </a:t>
            </a:r>
            <a:r>
              <a:rPr lang="de-DE" altLang="de-DE" sz="1200" dirty="0" err="1">
                <a:solidFill>
                  <a:srgbClr val="000000"/>
                </a:solidFill>
                <a:latin typeface="-webkit-standard"/>
              </a:rPr>
              <a:t>Achtsamkeits</a:t>
            </a: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 × Selbstkontrollfähigkeits-Interaktion zeigen, dass diese nur bei sehr jungen Personen (Alter = –12.10; Effekt = 0,1375, p = .008) sowie bei sehr alten Personen (Alter = +12.10; Effekt = –0,1627, p = .003) auftritt, nicht jedoch im durchschnittlichen Alter (p = .733).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Somit variiert der Einfluss von Achtsamkeit auf Vitalität in Abhängigkeit von Selbstkontrollfähigkeit besonders an den Altersrändern, während dieser Zusammenhang im mittleren Altersbereich stabil bleibt.</a:t>
            </a:r>
            <a:endParaRPr lang="de-DE" altLang="de-DE" sz="12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218354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Darüber hinaus erwies sich die dreifache Interaktion Achtsamkeit × </a:t>
            </a:r>
            <a:r>
              <a:rPr lang="de-DE" altLang="de-DE" sz="1200" dirty="0" err="1">
                <a:solidFill>
                  <a:srgbClr val="000000"/>
                </a:solidFill>
                <a:latin typeface="-webkit-standard"/>
              </a:rPr>
              <a:t>Selbstkontrollfähikeit</a:t>
            </a: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 × Alter als signifikant (b = –0,0124, SE = 0,0031, t = –3,95, p &lt; .001; </a:t>
            </a:r>
            <a:r>
              <a:rPr lang="el-GR" altLang="de-DE" sz="1200" dirty="0">
                <a:solidFill>
                  <a:srgbClr val="000000"/>
                </a:solidFill>
                <a:latin typeface="-webkit-standard"/>
              </a:rPr>
              <a:t>Δ</a:t>
            </a: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R² = .0021).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Die Signifikanztests der konditionalen </a:t>
            </a:r>
            <a:r>
              <a:rPr lang="de-DE" altLang="de-DE" sz="1200" dirty="0" err="1">
                <a:solidFill>
                  <a:srgbClr val="000000"/>
                </a:solidFill>
                <a:latin typeface="-webkit-standard"/>
              </a:rPr>
              <a:t>Achtsamkeits</a:t>
            </a: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 × Selbstkontrollfähigkeits-Interaktion zeigen, dass diese nur bei sehr jungen Personen (Alter = –12.10; Effekt = 0,1375, p = .008) sowie bei sehr alten Personen (Alter = +12.10; Effekt = –0,1627, p = .003) auftritt, nicht jedoch im durchschnittlichen Alter (p = .733).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altLang="de-DE" sz="1200" dirty="0">
                <a:solidFill>
                  <a:srgbClr val="000000"/>
                </a:solidFill>
                <a:latin typeface="-webkit-standard"/>
              </a:rPr>
              <a:t>Somit variiert der Einfluss von Achtsamkeit auf Vitalität in Abhängigkeit von Selbstkontrollfähigkeit besonders an den Altersrändern, während dieser Zusammenhang im mittleren Altersbereich stabil bleibt.</a:t>
            </a:r>
            <a:endParaRPr lang="de-DE" altLang="de-DE" sz="1200" dirty="0">
              <a:latin typeface="Arial" panose="020B0604020202020204" pitchFamily="34" charset="0"/>
            </a:endParaRP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3802839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404023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19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468268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735466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099205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596858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04695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D2A034-0E46-6C80-A193-55B734AC0A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76588F60-1B2F-CABD-4E27-85DF7180403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B3D547-457C-20E8-9FAD-D4488117AD2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E19BD8F-292E-C867-7903-F58E38CA05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3764253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C52736-DE49-C530-BDD3-347731FBDD7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D634D30-20F3-BC08-32CD-3D4792068BF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E2E24B91-B40F-010E-29D9-8CE7E66BDA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D9485C0-9987-C8AC-DF20-F89E1F9F21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936790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03804393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652231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29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5007123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30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86882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122085A-C7ED-CB75-CC2A-BE8D0AECC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CF298587-424A-484E-01AE-57890E1A003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28D1DBDC-1B2E-232B-3652-FE970D019B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A1EDC67-F4A9-EDEB-0115-2A89AE20007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1B2B1-8E75-9C46-A5CD-6F6BEE54FD2B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7376658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601CE1-EFEA-CFA1-078B-D63E51FA326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1661F7DF-C1AA-63E6-3D11-5EC6828A20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85ADFBF1-6BDF-F6E4-020C-67CC9A67B53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0DE510B-DED7-28EE-7359-F3E337A22E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9E1B2B1-8E75-9C46-A5CD-6F6BEE54FD2B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083097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364668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24505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3402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49154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51084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https://de.statista.com/statistik/daten/studie/1394975/umfrage/anteil-erwachsener-in-deutschland-der-taeglich-obst-und-gemuese-verzehrt/</a:t>
            </a:r>
          </a:p>
          <a:p>
            <a:r>
              <a:rPr lang="en-GB" dirty="0"/>
              <a:t>https://de.statista.com/statistik/daten/studie/260920/umfrage/mittelwerte-von-groesse-gewicht-und-bmi-bei-maennern-nach-alter/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871078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289C0EA-4A01-47F4-A50F-A480D444E4A6}" type="slidenum">
              <a:rPr lang="en-GB" smtClean="0"/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9791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  <p:pic>
        <p:nvPicPr>
          <p:cNvPr id="7" name="Inhaltsplatzhalter 5">
            <a:extLst>
              <a:ext uri="{FF2B5EF4-FFF2-40B4-BE49-F238E27FC236}">
                <a16:creationId xmlns:a16="http://schemas.microsoft.com/office/drawing/2014/main" id="{A91C33F6-69AC-4DC4-94CE-6D40825E29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104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31343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0256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tand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platzhalter 12">
            <a:extLst>
              <a:ext uri="{FF2B5EF4-FFF2-40B4-BE49-F238E27FC236}">
                <a16:creationId xmlns:a16="http://schemas.microsoft.com/office/drawing/2014/main" id="{3FA874AD-4A46-2436-CF79-221485EBBCC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56908" y="704253"/>
            <a:ext cx="10514053" cy="54352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800" b="1" i="0">
                <a:solidFill>
                  <a:srgbClr val="99CC33"/>
                </a:solidFill>
                <a:latin typeface="Raleway" pitchFamily="2" charset="77"/>
              </a:defRPr>
            </a:lvl1pPr>
            <a:lvl2pPr marL="457200" indent="0">
              <a:buFontTx/>
              <a:buNone/>
              <a:defRPr sz="2800" b="1" i="0">
                <a:solidFill>
                  <a:srgbClr val="99CC33"/>
                </a:solidFill>
                <a:latin typeface="Raleway" pitchFamily="2" charset="77"/>
              </a:defRPr>
            </a:lvl2pPr>
            <a:lvl3pPr marL="914400" indent="0">
              <a:buFontTx/>
              <a:buNone/>
              <a:defRPr sz="2800" b="1" i="0">
                <a:solidFill>
                  <a:srgbClr val="99CC33"/>
                </a:solidFill>
                <a:latin typeface="Raleway" pitchFamily="2" charset="77"/>
              </a:defRPr>
            </a:lvl3pPr>
            <a:lvl4pPr marL="1371600" indent="0">
              <a:buFontTx/>
              <a:buNone/>
              <a:defRPr sz="2800" b="1" i="0">
                <a:solidFill>
                  <a:srgbClr val="99CC33"/>
                </a:solidFill>
                <a:latin typeface="Raleway" pitchFamily="2" charset="77"/>
              </a:defRPr>
            </a:lvl4pPr>
            <a:lvl5pPr marL="1828800" indent="0">
              <a:buFontTx/>
              <a:buNone/>
              <a:defRPr sz="2800" b="1" i="0">
                <a:solidFill>
                  <a:srgbClr val="99CC33"/>
                </a:solidFill>
                <a:latin typeface="Raleway" pitchFamily="2" charset="77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5" name="Textplatzhalter 14">
            <a:extLst>
              <a:ext uri="{FF2B5EF4-FFF2-40B4-BE49-F238E27FC236}">
                <a16:creationId xmlns:a16="http://schemas.microsoft.com/office/drawing/2014/main" id="{04DC238D-36FA-0C4F-7C69-F704D4211D0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156908" y="436334"/>
            <a:ext cx="10471505" cy="23624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2000" b="0" i="0">
                <a:latin typeface="Poppins" pitchFamily="2" charset="77"/>
                <a:cs typeface="Poppins" pitchFamily="2" charset="77"/>
              </a:defRPr>
            </a:lvl1pPr>
            <a:lvl2pPr marL="457200" indent="0">
              <a:buFontTx/>
              <a:buNone/>
              <a:defRPr sz="2000" b="0" i="0">
                <a:latin typeface="Poppins" pitchFamily="2" charset="77"/>
                <a:cs typeface="Poppins" pitchFamily="2" charset="77"/>
              </a:defRPr>
            </a:lvl2pPr>
            <a:lvl3pPr marL="914400" indent="0">
              <a:buFontTx/>
              <a:buNone/>
              <a:defRPr sz="2000" b="0" i="0">
                <a:latin typeface="Poppins" pitchFamily="2" charset="77"/>
                <a:cs typeface="Poppins" pitchFamily="2" charset="77"/>
              </a:defRPr>
            </a:lvl3pPr>
            <a:lvl4pPr marL="1371600" indent="0">
              <a:buFontTx/>
              <a:buNone/>
              <a:defRPr sz="2000" b="0" i="0">
                <a:latin typeface="Poppins" pitchFamily="2" charset="77"/>
                <a:cs typeface="Poppins" pitchFamily="2" charset="77"/>
              </a:defRPr>
            </a:lvl4pPr>
            <a:lvl5pPr marL="1828800" indent="0">
              <a:buFontTx/>
              <a:buNone/>
              <a:defRPr sz="2000" b="0" i="0">
                <a:latin typeface="Poppins" pitchFamily="2" charset="77"/>
                <a:cs typeface="Poppins" pitchFamily="2" charset="77"/>
              </a:defRPr>
            </a:lvl5pPr>
          </a:lstStyle>
          <a:p>
            <a:pPr lvl="0"/>
            <a:r>
              <a:rPr lang="de-DE" dirty="0"/>
              <a:t>Titel</a:t>
            </a:r>
          </a:p>
        </p:txBody>
      </p:sp>
      <p:sp>
        <p:nvSpPr>
          <p:cNvPr id="19" name="Textplatzhalter 18">
            <a:extLst>
              <a:ext uri="{FF2B5EF4-FFF2-40B4-BE49-F238E27FC236}">
                <a16:creationId xmlns:a16="http://schemas.microsoft.com/office/drawing/2014/main" id="{6F71A7C4-C8A4-8B55-4397-2108C3195A53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838200" y="6522363"/>
            <a:ext cx="3097212" cy="227069"/>
          </a:xfrm>
        </p:spPr>
        <p:txBody>
          <a:bodyPr>
            <a:noAutofit/>
          </a:bodyPr>
          <a:lstStyle>
            <a:lvl1pPr marL="0" indent="0">
              <a:buFontTx/>
              <a:buNone/>
              <a:defRPr sz="1200" b="0" i="0">
                <a:latin typeface="Poppins Light" pitchFamily="2" charset="77"/>
                <a:cs typeface="Poppins Light" pitchFamily="2" charset="77"/>
              </a:defRPr>
            </a:lvl1pPr>
            <a:lvl2pPr marL="457200" indent="0">
              <a:buFontTx/>
              <a:buNone/>
              <a:defRPr sz="1200" b="0" i="0">
                <a:latin typeface="Poppins Light" pitchFamily="2" charset="77"/>
                <a:cs typeface="Poppins Light" pitchFamily="2" charset="77"/>
              </a:defRPr>
            </a:lvl2pPr>
            <a:lvl3pPr marL="914400" indent="0">
              <a:buFontTx/>
              <a:buNone/>
              <a:defRPr sz="1200" b="0" i="0">
                <a:latin typeface="Poppins Light" pitchFamily="2" charset="77"/>
                <a:cs typeface="Poppins Light" pitchFamily="2" charset="77"/>
              </a:defRPr>
            </a:lvl3pPr>
            <a:lvl4pPr marL="1371600" indent="0">
              <a:buFontTx/>
              <a:buNone/>
              <a:defRPr sz="1200" b="0" i="0">
                <a:latin typeface="Poppins Light" pitchFamily="2" charset="77"/>
                <a:cs typeface="Poppins Light" pitchFamily="2" charset="77"/>
              </a:defRPr>
            </a:lvl4pPr>
            <a:lvl5pPr marL="1828800" indent="0">
              <a:buFontTx/>
              <a:buNone/>
              <a:defRPr sz="1200" b="0" i="0">
                <a:latin typeface="Poppins Light" pitchFamily="2" charset="77"/>
                <a:cs typeface="Poppins Light" pitchFamily="2" charset="77"/>
              </a:defRPr>
            </a:lvl5pPr>
          </a:lstStyle>
          <a:p>
            <a:pPr lvl="0"/>
            <a:r>
              <a:rPr lang="de-DE" dirty="0" err="1"/>
              <a:t>vivamind</a:t>
            </a:r>
            <a:r>
              <a:rPr lang="de-DE" dirty="0"/>
              <a:t> | Datum</a:t>
            </a:r>
          </a:p>
        </p:txBody>
      </p:sp>
    </p:spTree>
    <p:extLst>
      <p:ext uri="{BB962C8B-B14F-4D97-AF65-F5344CB8AC3E}">
        <p14:creationId xmlns:p14="http://schemas.microsoft.com/office/powerpoint/2010/main" val="17683683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5181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931201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453961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0428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88987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1902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30119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0033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193567-5951-4707-9401-338EB2B76975}" type="datetimeFigureOut">
              <a:rPr lang="en-GB" smtClean="0"/>
              <a:t>25/03/2026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1F6EBD-722D-4EF7-98DC-892BF88752B3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0735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24.svg"/><Relationship Id="rId4" Type="http://schemas.openxmlformats.org/officeDocument/2006/relationships/image" Target="../media/image6.svg"/><Relationship Id="rId9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svg"/><Relationship Id="rId13" Type="http://schemas.openxmlformats.org/officeDocument/2006/relationships/image" Target="../media/image34.png"/><Relationship Id="rId18" Type="http://schemas.openxmlformats.org/officeDocument/2006/relationships/image" Target="../media/image39.svg"/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28.png"/><Relationship Id="rId12" Type="http://schemas.openxmlformats.org/officeDocument/2006/relationships/image" Target="../media/image33.svg"/><Relationship Id="rId17" Type="http://schemas.openxmlformats.org/officeDocument/2006/relationships/image" Target="../media/image38.png"/><Relationship Id="rId2" Type="http://schemas.openxmlformats.org/officeDocument/2006/relationships/slideLayout" Target="../slideLayouts/slideLayout9.xml"/><Relationship Id="rId16" Type="http://schemas.openxmlformats.org/officeDocument/2006/relationships/image" Target="../media/image37.svg"/><Relationship Id="rId1" Type="http://schemas.openxmlformats.org/officeDocument/2006/relationships/themeOverride" Target="../theme/themeOverride2.xml"/><Relationship Id="rId6" Type="http://schemas.openxmlformats.org/officeDocument/2006/relationships/image" Target="../media/image27.svg"/><Relationship Id="rId11" Type="http://schemas.openxmlformats.org/officeDocument/2006/relationships/image" Target="../media/image32.png"/><Relationship Id="rId5" Type="http://schemas.openxmlformats.org/officeDocument/2006/relationships/image" Target="../media/image26.png"/><Relationship Id="rId15" Type="http://schemas.openxmlformats.org/officeDocument/2006/relationships/image" Target="../media/image36.png"/><Relationship Id="rId10" Type="http://schemas.openxmlformats.org/officeDocument/2006/relationships/image" Target="../media/image31.sv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4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44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3.png"/><Relationship Id="rId11" Type="http://schemas.openxmlformats.org/officeDocument/2006/relationships/image" Target="../media/image14.svg"/><Relationship Id="rId5" Type="http://schemas.openxmlformats.org/officeDocument/2006/relationships/image" Target="../media/image8.sv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1.xml"/><Relationship Id="rId3" Type="http://schemas.openxmlformats.org/officeDocument/2006/relationships/image" Target="../media/image45.jpg"/><Relationship Id="rId7" Type="http://schemas.openxmlformats.org/officeDocument/2006/relationships/diagramData" Target="../diagrams/data1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47.svg"/><Relationship Id="rId11" Type="http://schemas.microsoft.com/office/2007/relationships/diagramDrawing" Target="../diagrams/drawing1.xml"/><Relationship Id="rId5" Type="http://schemas.openxmlformats.org/officeDocument/2006/relationships/image" Target="../media/image46.png"/><Relationship Id="rId10" Type="http://schemas.openxmlformats.org/officeDocument/2006/relationships/diagramColors" Target="../diagrams/colors1.xml"/><Relationship Id="rId4" Type="http://schemas.openxmlformats.org/officeDocument/2006/relationships/chart" Target="../charts/chart5.xml"/><Relationship Id="rId9" Type="http://schemas.openxmlformats.org/officeDocument/2006/relationships/diagramQuickStyle" Target="../diagrams/quickStyle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svg"/><Relationship Id="rId7" Type="http://schemas.openxmlformats.org/officeDocument/2006/relationships/image" Target="../media/image10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9.png"/><Relationship Id="rId11" Type="http://schemas.openxmlformats.org/officeDocument/2006/relationships/image" Target="../media/image49.svg"/><Relationship Id="rId5" Type="http://schemas.openxmlformats.org/officeDocument/2006/relationships/image" Target="../media/image8.svg"/><Relationship Id="rId10" Type="http://schemas.openxmlformats.org/officeDocument/2006/relationships/image" Target="../media/image48.png"/><Relationship Id="rId4" Type="http://schemas.openxmlformats.org/officeDocument/2006/relationships/image" Target="../media/image7.png"/><Relationship Id="rId9" Type="http://schemas.openxmlformats.org/officeDocument/2006/relationships/image" Target="../media/image12.sv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2.xml"/><Relationship Id="rId3" Type="http://schemas.openxmlformats.org/officeDocument/2006/relationships/image" Target="../media/image42.jpeg"/><Relationship Id="rId7" Type="http://schemas.openxmlformats.org/officeDocument/2006/relationships/diagramQuickStyle" Target="../diagrams/quickStyle2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Relationship Id="rId6" Type="http://schemas.openxmlformats.org/officeDocument/2006/relationships/diagramLayout" Target="../diagrams/layout2.xml"/><Relationship Id="rId5" Type="http://schemas.openxmlformats.org/officeDocument/2006/relationships/diagramData" Target="../diagrams/data2.xml"/><Relationship Id="rId4" Type="http://schemas.openxmlformats.org/officeDocument/2006/relationships/chart" Target="../charts/chart6.xml"/><Relationship Id="rId9" Type="http://schemas.microsoft.com/office/2007/relationships/diagramDrawing" Target="../diagrams/drawing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7" Type="http://schemas.openxmlformats.org/officeDocument/2006/relationships/image" Target="../media/image53.sv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2.png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6.jpeg"/><Relationship Id="rId7" Type="http://schemas.openxmlformats.org/officeDocument/2006/relationships/image" Target="../media/image60.sv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59.png"/><Relationship Id="rId11" Type="http://schemas.openxmlformats.org/officeDocument/2006/relationships/image" Target="../media/image64.svg"/><Relationship Id="rId5" Type="http://schemas.openxmlformats.org/officeDocument/2006/relationships/image" Target="../media/image58.svg"/><Relationship Id="rId10" Type="http://schemas.openxmlformats.org/officeDocument/2006/relationships/image" Target="../media/image63.png"/><Relationship Id="rId4" Type="http://schemas.openxmlformats.org/officeDocument/2006/relationships/image" Target="../media/image57.png"/><Relationship Id="rId9" Type="http://schemas.openxmlformats.org/officeDocument/2006/relationships/image" Target="../media/image62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1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8.sv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16.svg"/><Relationship Id="rId9" Type="http://schemas.openxmlformats.org/officeDocument/2006/relationships/image" Target="../media/image1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s://doi.org/10.1037/str0000210" TargetMode="Externa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17.jp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9.svg"/><Relationship Id="rId11" Type="http://schemas.openxmlformats.org/officeDocument/2006/relationships/image" Target="../media/image13.png"/><Relationship Id="rId5" Type="http://schemas.openxmlformats.org/officeDocument/2006/relationships/image" Target="../media/image18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4" Type="http://schemas.openxmlformats.org/officeDocument/2006/relationships/chart" Target="../charts/char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39C04B0-A963-4F7D-8968-9E86F9CC13C0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9B7C8AA6-5E52-EC3F-9F4A-BF2E36906526}"/>
              </a:ext>
            </a:extLst>
          </p:cNvPr>
          <p:cNvGrpSpPr/>
          <p:nvPr/>
        </p:nvGrpSpPr>
        <p:grpSpPr>
          <a:xfrm>
            <a:off x="6050315" y="5854148"/>
            <a:ext cx="2688704" cy="497706"/>
            <a:chOff x="5280880" y="5711718"/>
            <a:chExt cx="3458139" cy="640136"/>
          </a:xfrm>
        </p:grpSpPr>
        <p:pic>
          <p:nvPicPr>
            <p:cNvPr id="14" name="Bild 4">
              <a:extLst>
                <a:ext uri="{FF2B5EF4-FFF2-40B4-BE49-F238E27FC236}">
                  <a16:creationId xmlns:a16="http://schemas.microsoft.com/office/drawing/2014/main" id="{E41B6BE3-4B63-40DA-8B1A-4BBFE1C820F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80880" y="5711718"/>
              <a:ext cx="576758" cy="640136"/>
            </a:xfrm>
            <a:prstGeom prst="rect">
              <a:avLst/>
            </a:prstGeom>
          </p:spPr>
        </p:pic>
        <p:pic>
          <p:nvPicPr>
            <p:cNvPr id="15" name="Bild 6">
              <a:extLst>
                <a:ext uri="{FF2B5EF4-FFF2-40B4-BE49-F238E27FC236}">
                  <a16:creationId xmlns:a16="http://schemas.microsoft.com/office/drawing/2014/main" id="{02F857D3-14EE-4ADF-A77D-461CA0FBE16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095470" y="5711718"/>
              <a:ext cx="2643549" cy="509049"/>
            </a:xfrm>
            <a:prstGeom prst="rect">
              <a:avLst/>
            </a:prstGeom>
          </p:spPr>
        </p:pic>
      </p:grpSp>
      <p:sp>
        <p:nvSpPr>
          <p:cNvPr id="16" name="Rechteck 15">
            <a:extLst>
              <a:ext uri="{FF2B5EF4-FFF2-40B4-BE49-F238E27FC236}">
                <a16:creationId xmlns:a16="http://schemas.microsoft.com/office/drawing/2014/main" id="{C8561552-0E85-44FA-8C78-DF528EACF14B}"/>
              </a:ext>
            </a:extLst>
          </p:cNvPr>
          <p:cNvSpPr/>
          <p:nvPr/>
        </p:nvSpPr>
        <p:spPr>
          <a:xfrm>
            <a:off x="547888" y="1647906"/>
            <a:ext cx="792375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45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Evaluationsbericht</a:t>
            </a:r>
            <a:r>
              <a:rPr lang="en-GB" sz="4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en-GB" sz="45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zur</a:t>
            </a:r>
            <a:r>
              <a:rPr lang="en-GB" sz="4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</a:p>
          <a:p>
            <a:r>
              <a:rPr lang="en-GB" sz="4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Gesundheit der </a:t>
            </a:r>
            <a:r>
              <a:rPr lang="en-GB" sz="45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Versicherten</a:t>
            </a:r>
            <a:r>
              <a:rPr lang="en-GB" sz="4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</a:p>
          <a:p>
            <a:r>
              <a:rPr lang="en-GB" sz="45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bei</a:t>
            </a:r>
            <a:r>
              <a:rPr lang="en-GB" sz="4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en-GB" sz="4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 </a:t>
            </a:r>
            <a:r>
              <a:rPr lang="en-GB" sz="4500" b="1" dirty="0" err="1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direkt</a:t>
            </a:r>
            <a:r>
              <a:rPr lang="en-GB" sz="4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en-GB" sz="4500" b="1" dirty="0" err="1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gesund</a:t>
            </a:r>
            <a:endParaRPr lang="en-GB" sz="45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7" name="Rechteck 16">
            <a:extLst>
              <a:ext uri="{FF2B5EF4-FFF2-40B4-BE49-F238E27FC236}">
                <a16:creationId xmlns:a16="http://schemas.microsoft.com/office/drawing/2014/main" id="{B8A69FB0-31E1-4C47-979F-7680A0A63D31}"/>
              </a:ext>
            </a:extLst>
          </p:cNvPr>
          <p:cNvSpPr/>
          <p:nvPr/>
        </p:nvSpPr>
        <p:spPr>
          <a:xfrm>
            <a:off x="547888" y="4142700"/>
            <a:ext cx="6440119" cy="8887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Statistische Analyse des </a:t>
            </a:r>
            <a:r>
              <a:rPr lang="de-DE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BIGbalance</a:t>
            </a: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Version</a:t>
            </a:r>
            <a:r>
              <a:rPr lang="de-DE" b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: 25.03.2026</a:t>
            </a:r>
            <a:endParaRPr lang="de-DE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1" name="Fußzeilenplatzhalter 1">
            <a:extLst>
              <a:ext uri="{FF2B5EF4-FFF2-40B4-BE49-F238E27FC236}">
                <a16:creationId xmlns:a16="http://schemas.microsoft.com/office/drawing/2014/main" id="{20EA86A1-4C98-4DE2-A2E7-E4B854D91CAB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pic>
        <p:nvPicPr>
          <p:cNvPr id="7" name="Grafik 6" descr="Ein Bild, das Text, Schrift, Grafiken, Screenshot enthält.&#10;&#10;Automatisch generierte Beschreibung">
            <a:extLst>
              <a:ext uri="{FF2B5EF4-FFF2-40B4-BE49-F238E27FC236}">
                <a16:creationId xmlns:a16="http://schemas.microsoft.com/office/drawing/2014/main" id="{6D896DF0-4A99-588C-A91C-8A2A30D8E4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65901" y="5080000"/>
            <a:ext cx="3162300" cy="177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7465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345D21C-113E-04BE-C855-20CFE2722F79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6E1B23-C9A7-4A70-A17E-EBBBCABF8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96965" cy="6858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BACB400-D42E-433D-BED3-89C070330844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9D1FD793-4E9E-40D1-ACB9-ED483502432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7055115"/>
              </p:ext>
            </p:extLst>
          </p:nvPr>
        </p:nvGraphicFramePr>
        <p:xfrm>
          <a:off x="4564566" y="1220992"/>
          <a:ext cx="6727212" cy="488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645E01F5-45C2-8D28-6287-E449343B6733}"/>
              </a:ext>
            </a:extLst>
          </p:cNvPr>
          <p:cNvSpPr/>
          <p:nvPr/>
        </p:nvSpPr>
        <p:spPr>
          <a:xfrm>
            <a:off x="221286" y="1371978"/>
            <a:ext cx="35371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Gesundheitsverhalten</a:t>
            </a:r>
            <a:endParaRPr lang="en-GB" sz="25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1426486-395E-E166-280C-8CB5E864F7F1}"/>
              </a:ext>
            </a:extLst>
          </p:cNvPr>
          <p:cNvSpPr txBox="1"/>
          <p:nvPr/>
        </p:nvSpPr>
        <p:spPr>
          <a:xfrm>
            <a:off x="221286" y="1810791"/>
            <a:ext cx="343631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Kraft &amp; Beweglichkeit</a:t>
            </a:r>
            <a:endParaRPr lang="en-GB" sz="18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9862824C-14DA-FB52-962D-03428AFF6ABA}"/>
              </a:ext>
            </a:extLst>
          </p:cNvPr>
          <p:cNvSpPr>
            <a:spLocks/>
          </p:cNvSpPr>
          <p:nvPr/>
        </p:nvSpPr>
        <p:spPr>
          <a:xfrm>
            <a:off x="254298" y="3977159"/>
            <a:ext cx="3550675" cy="2541378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 marR="2800">
              <a:spcBef>
                <a:spcPts val="600"/>
              </a:spcBef>
            </a:pPr>
            <a:r>
              <a:rPr lang="de-DE" sz="1600" b="1" i="0" u="none" strike="noStrike" baseline="0" dirty="0">
                <a:solidFill>
                  <a:srgbClr val="014685"/>
                </a:solidFill>
                <a:latin typeface="Hind" panose="02000000000000000000" pitchFamily="2" charset="0"/>
              </a:rPr>
              <a:t>Befund</a:t>
            </a:r>
            <a:endParaRPr lang="de-DE" sz="1600" b="0" i="0" u="none" strike="noStrike" baseline="0" dirty="0">
              <a:solidFill>
                <a:srgbClr val="014685"/>
              </a:solidFill>
              <a:latin typeface="Hind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Ca. 49 % der BIG-Versicherten geben eine gute bis sehr Kraft und Beweglichkeit an.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Beide Geschlechter unterscheiden sich signifikant in den Bewertungskategorien: Männer sind häufiger in der Kategorie „ungenügende Kraft und Beweglichkeit“ vertreten.</a:t>
            </a:r>
          </a:p>
        </p:txBody>
      </p:sp>
    </p:spTree>
    <p:extLst>
      <p:ext uri="{BB962C8B-B14F-4D97-AF65-F5344CB8AC3E}">
        <p14:creationId xmlns:p14="http://schemas.microsoft.com/office/powerpoint/2010/main" val="34197477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893F8862-9E47-185A-0D09-8711F11852E9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1139581B-1058-4531-88EA-8A336054987B}"/>
              </a:ext>
            </a:extLst>
          </p:cNvPr>
          <p:cNvSpPr/>
          <p:nvPr/>
        </p:nvSpPr>
        <p:spPr>
          <a:xfrm>
            <a:off x="418695" y="633321"/>
            <a:ext cx="11373256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Zusammenfassung: Medizinische Situation und Gesundheitsverhalten</a:t>
            </a:r>
            <a:endParaRPr lang="en-GB" sz="2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" name="Rechteck: abgerundete Ecken 4">
            <a:extLst>
              <a:ext uri="{FF2B5EF4-FFF2-40B4-BE49-F238E27FC236}">
                <a16:creationId xmlns:a16="http://schemas.microsoft.com/office/drawing/2014/main" id="{98595316-C12D-EB29-BE5E-F5F1C1B75AA5}"/>
              </a:ext>
            </a:extLst>
          </p:cNvPr>
          <p:cNvSpPr>
            <a:spLocks/>
          </p:cNvSpPr>
          <p:nvPr/>
        </p:nvSpPr>
        <p:spPr>
          <a:xfrm>
            <a:off x="402887" y="1505916"/>
            <a:ext cx="12226945" cy="3593622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r>
              <a:rPr lang="de-DE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Implikationen</a:t>
            </a:r>
            <a:r>
              <a:rPr lang="de-DE" b="1" dirty="0">
                <a:solidFill>
                  <a:srgbClr val="004785"/>
                </a:solidFill>
                <a:latin typeface="Raleway Medium" pitchFamily="2" charset="0"/>
              </a:rPr>
              <a:t> </a:t>
            </a:r>
            <a:endParaRPr lang="en-GB" b="1" dirty="0">
              <a:solidFill>
                <a:srgbClr val="004785"/>
              </a:solidFill>
              <a:latin typeface="Raleway Medium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Gesundheitsförderliche Gewohnheiten in der Ernährung und im Sport sind in der untersuchten Stichprobe der BIG-Versicherten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im Allgemeinen unter präventivmedizinischen Gesichtspunkten (wie etwa Vermeidung von Diabetes Typ II, Demenz, Herzkreislauf-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erkrankungen</a:t>
            </a: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etc.) ausbaufähig.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Insbesondere bei Männern ist ein größerer Handlungsbedarf im Zusammenhang mit deren Tendenz zu mehr Übergewicht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erkennbar:  da Männer im Vergleich zu Frauen und zur Allgemeinbevölkerung häufiger übergewichtig sind, ist eine auf sie und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deren Gesundheitsentwicklung zugeschnittene Kommunikation über niederschwellige Angebote, effiziente Workout-Programme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und präventive Wirkungen von gesunder Ernährung sowie sportliche Aktivitäten empfehlenswert.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Risikoverhalten in Bezug auf Alkohol- und Nikotinkonsum bedarf zwar einer kontinuierlichen Beobachtung auch im Einzelfall,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stellt allerdings kein starkes Problemfeld in der vorliegenden Stichprobe dar. </a:t>
            </a:r>
          </a:p>
        </p:txBody>
      </p:sp>
    </p:spTree>
    <p:extLst>
      <p:ext uri="{BB962C8B-B14F-4D97-AF65-F5344CB8AC3E}">
        <p14:creationId xmlns:p14="http://schemas.microsoft.com/office/powerpoint/2010/main" val="377110099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ußzeilenplatzhalter 1">
            <a:extLst>
              <a:ext uri="{FF2B5EF4-FFF2-40B4-BE49-F238E27FC236}">
                <a16:creationId xmlns:a16="http://schemas.microsoft.com/office/drawing/2014/main" id="{D758C554-11F7-4E0B-992F-684A777A9A76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5D2D6A79-707D-2B97-A465-A32A3D1C4093}"/>
              </a:ext>
            </a:extLst>
          </p:cNvPr>
          <p:cNvSpPr/>
          <p:nvPr/>
        </p:nvSpPr>
        <p:spPr>
          <a:xfrm>
            <a:off x="-780743" y="301214"/>
            <a:ext cx="5359059" cy="6255571"/>
          </a:xfrm>
          <a:prstGeom prst="round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11" name="Grafik 10" descr="Gruppieren">
            <a:extLst>
              <a:ext uri="{FF2B5EF4-FFF2-40B4-BE49-F238E27FC236}">
                <a16:creationId xmlns:a16="http://schemas.microsoft.com/office/drawing/2014/main" id="{9DB6C6FC-7A4D-BFC6-F601-9F9D4B7A9D0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219" y="740936"/>
            <a:ext cx="409309" cy="409309"/>
          </a:xfrm>
          <a:prstGeom prst="rect">
            <a:avLst/>
          </a:prstGeom>
        </p:spPr>
      </p:pic>
      <p:pic>
        <p:nvPicPr>
          <p:cNvPr id="14" name="Grafik 13" descr="Obstschüssel">
            <a:extLst>
              <a:ext uri="{FF2B5EF4-FFF2-40B4-BE49-F238E27FC236}">
                <a16:creationId xmlns:a16="http://schemas.microsoft.com/office/drawing/2014/main" id="{4A946D1A-A576-1DA1-1843-1C2621AD3F7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7219" y="1803725"/>
            <a:ext cx="357217" cy="357217"/>
          </a:xfrm>
          <a:prstGeom prst="rect">
            <a:avLst/>
          </a:prstGeom>
        </p:spPr>
      </p:pic>
      <p:pic>
        <p:nvPicPr>
          <p:cNvPr id="20" name="Grafik 19" descr="Getrennt">
            <a:extLst>
              <a:ext uri="{FF2B5EF4-FFF2-40B4-BE49-F238E27FC236}">
                <a16:creationId xmlns:a16="http://schemas.microsoft.com/office/drawing/2014/main" id="{E93DBB5B-D699-4EE1-54BD-41D557D435A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1525" y="3694645"/>
            <a:ext cx="493338" cy="493338"/>
          </a:xfrm>
          <a:prstGeom prst="rect">
            <a:avLst/>
          </a:prstGeom>
        </p:spPr>
      </p:pic>
      <p:pic>
        <p:nvPicPr>
          <p:cNvPr id="22" name="Grafik 21" descr="Gehirn im Kopf">
            <a:extLst>
              <a:ext uri="{FF2B5EF4-FFF2-40B4-BE49-F238E27FC236}">
                <a16:creationId xmlns:a16="http://schemas.microsoft.com/office/drawing/2014/main" id="{C4FEF3E2-7ECE-0EAC-BF21-87CFF718DA96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04590" y="2782787"/>
            <a:ext cx="409309" cy="409309"/>
          </a:xfrm>
          <a:prstGeom prst="rect">
            <a:avLst/>
          </a:prstGeom>
        </p:spPr>
      </p:pic>
      <p:pic>
        <p:nvPicPr>
          <p:cNvPr id="23" name="Grafik 22" descr="Statistiken mit einfarbiger Füllung">
            <a:extLst>
              <a:ext uri="{FF2B5EF4-FFF2-40B4-BE49-F238E27FC236}">
                <a16:creationId xmlns:a16="http://schemas.microsoft.com/office/drawing/2014/main" id="{96FC840E-DB0D-9BEB-E415-31D7431F552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2347" y="4700082"/>
            <a:ext cx="439051" cy="439051"/>
          </a:xfrm>
          <a:prstGeom prst="rect">
            <a:avLst/>
          </a:prstGeom>
        </p:spPr>
      </p:pic>
      <p:grpSp>
        <p:nvGrpSpPr>
          <p:cNvPr id="25" name="Google Shape;9221;p73">
            <a:extLst>
              <a:ext uri="{FF2B5EF4-FFF2-40B4-BE49-F238E27FC236}">
                <a16:creationId xmlns:a16="http://schemas.microsoft.com/office/drawing/2014/main" id="{50D5B807-25E2-D6ED-DBA4-0B00EDD98073}"/>
              </a:ext>
            </a:extLst>
          </p:cNvPr>
          <p:cNvGrpSpPr/>
          <p:nvPr/>
        </p:nvGrpSpPr>
        <p:grpSpPr>
          <a:xfrm>
            <a:off x="3860378" y="5667482"/>
            <a:ext cx="368151" cy="360953"/>
            <a:chOff x="6167350" y="2672800"/>
            <a:chExt cx="297750" cy="295375"/>
          </a:xfrm>
          <a:solidFill>
            <a:srgbClr val="BDCEE0"/>
          </a:solidFill>
        </p:grpSpPr>
        <p:sp>
          <p:nvSpPr>
            <p:cNvPr id="26" name="Google Shape;9222;p73">
              <a:extLst>
                <a:ext uri="{FF2B5EF4-FFF2-40B4-BE49-F238E27FC236}">
                  <a16:creationId xmlns:a16="http://schemas.microsoft.com/office/drawing/2014/main" id="{2F29C9FD-9E34-3307-C6CD-A53DFD009CA4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27" name="Google Shape;9223;p73">
              <a:extLst>
                <a:ext uri="{FF2B5EF4-FFF2-40B4-BE49-F238E27FC236}">
                  <a16:creationId xmlns:a16="http://schemas.microsoft.com/office/drawing/2014/main" id="{1B875E4D-D171-AB2C-E822-62BE0D9939F5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4" name="Google Shape;9224;p73">
              <a:extLst>
                <a:ext uri="{FF2B5EF4-FFF2-40B4-BE49-F238E27FC236}">
                  <a16:creationId xmlns:a16="http://schemas.microsoft.com/office/drawing/2014/main" id="{643E4495-90A9-2C98-7860-7E6EE073A61B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2" name="Google Shape;9225;p73">
              <a:extLst>
                <a:ext uri="{FF2B5EF4-FFF2-40B4-BE49-F238E27FC236}">
                  <a16:creationId xmlns:a16="http://schemas.microsoft.com/office/drawing/2014/main" id="{95DCC835-B016-5845-552A-613DA0A8223B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4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3" name="Google Shape;9226;p73">
              <a:extLst>
                <a:ext uri="{FF2B5EF4-FFF2-40B4-BE49-F238E27FC236}">
                  <a16:creationId xmlns:a16="http://schemas.microsoft.com/office/drawing/2014/main" id="{9FF2E7CA-CCBD-5E0B-0AE7-DDE397DD1DA4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121AFC89-4964-5452-7C1A-40F0342E133A}"/>
              </a:ext>
            </a:extLst>
          </p:cNvPr>
          <p:cNvSpPr txBox="1"/>
          <p:nvPr/>
        </p:nvSpPr>
        <p:spPr>
          <a:xfrm>
            <a:off x="-14286" y="3222253"/>
            <a:ext cx="27323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Agenda</a:t>
            </a:r>
            <a:endParaRPr lang="en-GB" sz="40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08439E5A-F207-9F8E-4C96-F29EB7C364B8}"/>
              </a:ext>
            </a:extLst>
          </p:cNvPr>
          <p:cNvSpPr txBox="1"/>
          <p:nvPr/>
        </p:nvSpPr>
        <p:spPr>
          <a:xfrm>
            <a:off x="3413943" y="5608023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6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8B32BE8D-5D45-2953-C4E9-F7C81FA3141D}"/>
              </a:ext>
            </a:extLst>
          </p:cNvPr>
          <p:cNvSpPr txBox="1"/>
          <p:nvPr/>
        </p:nvSpPr>
        <p:spPr>
          <a:xfrm>
            <a:off x="3433943" y="4674567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89CA8FFC-F5CD-3AF5-5787-C5CA96472854}"/>
              </a:ext>
            </a:extLst>
          </p:cNvPr>
          <p:cNvSpPr txBox="1"/>
          <p:nvPr/>
        </p:nvSpPr>
        <p:spPr>
          <a:xfrm>
            <a:off x="3405578" y="3694645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9C5D8B7B-D315-4581-506F-A4C46A4A0170}"/>
              </a:ext>
            </a:extLst>
          </p:cNvPr>
          <p:cNvSpPr txBox="1"/>
          <p:nvPr/>
        </p:nvSpPr>
        <p:spPr>
          <a:xfrm>
            <a:off x="3405578" y="2756796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</a:t>
            </a:r>
            <a:endParaRPr lang="en-GB" sz="35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B2DE2D35-2CCE-803E-95E5-AF46B4990427}"/>
              </a:ext>
            </a:extLst>
          </p:cNvPr>
          <p:cNvSpPr txBox="1"/>
          <p:nvPr/>
        </p:nvSpPr>
        <p:spPr>
          <a:xfrm>
            <a:off x="3405578" y="1754928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FFFAF662-A2A7-FFE3-C171-DFD4E56E8624}"/>
              </a:ext>
            </a:extLst>
          </p:cNvPr>
          <p:cNvSpPr txBox="1"/>
          <p:nvPr/>
        </p:nvSpPr>
        <p:spPr>
          <a:xfrm>
            <a:off x="3393108" y="696664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27071E1-4C5E-43A2-A551-6B519F4963F8}"/>
              </a:ext>
            </a:extLst>
          </p:cNvPr>
          <p:cNvSpPr/>
          <p:nvPr/>
        </p:nvSpPr>
        <p:spPr>
          <a:xfrm>
            <a:off x="4888893" y="780913"/>
            <a:ext cx="659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Zusammensetzung der Versicherten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11DC8815-41BB-40BD-85E8-90833EC3DF54}"/>
              </a:ext>
            </a:extLst>
          </p:cNvPr>
          <p:cNvSpPr/>
          <p:nvPr/>
        </p:nvSpPr>
        <p:spPr>
          <a:xfrm>
            <a:off x="4893411" y="1740101"/>
            <a:ext cx="606219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Medizinische Situation und Gesundheitsverhalten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B16853D6-81BE-41D1-A709-A57A45BCE74B}"/>
              </a:ext>
            </a:extLst>
          </p:cNvPr>
          <p:cNvSpPr/>
          <p:nvPr/>
        </p:nvSpPr>
        <p:spPr>
          <a:xfrm>
            <a:off x="4888893" y="2740639"/>
            <a:ext cx="535905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Hind" panose="02000000000000000000" pitchFamily="2" charset="77"/>
                <a:cs typeface="Hind" panose="02000000000000000000" pitchFamily="2" charset="77"/>
              </a:rPr>
              <a:t>Psychische Vitalität, Ressourcen und Resilienz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44BADF26-9C48-461B-B1BB-38B54A863DBE}"/>
              </a:ext>
            </a:extLst>
          </p:cNvPr>
          <p:cNvSpPr/>
          <p:nvPr/>
        </p:nvSpPr>
        <p:spPr>
          <a:xfrm>
            <a:off x="4888893" y="3788042"/>
            <a:ext cx="67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Prävention und Fehlzeiten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337F8362-22EA-4CC5-AC6C-BC1CB4F4B1A2}"/>
              </a:ext>
            </a:extLst>
          </p:cNvPr>
          <p:cNvSpPr/>
          <p:nvPr/>
        </p:nvSpPr>
        <p:spPr>
          <a:xfrm>
            <a:off x="4888893" y="4769801"/>
            <a:ext cx="585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Verbesserung nach </a:t>
            </a:r>
            <a:r>
              <a:rPr lang="de-DE" dirty="0" err="1"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-Teilnahme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5F92CE4F-4CBA-4988-824B-6AA9C4E9EFD0}"/>
              </a:ext>
            </a:extLst>
          </p:cNvPr>
          <p:cNvSpPr/>
          <p:nvPr/>
        </p:nvSpPr>
        <p:spPr>
          <a:xfrm>
            <a:off x="4893365" y="5684643"/>
            <a:ext cx="622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Strategische und operative Handlungsempfehlungen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8357690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653737E-0B18-4378-5F9E-6F32CE346AE3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25" name="Grafik 24">
            <a:extLst>
              <a:ext uri="{FF2B5EF4-FFF2-40B4-BE49-F238E27FC236}">
                <a16:creationId xmlns:a16="http://schemas.microsoft.com/office/drawing/2014/main" id="{488281E6-281A-4317-8879-26757D6D93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7487" y="0"/>
            <a:ext cx="4015226" cy="6858000"/>
          </a:xfrm>
          <a:prstGeom prst="rect">
            <a:avLst/>
          </a:prstGeom>
        </p:spPr>
      </p:pic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cxnSp>
        <p:nvCxnSpPr>
          <p:cNvPr id="38" name="Straight Connector 79">
            <a:extLst>
              <a:ext uri="{FF2B5EF4-FFF2-40B4-BE49-F238E27FC236}">
                <a16:creationId xmlns:a16="http://schemas.microsoft.com/office/drawing/2014/main" id="{FFABA44B-EC03-463B-B8BD-953A9EC914A4}"/>
              </a:ext>
            </a:extLst>
          </p:cNvPr>
          <p:cNvCxnSpPr>
            <a:stCxn id="46" idx="1"/>
            <a:endCxn id="56" idx="2"/>
          </p:cNvCxnSpPr>
          <p:nvPr/>
        </p:nvCxnSpPr>
        <p:spPr>
          <a:xfrm flipH="1" flipV="1">
            <a:off x="5834848" y="2086655"/>
            <a:ext cx="838826" cy="9278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81">
            <a:extLst>
              <a:ext uri="{FF2B5EF4-FFF2-40B4-BE49-F238E27FC236}">
                <a16:creationId xmlns:a16="http://schemas.microsoft.com/office/drawing/2014/main" id="{D560E6A5-F851-44FD-921F-E0A52EADD8E5}"/>
              </a:ext>
            </a:extLst>
          </p:cNvPr>
          <p:cNvCxnSpPr>
            <a:stCxn id="46" idx="2"/>
            <a:endCxn id="60" idx="2"/>
          </p:cNvCxnSpPr>
          <p:nvPr/>
        </p:nvCxnSpPr>
        <p:spPr>
          <a:xfrm flipH="1">
            <a:off x="4746183" y="3813555"/>
            <a:ext cx="1605291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83">
            <a:extLst>
              <a:ext uri="{FF2B5EF4-FFF2-40B4-BE49-F238E27FC236}">
                <a16:creationId xmlns:a16="http://schemas.microsoft.com/office/drawing/2014/main" id="{4752158D-18C6-41AF-8024-44CC585EAF41}"/>
              </a:ext>
            </a:extLst>
          </p:cNvPr>
          <p:cNvCxnSpPr>
            <a:stCxn id="46" idx="3"/>
            <a:endCxn id="63" idx="2"/>
          </p:cNvCxnSpPr>
          <p:nvPr/>
        </p:nvCxnSpPr>
        <p:spPr>
          <a:xfrm flipH="1">
            <a:off x="5834847" y="4612606"/>
            <a:ext cx="838827" cy="9278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85">
            <a:extLst>
              <a:ext uri="{FF2B5EF4-FFF2-40B4-BE49-F238E27FC236}">
                <a16:creationId xmlns:a16="http://schemas.microsoft.com/office/drawing/2014/main" id="{9090B4F6-050F-4D51-A6DF-B2C363361F10}"/>
              </a:ext>
            </a:extLst>
          </p:cNvPr>
          <p:cNvCxnSpPr>
            <a:stCxn id="46" idx="7"/>
            <a:endCxn id="47" idx="2"/>
          </p:cNvCxnSpPr>
          <p:nvPr/>
        </p:nvCxnSpPr>
        <p:spPr>
          <a:xfrm flipV="1">
            <a:off x="8229390" y="2086655"/>
            <a:ext cx="838825" cy="92785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87">
            <a:extLst>
              <a:ext uri="{FF2B5EF4-FFF2-40B4-BE49-F238E27FC236}">
                <a16:creationId xmlns:a16="http://schemas.microsoft.com/office/drawing/2014/main" id="{962A9C42-9314-4759-ADE8-97AF215EC8CF}"/>
              </a:ext>
            </a:extLst>
          </p:cNvPr>
          <p:cNvCxnSpPr>
            <a:stCxn id="46" idx="6"/>
            <a:endCxn id="50" idx="2"/>
          </p:cNvCxnSpPr>
          <p:nvPr/>
        </p:nvCxnSpPr>
        <p:spPr>
          <a:xfrm>
            <a:off x="8551590" y="3813555"/>
            <a:ext cx="1605290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89">
            <a:extLst>
              <a:ext uri="{FF2B5EF4-FFF2-40B4-BE49-F238E27FC236}">
                <a16:creationId xmlns:a16="http://schemas.microsoft.com/office/drawing/2014/main" id="{88F7655A-21BB-4AB4-8EA6-969EA843F455}"/>
              </a:ext>
            </a:extLst>
          </p:cNvPr>
          <p:cNvCxnSpPr>
            <a:stCxn id="46" idx="5"/>
            <a:endCxn id="84" idx="2"/>
          </p:cNvCxnSpPr>
          <p:nvPr/>
        </p:nvCxnSpPr>
        <p:spPr>
          <a:xfrm>
            <a:off x="8229390" y="4612606"/>
            <a:ext cx="838825" cy="927851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10">
            <a:extLst>
              <a:ext uri="{FF2B5EF4-FFF2-40B4-BE49-F238E27FC236}">
                <a16:creationId xmlns:a16="http://schemas.microsoft.com/office/drawing/2014/main" id="{BF244174-3936-4021-8653-21E282F67821}"/>
              </a:ext>
            </a:extLst>
          </p:cNvPr>
          <p:cNvSpPr/>
          <p:nvPr/>
        </p:nvSpPr>
        <p:spPr>
          <a:xfrm>
            <a:off x="6571740" y="2909794"/>
            <a:ext cx="1759586" cy="1807524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46" name="Oval 11">
            <a:extLst>
              <a:ext uri="{FF2B5EF4-FFF2-40B4-BE49-F238E27FC236}">
                <a16:creationId xmlns:a16="http://schemas.microsoft.com/office/drawing/2014/main" id="{75830D24-632F-4507-BF30-C43B670B23D5}"/>
              </a:ext>
            </a:extLst>
          </p:cNvPr>
          <p:cNvSpPr/>
          <p:nvPr/>
        </p:nvSpPr>
        <p:spPr>
          <a:xfrm>
            <a:off x="6351474" y="2683527"/>
            <a:ext cx="2200117" cy="2260057"/>
          </a:xfrm>
          <a:prstGeom prst="ellipse">
            <a:avLst/>
          </a:prstGeom>
          <a:noFill/>
          <a:ln w="15875">
            <a:solidFill>
              <a:schemeClr val="bg1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47" name="Oval 13">
            <a:extLst>
              <a:ext uri="{FF2B5EF4-FFF2-40B4-BE49-F238E27FC236}">
                <a16:creationId xmlns:a16="http://schemas.microsoft.com/office/drawing/2014/main" id="{41C28FD6-607C-4E00-8033-C4DA2692E0DC}"/>
              </a:ext>
            </a:extLst>
          </p:cNvPr>
          <p:cNvSpPr/>
          <p:nvPr/>
        </p:nvSpPr>
        <p:spPr>
          <a:xfrm>
            <a:off x="9068215" y="1265053"/>
            <a:ext cx="1599623" cy="1643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48" name="Arc 14">
            <a:extLst>
              <a:ext uri="{FF2B5EF4-FFF2-40B4-BE49-F238E27FC236}">
                <a16:creationId xmlns:a16="http://schemas.microsoft.com/office/drawing/2014/main" id="{1769F61B-0C8D-4ADF-87B7-8981EE574BA5}"/>
              </a:ext>
            </a:extLst>
          </p:cNvPr>
          <p:cNvSpPr/>
          <p:nvPr/>
        </p:nvSpPr>
        <p:spPr>
          <a:xfrm>
            <a:off x="9066720" y="1263517"/>
            <a:ext cx="1602615" cy="1646277"/>
          </a:xfrm>
          <a:prstGeom prst="arc">
            <a:avLst>
              <a:gd name="adj1" fmla="val 16200000"/>
              <a:gd name="adj2" fmla="val 5428179"/>
            </a:avLst>
          </a:prstGeom>
          <a:ln w="101600" cap="rnd">
            <a:solidFill>
              <a:srgbClr val="BDCEE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grpSp>
        <p:nvGrpSpPr>
          <p:cNvPr id="49" name="Group 17">
            <a:extLst>
              <a:ext uri="{FF2B5EF4-FFF2-40B4-BE49-F238E27FC236}">
                <a16:creationId xmlns:a16="http://schemas.microsoft.com/office/drawing/2014/main" id="{B14CC9AA-0C4D-417B-ADEB-877C70558BD5}"/>
              </a:ext>
            </a:extLst>
          </p:cNvPr>
          <p:cNvGrpSpPr/>
          <p:nvPr/>
        </p:nvGrpSpPr>
        <p:grpSpPr>
          <a:xfrm>
            <a:off x="10323345" y="1774801"/>
            <a:ext cx="690485" cy="709296"/>
            <a:chOff x="9227127" y="4100945"/>
            <a:chExt cx="914400" cy="914400"/>
          </a:xfrm>
        </p:grpSpPr>
        <p:sp>
          <p:nvSpPr>
            <p:cNvPr id="86" name="Oval 15">
              <a:extLst>
                <a:ext uri="{FF2B5EF4-FFF2-40B4-BE49-F238E27FC236}">
                  <a16:creationId xmlns:a16="http://schemas.microsoft.com/office/drawing/2014/main" id="{8FE7B37A-96EE-4CBD-A77B-1A287B258FA1}"/>
                </a:ext>
              </a:extLst>
            </p:cNvPr>
            <p:cNvSpPr/>
            <p:nvPr/>
          </p:nvSpPr>
          <p:spPr>
            <a:xfrm>
              <a:off x="9227127" y="4100945"/>
              <a:ext cx="914400" cy="914400"/>
            </a:xfrm>
            <a:prstGeom prst="ellipse">
              <a:avLst/>
            </a:prstGeom>
            <a:solidFill>
              <a:srgbClr val="FEA121"/>
            </a:solidFill>
            <a:ln>
              <a:solidFill>
                <a:srgbClr val="FEA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Raleway Medium" pitchFamily="2" charset="0"/>
              </a:endParaRPr>
            </a:p>
          </p:txBody>
        </p:sp>
        <p:sp>
          <p:nvSpPr>
            <p:cNvPr id="87" name="Oval 16">
              <a:extLst>
                <a:ext uri="{FF2B5EF4-FFF2-40B4-BE49-F238E27FC236}">
                  <a16:creationId xmlns:a16="http://schemas.microsoft.com/office/drawing/2014/main" id="{B0E91845-AC15-4AB3-BD8B-33A96E2E39F2}"/>
                </a:ext>
              </a:extLst>
            </p:cNvPr>
            <p:cNvSpPr/>
            <p:nvPr/>
          </p:nvSpPr>
          <p:spPr>
            <a:xfrm>
              <a:off x="9298755" y="4172573"/>
              <a:ext cx="771144" cy="771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Raleway Medium" pitchFamily="2" charset="0"/>
              </a:endParaRPr>
            </a:p>
          </p:txBody>
        </p:sp>
      </p:grpSp>
      <p:sp>
        <p:nvSpPr>
          <p:cNvPr id="50" name="Oval 32">
            <a:extLst>
              <a:ext uri="{FF2B5EF4-FFF2-40B4-BE49-F238E27FC236}">
                <a16:creationId xmlns:a16="http://schemas.microsoft.com/office/drawing/2014/main" id="{2E32ED75-D587-4D54-A943-29D7B2ED2465}"/>
              </a:ext>
            </a:extLst>
          </p:cNvPr>
          <p:cNvSpPr/>
          <p:nvPr/>
        </p:nvSpPr>
        <p:spPr>
          <a:xfrm>
            <a:off x="10156880" y="2991953"/>
            <a:ext cx="1599623" cy="1643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51" name="Arc 33">
            <a:extLst>
              <a:ext uri="{FF2B5EF4-FFF2-40B4-BE49-F238E27FC236}">
                <a16:creationId xmlns:a16="http://schemas.microsoft.com/office/drawing/2014/main" id="{6F060212-01BA-4FE3-A587-C738695944D0}"/>
              </a:ext>
            </a:extLst>
          </p:cNvPr>
          <p:cNvSpPr/>
          <p:nvPr/>
        </p:nvSpPr>
        <p:spPr>
          <a:xfrm>
            <a:off x="10155384" y="2990417"/>
            <a:ext cx="1602615" cy="1646277"/>
          </a:xfrm>
          <a:prstGeom prst="arc">
            <a:avLst>
              <a:gd name="adj1" fmla="val 16200000"/>
              <a:gd name="adj2" fmla="val 5428179"/>
            </a:avLst>
          </a:prstGeom>
          <a:ln w="101600" cap="rnd">
            <a:solidFill>
              <a:srgbClr val="BDCEE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52" name="Oval 30">
            <a:extLst>
              <a:ext uri="{FF2B5EF4-FFF2-40B4-BE49-F238E27FC236}">
                <a16:creationId xmlns:a16="http://schemas.microsoft.com/office/drawing/2014/main" id="{CDCD13CF-E9D6-4DF9-8198-0E6E00C6ACA4}"/>
              </a:ext>
            </a:extLst>
          </p:cNvPr>
          <p:cNvSpPr/>
          <p:nvPr/>
        </p:nvSpPr>
        <p:spPr>
          <a:xfrm>
            <a:off x="11412009" y="3501701"/>
            <a:ext cx="690485" cy="709296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53" name="Oval 31">
            <a:extLst>
              <a:ext uri="{FF2B5EF4-FFF2-40B4-BE49-F238E27FC236}">
                <a16:creationId xmlns:a16="http://schemas.microsoft.com/office/drawing/2014/main" id="{3AF78657-076F-4835-9F70-4AE038086499}"/>
              </a:ext>
            </a:extLst>
          </p:cNvPr>
          <p:cNvSpPr/>
          <p:nvPr/>
        </p:nvSpPr>
        <p:spPr>
          <a:xfrm>
            <a:off x="11466097" y="3557263"/>
            <a:ext cx="582309" cy="598173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grpSp>
        <p:nvGrpSpPr>
          <p:cNvPr id="54" name="Group 35">
            <a:extLst>
              <a:ext uri="{FF2B5EF4-FFF2-40B4-BE49-F238E27FC236}">
                <a16:creationId xmlns:a16="http://schemas.microsoft.com/office/drawing/2014/main" id="{24B06425-4063-48E0-8F46-C1CC320FE30C}"/>
              </a:ext>
            </a:extLst>
          </p:cNvPr>
          <p:cNvGrpSpPr/>
          <p:nvPr/>
        </p:nvGrpSpPr>
        <p:grpSpPr>
          <a:xfrm>
            <a:off x="9066720" y="4717318"/>
            <a:ext cx="1602615" cy="1646277"/>
            <a:chOff x="8378535" y="1451263"/>
            <a:chExt cx="1929384" cy="1929384"/>
          </a:xfrm>
        </p:grpSpPr>
        <p:sp>
          <p:nvSpPr>
            <p:cNvPr id="84" name="Oval 39">
              <a:extLst>
                <a:ext uri="{FF2B5EF4-FFF2-40B4-BE49-F238E27FC236}">
                  <a16:creationId xmlns:a16="http://schemas.microsoft.com/office/drawing/2014/main" id="{5B672279-6381-4251-A0D7-89EAA504B11E}"/>
                </a:ext>
              </a:extLst>
            </p:cNvPr>
            <p:cNvSpPr/>
            <p:nvPr/>
          </p:nvSpPr>
          <p:spPr>
            <a:xfrm>
              <a:off x="8380336" y="1453064"/>
              <a:ext cx="1925782" cy="1925782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100000">
                  <a:schemeClr val="bg1">
                    <a:lumMod val="95000"/>
                  </a:schemeClr>
                </a:gs>
              </a:gsLst>
              <a:lin ang="5400000" scaled="1"/>
            </a:gra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Raleway Medium" pitchFamily="2" charset="0"/>
              </a:endParaRPr>
            </a:p>
          </p:txBody>
        </p:sp>
        <p:sp>
          <p:nvSpPr>
            <p:cNvPr id="85" name="Arc 40">
              <a:extLst>
                <a:ext uri="{FF2B5EF4-FFF2-40B4-BE49-F238E27FC236}">
                  <a16:creationId xmlns:a16="http://schemas.microsoft.com/office/drawing/2014/main" id="{5A68E107-F663-438D-A1D3-B4A922700D72}"/>
                </a:ext>
              </a:extLst>
            </p:cNvPr>
            <p:cNvSpPr/>
            <p:nvPr/>
          </p:nvSpPr>
          <p:spPr>
            <a:xfrm>
              <a:off x="8378535" y="1451263"/>
              <a:ext cx="1929384" cy="1929384"/>
            </a:xfrm>
            <a:prstGeom prst="arc">
              <a:avLst>
                <a:gd name="adj1" fmla="val 16200000"/>
                <a:gd name="adj2" fmla="val 5428179"/>
              </a:avLst>
            </a:prstGeom>
            <a:ln w="101600" cap="rnd">
              <a:solidFill>
                <a:srgbClr val="BDCEE0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Raleway Medium" pitchFamily="2" charset="0"/>
              </a:endParaRPr>
            </a:p>
          </p:txBody>
        </p:sp>
      </p:grpSp>
      <p:grpSp>
        <p:nvGrpSpPr>
          <p:cNvPr id="55" name="Group 36">
            <a:extLst>
              <a:ext uri="{FF2B5EF4-FFF2-40B4-BE49-F238E27FC236}">
                <a16:creationId xmlns:a16="http://schemas.microsoft.com/office/drawing/2014/main" id="{6DCA790D-4EF5-47BD-A0E4-6E0A58F9A9CE}"/>
              </a:ext>
            </a:extLst>
          </p:cNvPr>
          <p:cNvGrpSpPr/>
          <p:nvPr/>
        </p:nvGrpSpPr>
        <p:grpSpPr>
          <a:xfrm>
            <a:off x="10323345" y="5228603"/>
            <a:ext cx="690485" cy="709296"/>
            <a:chOff x="9227127" y="4100945"/>
            <a:chExt cx="914400" cy="914400"/>
          </a:xfrm>
        </p:grpSpPr>
        <p:sp>
          <p:nvSpPr>
            <p:cNvPr id="82" name="Oval 37">
              <a:extLst>
                <a:ext uri="{FF2B5EF4-FFF2-40B4-BE49-F238E27FC236}">
                  <a16:creationId xmlns:a16="http://schemas.microsoft.com/office/drawing/2014/main" id="{BC86A487-D4B6-4042-96DD-306A4A861D9B}"/>
                </a:ext>
              </a:extLst>
            </p:cNvPr>
            <p:cNvSpPr/>
            <p:nvPr/>
          </p:nvSpPr>
          <p:spPr>
            <a:xfrm>
              <a:off x="9227127" y="4100945"/>
              <a:ext cx="914400" cy="914400"/>
            </a:xfrm>
            <a:prstGeom prst="ellipse">
              <a:avLst/>
            </a:prstGeom>
            <a:solidFill>
              <a:srgbClr val="FEA121"/>
            </a:solidFill>
            <a:ln>
              <a:solidFill>
                <a:srgbClr val="FEA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Raleway Medium" pitchFamily="2" charset="0"/>
              </a:endParaRPr>
            </a:p>
          </p:txBody>
        </p:sp>
        <p:sp>
          <p:nvSpPr>
            <p:cNvPr id="83" name="Oval 38">
              <a:extLst>
                <a:ext uri="{FF2B5EF4-FFF2-40B4-BE49-F238E27FC236}">
                  <a16:creationId xmlns:a16="http://schemas.microsoft.com/office/drawing/2014/main" id="{4BF03924-681C-45BD-A9C1-1E3E6AED5FCF}"/>
                </a:ext>
              </a:extLst>
            </p:cNvPr>
            <p:cNvSpPr/>
            <p:nvPr/>
          </p:nvSpPr>
          <p:spPr>
            <a:xfrm>
              <a:off x="9298755" y="4172573"/>
              <a:ext cx="771144" cy="771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Raleway Medium" pitchFamily="2" charset="0"/>
              </a:endParaRPr>
            </a:p>
          </p:txBody>
        </p:sp>
      </p:grpSp>
      <p:sp>
        <p:nvSpPr>
          <p:cNvPr id="56" name="Oval 62">
            <a:extLst>
              <a:ext uri="{FF2B5EF4-FFF2-40B4-BE49-F238E27FC236}">
                <a16:creationId xmlns:a16="http://schemas.microsoft.com/office/drawing/2014/main" id="{3CFDEB90-B6AB-48A4-89D3-76D7CA139776}"/>
              </a:ext>
            </a:extLst>
          </p:cNvPr>
          <p:cNvSpPr/>
          <p:nvPr/>
        </p:nvSpPr>
        <p:spPr>
          <a:xfrm flipH="1">
            <a:off x="4235225" y="1265053"/>
            <a:ext cx="1599623" cy="1643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57" name="Arc 63">
            <a:extLst>
              <a:ext uri="{FF2B5EF4-FFF2-40B4-BE49-F238E27FC236}">
                <a16:creationId xmlns:a16="http://schemas.microsoft.com/office/drawing/2014/main" id="{8565202D-AEEB-452F-A395-7C26BECFE350}"/>
              </a:ext>
            </a:extLst>
          </p:cNvPr>
          <p:cNvSpPr/>
          <p:nvPr/>
        </p:nvSpPr>
        <p:spPr>
          <a:xfrm flipH="1">
            <a:off x="4233729" y="1263517"/>
            <a:ext cx="1602615" cy="1646277"/>
          </a:xfrm>
          <a:prstGeom prst="arc">
            <a:avLst>
              <a:gd name="adj1" fmla="val 16200000"/>
              <a:gd name="adj2" fmla="val 5428179"/>
            </a:avLst>
          </a:prstGeom>
          <a:ln w="101600" cap="rnd">
            <a:solidFill>
              <a:srgbClr val="BDCEE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58" name="Oval 60">
            <a:extLst>
              <a:ext uri="{FF2B5EF4-FFF2-40B4-BE49-F238E27FC236}">
                <a16:creationId xmlns:a16="http://schemas.microsoft.com/office/drawing/2014/main" id="{E235F8B6-4F83-4267-BF9D-DEC9353A5C7C}"/>
              </a:ext>
            </a:extLst>
          </p:cNvPr>
          <p:cNvSpPr/>
          <p:nvPr/>
        </p:nvSpPr>
        <p:spPr>
          <a:xfrm flipH="1">
            <a:off x="3889235" y="1774801"/>
            <a:ext cx="690486" cy="70929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59" name="Oval 61">
            <a:extLst>
              <a:ext uri="{FF2B5EF4-FFF2-40B4-BE49-F238E27FC236}">
                <a16:creationId xmlns:a16="http://schemas.microsoft.com/office/drawing/2014/main" id="{D4EA646C-E459-4CC5-8623-7F98D1059557}"/>
              </a:ext>
            </a:extLst>
          </p:cNvPr>
          <p:cNvSpPr/>
          <p:nvPr/>
        </p:nvSpPr>
        <p:spPr>
          <a:xfrm flipH="1">
            <a:off x="3943323" y="1830363"/>
            <a:ext cx="582310" cy="598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60" name="Oval 56">
            <a:extLst>
              <a:ext uri="{FF2B5EF4-FFF2-40B4-BE49-F238E27FC236}">
                <a16:creationId xmlns:a16="http://schemas.microsoft.com/office/drawing/2014/main" id="{DB7C9E1B-84E2-4969-A7DD-F2CB5770BAE1}"/>
              </a:ext>
            </a:extLst>
          </p:cNvPr>
          <p:cNvSpPr/>
          <p:nvPr/>
        </p:nvSpPr>
        <p:spPr>
          <a:xfrm flipH="1">
            <a:off x="3146560" y="2991953"/>
            <a:ext cx="1599623" cy="1643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61" name="Arc 57">
            <a:extLst>
              <a:ext uri="{FF2B5EF4-FFF2-40B4-BE49-F238E27FC236}">
                <a16:creationId xmlns:a16="http://schemas.microsoft.com/office/drawing/2014/main" id="{4034BDB5-B232-48B4-A7C3-89843D56F536}"/>
              </a:ext>
            </a:extLst>
          </p:cNvPr>
          <p:cNvSpPr/>
          <p:nvPr/>
        </p:nvSpPr>
        <p:spPr>
          <a:xfrm flipH="1">
            <a:off x="3145065" y="2990417"/>
            <a:ext cx="1602615" cy="1646277"/>
          </a:xfrm>
          <a:prstGeom prst="arc">
            <a:avLst>
              <a:gd name="adj1" fmla="val 16200000"/>
              <a:gd name="adj2" fmla="val 5428179"/>
            </a:avLst>
          </a:prstGeom>
          <a:ln w="101600" cap="rnd">
            <a:solidFill>
              <a:srgbClr val="BDCEE0"/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grpSp>
        <p:nvGrpSpPr>
          <p:cNvPr id="62" name="Group 53">
            <a:extLst>
              <a:ext uri="{FF2B5EF4-FFF2-40B4-BE49-F238E27FC236}">
                <a16:creationId xmlns:a16="http://schemas.microsoft.com/office/drawing/2014/main" id="{B0C938B2-4D00-4143-ABE5-209583E92E5F}"/>
              </a:ext>
            </a:extLst>
          </p:cNvPr>
          <p:cNvGrpSpPr/>
          <p:nvPr/>
        </p:nvGrpSpPr>
        <p:grpSpPr>
          <a:xfrm flipH="1">
            <a:off x="2800570" y="3501701"/>
            <a:ext cx="690486" cy="709297"/>
            <a:chOff x="9227127" y="4100945"/>
            <a:chExt cx="914400" cy="914400"/>
          </a:xfrm>
        </p:grpSpPr>
        <p:sp>
          <p:nvSpPr>
            <p:cNvPr id="80" name="Oval 54">
              <a:extLst>
                <a:ext uri="{FF2B5EF4-FFF2-40B4-BE49-F238E27FC236}">
                  <a16:creationId xmlns:a16="http://schemas.microsoft.com/office/drawing/2014/main" id="{0F3A1689-22B3-4754-B51A-98845F55F9B0}"/>
                </a:ext>
              </a:extLst>
            </p:cNvPr>
            <p:cNvSpPr/>
            <p:nvPr/>
          </p:nvSpPr>
          <p:spPr>
            <a:xfrm>
              <a:off x="9227127" y="4100945"/>
              <a:ext cx="914400" cy="914400"/>
            </a:xfrm>
            <a:prstGeom prst="ellipse">
              <a:avLst/>
            </a:prstGeom>
            <a:solidFill>
              <a:srgbClr val="FEA121"/>
            </a:solidFill>
            <a:ln>
              <a:solidFill>
                <a:srgbClr val="FEA12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>
                <a:latin typeface="Raleway Medium" pitchFamily="2" charset="0"/>
              </a:endParaRPr>
            </a:p>
          </p:txBody>
        </p:sp>
        <p:sp>
          <p:nvSpPr>
            <p:cNvPr id="81" name="Oval 55">
              <a:extLst>
                <a:ext uri="{FF2B5EF4-FFF2-40B4-BE49-F238E27FC236}">
                  <a16:creationId xmlns:a16="http://schemas.microsoft.com/office/drawing/2014/main" id="{D5B99443-0F59-4F94-9946-5E42CA942D64}"/>
                </a:ext>
              </a:extLst>
            </p:cNvPr>
            <p:cNvSpPr/>
            <p:nvPr/>
          </p:nvSpPr>
          <p:spPr>
            <a:xfrm>
              <a:off x="9298755" y="4172573"/>
              <a:ext cx="771144" cy="77114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 dirty="0">
                <a:latin typeface="Raleway Medium" pitchFamily="2" charset="0"/>
              </a:endParaRPr>
            </a:p>
          </p:txBody>
        </p:sp>
      </p:grpSp>
      <p:sp>
        <p:nvSpPr>
          <p:cNvPr id="63" name="Oval 50">
            <a:extLst>
              <a:ext uri="{FF2B5EF4-FFF2-40B4-BE49-F238E27FC236}">
                <a16:creationId xmlns:a16="http://schemas.microsoft.com/office/drawing/2014/main" id="{F7558440-48C8-4F72-BA17-86A657860474}"/>
              </a:ext>
            </a:extLst>
          </p:cNvPr>
          <p:cNvSpPr/>
          <p:nvPr/>
        </p:nvSpPr>
        <p:spPr>
          <a:xfrm flipH="1">
            <a:off x="4235225" y="4718854"/>
            <a:ext cx="1599622" cy="1643203"/>
          </a:xfrm>
          <a:prstGeom prst="ellipse">
            <a:avLst/>
          </a:prstGeom>
          <a:gradFill>
            <a:gsLst>
              <a:gs pos="0">
                <a:schemeClr val="bg1"/>
              </a:gs>
              <a:gs pos="100000">
                <a:schemeClr val="bg1">
                  <a:lumMod val="95000"/>
                </a:schemeClr>
              </a:gs>
            </a:gsLst>
            <a:lin ang="5400000" scaled="1"/>
          </a:gra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64" name="Arc 51">
            <a:extLst>
              <a:ext uri="{FF2B5EF4-FFF2-40B4-BE49-F238E27FC236}">
                <a16:creationId xmlns:a16="http://schemas.microsoft.com/office/drawing/2014/main" id="{65347BEE-62EE-4D73-B23B-C33FEDBE73FA}"/>
              </a:ext>
            </a:extLst>
          </p:cNvPr>
          <p:cNvSpPr/>
          <p:nvPr/>
        </p:nvSpPr>
        <p:spPr>
          <a:xfrm flipH="1">
            <a:off x="4233729" y="4717318"/>
            <a:ext cx="1602615" cy="1646277"/>
          </a:xfrm>
          <a:prstGeom prst="arc">
            <a:avLst>
              <a:gd name="adj1" fmla="val 16200000"/>
              <a:gd name="adj2" fmla="val 5428179"/>
            </a:avLst>
          </a:prstGeom>
          <a:ln w="101600" cap="rnd">
            <a:solidFill>
              <a:schemeClr val="bg1">
                <a:lumMod val="50000"/>
              </a:schemeClr>
            </a:solidFill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65" name="Oval 48">
            <a:extLst>
              <a:ext uri="{FF2B5EF4-FFF2-40B4-BE49-F238E27FC236}">
                <a16:creationId xmlns:a16="http://schemas.microsoft.com/office/drawing/2014/main" id="{95349186-1E57-4679-8431-7F776BF53702}"/>
              </a:ext>
            </a:extLst>
          </p:cNvPr>
          <p:cNvSpPr/>
          <p:nvPr/>
        </p:nvSpPr>
        <p:spPr>
          <a:xfrm flipH="1">
            <a:off x="3889235" y="5228603"/>
            <a:ext cx="690486" cy="70929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66" name="Oval 49">
            <a:extLst>
              <a:ext uri="{FF2B5EF4-FFF2-40B4-BE49-F238E27FC236}">
                <a16:creationId xmlns:a16="http://schemas.microsoft.com/office/drawing/2014/main" id="{D4669EB7-78BC-445D-A59F-752F90C7A0C9}"/>
              </a:ext>
            </a:extLst>
          </p:cNvPr>
          <p:cNvSpPr/>
          <p:nvPr/>
        </p:nvSpPr>
        <p:spPr>
          <a:xfrm flipH="1">
            <a:off x="3943323" y="5284164"/>
            <a:ext cx="582310" cy="598175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67" name="Oval 69">
            <a:extLst>
              <a:ext uri="{FF2B5EF4-FFF2-40B4-BE49-F238E27FC236}">
                <a16:creationId xmlns:a16="http://schemas.microsoft.com/office/drawing/2014/main" id="{571D9B5A-A4F2-4657-B915-B785941279D4}"/>
              </a:ext>
            </a:extLst>
          </p:cNvPr>
          <p:cNvSpPr/>
          <p:nvPr/>
        </p:nvSpPr>
        <p:spPr>
          <a:xfrm>
            <a:off x="8151694" y="2941002"/>
            <a:ext cx="153573" cy="15775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68" name="Oval 70">
            <a:extLst>
              <a:ext uri="{FF2B5EF4-FFF2-40B4-BE49-F238E27FC236}">
                <a16:creationId xmlns:a16="http://schemas.microsoft.com/office/drawing/2014/main" id="{BA141057-D52F-4F79-BB4C-3E723801D3F9}"/>
              </a:ext>
            </a:extLst>
          </p:cNvPr>
          <p:cNvSpPr/>
          <p:nvPr/>
        </p:nvSpPr>
        <p:spPr>
          <a:xfrm>
            <a:off x="8501388" y="3748862"/>
            <a:ext cx="153573" cy="15775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69" name="Oval 71">
            <a:extLst>
              <a:ext uri="{FF2B5EF4-FFF2-40B4-BE49-F238E27FC236}">
                <a16:creationId xmlns:a16="http://schemas.microsoft.com/office/drawing/2014/main" id="{5E0C4F05-87C1-42C8-BA59-F7B45415B558}"/>
              </a:ext>
            </a:extLst>
          </p:cNvPr>
          <p:cNvSpPr/>
          <p:nvPr/>
        </p:nvSpPr>
        <p:spPr>
          <a:xfrm>
            <a:off x="8151694" y="4556278"/>
            <a:ext cx="153573" cy="15775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70" name="Oval 90">
            <a:extLst>
              <a:ext uri="{FF2B5EF4-FFF2-40B4-BE49-F238E27FC236}">
                <a16:creationId xmlns:a16="http://schemas.microsoft.com/office/drawing/2014/main" id="{D56C6B8B-2B6A-47A2-81F4-469A681236AC}"/>
              </a:ext>
            </a:extLst>
          </p:cNvPr>
          <p:cNvSpPr/>
          <p:nvPr/>
        </p:nvSpPr>
        <p:spPr>
          <a:xfrm>
            <a:off x="6575394" y="2941002"/>
            <a:ext cx="153573" cy="15775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 dirty="0">
              <a:latin typeface="Raleway Medium" pitchFamily="2" charset="0"/>
            </a:endParaRPr>
          </a:p>
        </p:txBody>
      </p:sp>
      <p:sp>
        <p:nvSpPr>
          <p:cNvPr id="71" name="Oval 91">
            <a:extLst>
              <a:ext uri="{FF2B5EF4-FFF2-40B4-BE49-F238E27FC236}">
                <a16:creationId xmlns:a16="http://schemas.microsoft.com/office/drawing/2014/main" id="{C77CC8CB-4FC2-4B1B-BA47-9D4CDDDCA1AD}"/>
              </a:ext>
            </a:extLst>
          </p:cNvPr>
          <p:cNvSpPr/>
          <p:nvPr/>
        </p:nvSpPr>
        <p:spPr>
          <a:xfrm>
            <a:off x="6575394" y="4556278"/>
            <a:ext cx="153573" cy="15775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72" name="Oval 92">
            <a:extLst>
              <a:ext uri="{FF2B5EF4-FFF2-40B4-BE49-F238E27FC236}">
                <a16:creationId xmlns:a16="http://schemas.microsoft.com/office/drawing/2014/main" id="{7B15CF40-F4C1-4BA8-8913-FA8D3B8EDE6D}"/>
              </a:ext>
            </a:extLst>
          </p:cNvPr>
          <p:cNvSpPr/>
          <p:nvPr/>
        </p:nvSpPr>
        <p:spPr>
          <a:xfrm>
            <a:off x="6273424" y="3748862"/>
            <a:ext cx="153573" cy="157757"/>
          </a:xfrm>
          <a:prstGeom prst="ellipse">
            <a:avLst/>
          </a:prstGeom>
          <a:solidFill>
            <a:srgbClr val="FEA121"/>
          </a:solidFill>
          <a:ln>
            <a:solidFill>
              <a:srgbClr val="FEA12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>
              <a:latin typeface="Raleway Medium" pitchFamily="2" charset="0"/>
            </a:endParaRPr>
          </a:p>
        </p:txBody>
      </p:sp>
      <p:sp>
        <p:nvSpPr>
          <p:cNvPr id="73" name="TextBox 99">
            <a:extLst>
              <a:ext uri="{FF2B5EF4-FFF2-40B4-BE49-F238E27FC236}">
                <a16:creationId xmlns:a16="http://schemas.microsoft.com/office/drawing/2014/main" id="{F9EFFBA0-5433-434B-9B86-FE3F611A7B6E}"/>
              </a:ext>
            </a:extLst>
          </p:cNvPr>
          <p:cNvSpPr txBox="1"/>
          <p:nvPr/>
        </p:nvSpPr>
        <p:spPr>
          <a:xfrm>
            <a:off x="9080650" y="1579744"/>
            <a:ext cx="1211927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en-US" sz="1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Selbstregulations-kompetenz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r"/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Willentliche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Steuerung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 von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Verhalten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, </a:t>
            </a:r>
          </a:p>
          <a:p>
            <a:pPr algn="r"/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Gedanken und </a:t>
            </a:r>
            <a:r>
              <a:rPr lang="en-US" sz="10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Gefühlen</a:t>
            </a:r>
            <a:r>
              <a:rPr lang="en-US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</a:p>
        </p:txBody>
      </p:sp>
      <p:sp>
        <p:nvSpPr>
          <p:cNvPr id="74" name="TextBox 100">
            <a:extLst>
              <a:ext uri="{FF2B5EF4-FFF2-40B4-BE49-F238E27FC236}">
                <a16:creationId xmlns:a16="http://schemas.microsoft.com/office/drawing/2014/main" id="{22803B44-2B5F-4DF6-8A36-849F2FE26410}"/>
              </a:ext>
            </a:extLst>
          </p:cNvPr>
          <p:cNvSpPr txBox="1"/>
          <p:nvPr/>
        </p:nvSpPr>
        <p:spPr>
          <a:xfrm>
            <a:off x="10136944" y="3393440"/>
            <a:ext cx="1240097" cy="8402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219170">
              <a:spcBef>
                <a:spcPct val="20000"/>
              </a:spcBef>
              <a:defRPr/>
            </a:pPr>
            <a:r>
              <a:rPr lang="de-DE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Vitalität</a:t>
            </a:r>
            <a:b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Ausgeprägte</a:t>
            </a:r>
            <a:b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Motivation, Gefühl von innerer Kraft </a:t>
            </a:r>
          </a:p>
          <a:p>
            <a:pPr algn="r" defTabSz="1219170">
              <a:spcBef>
                <a:spcPct val="20000"/>
              </a:spcBef>
              <a:defRPr/>
            </a:pPr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und Energie</a:t>
            </a:r>
          </a:p>
        </p:txBody>
      </p:sp>
      <p:sp>
        <p:nvSpPr>
          <p:cNvPr id="75" name="TextBox 101">
            <a:extLst>
              <a:ext uri="{FF2B5EF4-FFF2-40B4-BE49-F238E27FC236}">
                <a16:creationId xmlns:a16="http://schemas.microsoft.com/office/drawing/2014/main" id="{3309555E-D58E-4ECE-8830-51C370D1C464}"/>
              </a:ext>
            </a:extLst>
          </p:cNvPr>
          <p:cNvSpPr txBox="1"/>
          <p:nvPr/>
        </p:nvSpPr>
        <p:spPr>
          <a:xfrm>
            <a:off x="9065223" y="5001848"/>
            <a:ext cx="1190819" cy="1077218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r" defTabSz="1219170">
              <a:spcBef>
                <a:spcPct val="20000"/>
              </a:spcBef>
              <a:defRPr/>
            </a:pPr>
            <a:endParaRPr lang="en-US" sz="1000" dirty="0">
              <a:solidFill>
                <a:srgbClr val="4D4D4D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r"/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Life-Balance</a:t>
            </a:r>
            <a:b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Ausgewogenes Verhältnis zwischen Belastungen und Regeneration außerhalb der Arbeit</a:t>
            </a:r>
          </a:p>
        </p:txBody>
      </p:sp>
      <p:sp>
        <p:nvSpPr>
          <p:cNvPr id="76" name="TextBox 105">
            <a:extLst>
              <a:ext uri="{FF2B5EF4-FFF2-40B4-BE49-F238E27FC236}">
                <a16:creationId xmlns:a16="http://schemas.microsoft.com/office/drawing/2014/main" id="{6C88A908-1C7B-4A4F-80F9-04DFFEAF2BA3}"/>
              </a:ext>
            </a:extLst>
          </p:cNvPr>
          <p:cNvSpPr txBox="1"/>
          <p:nvPr/>
        </p:nvSpPr>
        <p:spPr>
          <a:xfrm>
            <a:off x="4646124" y="1720075"/>
            <a:ext cx="1360854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en-US" sz="10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Achtsamkeit</a:t>
            </a:r>
            <a:endParaRPr lang="en-US" sz="1000" b="1" dirty="0">
              <a:solidFill>
                <a:schemeClr val="tx1">
                  <a:lumMod val="95000"/>
                  <a:lumOff val="5000"/>
                </a:schemeClr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r>
              <a:rPr lang="de-DE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Fokussierte Aufmerksamkeit, </a:t>
            </a:r>
            <a:br>
              <a:rPr lang="de-DE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klare Wahrnehmung</a:t>
            </a:r>
          </a:p>
          <a:p>
            <a:r>
              <a:rPr lang="de-DE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und Bewusstheit</a:t>
            </a:r>
          </a:p>
          <a:p>
            <a:endParaRPr lang="en-US" sz="1000" dirty="0">
              <a:solidFill>
                <a:schemeClr val="tx1">
                  <a:lumMod val="95000"/>
                  <a:lumOff val="5000"/>
                </a:schemeClr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7" name="TextBox 106">
            <a:extLst>
              <a:ext uri="{FF2B5EF4-FFF2-40B4-BE49-F238E27FC236}">
                <a16:creationId xmlns:a16="http://schemas.microsoft.com/office/drawing/2014/main" id="{6E6F7350-502F-4BF4-A420-2FFEC2E8BE6F}"/>
              </a:ext>
            </a:extLst>
          </p:cNvPr>
          <p:cNvSpPr txBox="1"/>
          <p:nvPr/>
        </p:nvSpPr>
        <p:spPr>
          <a:xfrm>
            <a:off x="3548646" y="3231858"/>
            <a:ext cx="1190819" cy="1163395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de-DE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Entspannungs-fähigkeit</a:t>
            </a:r>
            <a:br>
              <a:rPr lang="de-DE" sz="105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Nutzung von Erholungs-möglichkeiten außerhalb der</a:t>
            </a:r>
          </a:p>
          <a:p>
            <a:pPr defTabSz="1219170">
              <a:spcBef>
                <a:spcPct val="20000"/>
              </a:spcBef>
              <a:defRPr/>
            </a:pPr>
            <a:r>
              <a:rPr lang="de-DE" sz="105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Arbeit </a:t>
            </a:r>
            <a:endParaRPr lang="en-US" sz="900" dirty="0">
              <a:solidFill>
                <a:schemeClr val="tx1">
                  <a:lumMod val="95000"/>
                  <a:lumOff val="5000"/>
                </a:schemeClr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8" name="TextBox 107">
            <a:extLst>
              <a:ext uri="{FF2B5EF4-FFF2-40B4-BE49-F238E27FC236}">
                <a16:creationId xmlns:a16="http://schemas.microsoft.com/office/drawing/2014/main" id="{F7FD146F-5979-44FF-8574-4254CEA1AE2F}"/>
              </a:ext>
            </a:extLst>
          </p:cNvPr>
          <p:cNvSpPr txBox="1"/>
          <p:nvPr/>
        </p:nvSpPr>
        <p:spPr>
          <a:xfrm>
            <a:off x="4632199" y="5078791"/>
            <a:ext cx="1190819" cy="923330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defTabSz="1219170">
              <a:spcBef>
                <a:spcPct val="20000"/>
              </a:spcBef>
              <a:defRPr/>
            </a:pPr>
            <a: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Schlafqualität</a:t>
            </a:r>
            <a:br>
              <a:rPr lang="de-DE" sz="1000" b="1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000" dirty="0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Regeneration durch Schlaf und allgemeine schlafbedingte Leistungs-fähigkeit</a:t>
            </a:r>
          </a:p>
        </p:txBody>
      </p:sp>
      <p:sp>
        <p:nvSpPr>
          <p:cNvPr id="79" name="TextBox 115">
            <a:extLst>
              <a:ext uri="{FF2B5EF4-FFF2-40B4-BE49-F238E27FC236}">
                <a16:creationId xmlns:a16="http://schemas.microsoft.com/office/drawing/2014/main" id="{58F216EE-5C5F-44AD-B434-07AA24E5265D}"/>
              </a:ext>
            </a:extLst>
          </p:cNvPr>
          <p:cNvSpPr txBox="1"/>
          <p:nvPr/>
        </p:nvSpPr>
        <p:spPr>
          <a:xfrm>
            <a:off x="6698867" y="3769328"/>
            <a:ext cx="1505331" cy="64633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Psychische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r>
              <a:rPr lang="en-US" sz="14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Hind" panose="02000000000000000000" pitchFamily="2" charset="77"/>
                <a:cs typeface="Hind" panose="02000000000000000000" pitchFamily="2" charset="77"/>
              </a:rPr>
              <a:t>Ressourcen</a:t>
            </a:r>
            <a:endParaRPr 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ko-KR" altLang="en-US" sz="1400" b="1" dirty="0">
              <a:solidFill>
                <a:schemeClr val="tx1">
                  <a:lumMod val="95000"/>
                  <a:lumOff val="5000"/>
                </a:schemeClr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pic>
        <p:nvPicPr>
          <p:cNvPr id="88" name="Grafik 87" descr="Gehirn im Kopf mit einfarbiger Füllung">
            <a:extLst>
              <a:ext uri="{FF2B5EF4-FFF2-40B4-BE49-F238E27FC236}">
                <a16:creationId xmlns:a16="http://schemas.microsoft.com/office/drawing/2014/main" id="{C271DFB7-8259-44E6-BD85-63527080B164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459522" y="1896511"/>
            <a:ext cx="434107" cy="434107"/>
          </a:xfrm>
          <a:prstGeom prst="rect">
            <a:avLst/>
          </a:prstGeom>
        </p:spPr>
      </p:pic>
      <p:pic>
        <p:nvPicPr>
          <p:cNvPr id="89" name="Grafik 88" descr="Muskulöser Arm mit einfarbiger Füllung">
            <a:extLst>
              <a:ext uri="{FF2B5EF4-FFF2-40B4-BE49-F238E27FC236}">
                <a16:creationId xmlns:a16="http://schemas.microsoft.com/office/drawing/2014/main" id="{C1189B03-BE5E-41F0-B0C1-66E464F4BD1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11563983" y="3635897"/>
            <a:ext cx="408087" cy="408087"/>
          </a:xfrm>
          <a:prstGeom prst="rect">
            <a:avLst/>
          </a:prstGeom>
        </p:spPr>
      </p:pic>
      <p:pic>
        <p:nvPicPr>
          <p:cNvPr id="90" name="Grafik 89" descr="Offene Hand mit Pflanze mit einfarbiger Füllung">
            <a:extLst>
              <a:ext uri="{FF2B5EF4-FFF2-40B4-BE49-F238E27FC236}">
                <a16:creationId xmlns:a16="http://schemas.microsoft.com/office/drawing/2014/main" id="{2E990E73-EC9C-4DB7-B5B7-EFD97616B273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177098" y="3189351"/>
            <a:ext cx="548866" cy="548866"/>
          </a:xfrm>
          <a:prstGeom prst="rect">
            <a:avLst/>
          </a:prstGeom>
        </p:spPr>
      </p:pic>
      <p:pic>
        <p:nvPicPr>
          <p:cNvPr id="91" name="Grafik 90" descr="Schlafen mit einfarbiger Füllung">
            <a:extLst>
              <a:ext uri="{FF2B5EF4-FFF2-40B4-BE49-F238E27FC236}">
                <a16:creationId xmlns:a16="http://schemas.microsoft.com/office/drawing/2014/main" id="{5ADF0DDB-4460-4D43-97A6-81A263545252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4038965" y="5374151"/>
            <a:ext cx="418200" cy="418200"/>
          </a:xfrm>
          <a:prstGeom prst="rect">
            <a:avLst/>
          </a:prstGeom>
        </p:spPr>
      </p:pic>
      <p:pic>
        <p:nvPicPr>
          <p:cNvPr id="92" name="Grafik 91" descr="Auge mit einfarbiger Füllung">
            <a:extLst>
              <a:ext uri="{FF2B5EF4-FFF2-40B4-BE49-F238E27FC236}">
                <a16:creationId xmlns:a16="http://schemas.microsoft.com/office/drawing/2014/main" id="{90A39EF9-74A7-4C03-BE86-8E6DD7B23B10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37123" y="1926553"/>
            <a:ext cx="390217" cy="390217"/>
          </a:xfrm>
          <a:prstGeom prst="rect">
            <a:avLst/>
          </a:prstGeom>
        </p:spPr>
      </p:pic>
      <p:pic>
        <p:nvPicPr>
          <p:cNvPr id="93" name="Grafik 92" descr="Wimpern mit einfarbiger Füllung">
            <a:extLst>
              <a:ext uri="{FF2B5EF4-FFF2-40B4-BE49-F238E27FC236}">
                <a16:creationId xmlns:a16="http://schemas.microsoft.com/office/drawing/2014/main" id="{7B327108-C480-47D2-B2EB-791A22D37FA0}"/>
              </a:ext>
            </a:extLst>
          </p:cNvPr>
          <p:cNvPicPr>
            <a:picLocks noChangeAspect="1"/>
          </p:cNvPicPr>
          <p:nvPr/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2906520" y="3635897"/>
            <a:ext cx="474503" cy="474503"/>
          </a:xfrm>
          <a:prstGeom prst="rect">
            <a:avLst/>
          </a:prstGeom>
        </p:spPr>
      </p:pic>
      <p:pic>
        <p:nvPicPr>
          <p:cNvPr id="94" name="Grafik 93" descr="Waage der Justitia mit einfarbiger Füllung">
            <a:extLst>
              <a:ext uri="{FF2B5EF4-FFF2-40B4-BE49-F238E27FC236}">
                <a16:creationId xmlns:a16="http://schemas.microsoft.com/office/drawing/2014/main" id="{45525E97-B173-4E6F-996F-9D64388FA148}"/>
              </a:ext>
            </a:extLst>
          </p:cNvPr>
          <p:cNvPicPr>
            <a:picLocks noChangeAspect="1"/>
          </p:cNvPicPr>
          <p:nvPr/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10442283" y="5360239"/>
            <a:ext cx="408297" cy="408297"/>
          </a:xfrm>
          <a:prstGeom prst="rect">
            <a:avLst/>
          </a:prstGeom>
        </p:spPr>
      </p:pic>
      <p:sp>
        <p:nvSpPr>
          <p:cNvPr id="6" name="Rechteck 5">
            <a:extLst>
              <a:ext uri="{FF2B5EF4-FFF2-40B4-BE49-F238E27FC236}">
                <a16:creationId xmlns:a16="http://schemas.microsoft.com/office/drawing/2014/main" id="{96C8F69A-FF76-8CB6-5DFD-65FDE89C8620}"/>
              </a:ext>
            </a:extLst>
          </p:cNvPr>
          <p:cNvSpPr/>
          <p:nvPr/>
        </p:nvSpPr>
        <p:spPr>
          <a:xfrm>
            <a:off x="221286" y="1371978"/>
            <a:ext cx="35371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Psychisches Wohlbefinden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912C328D-89CC-2E3A-CE22-767FC9BA3460}"/>
              </a:ext>
            </a:extLst>
          </p:cNvPr>
          <p:cNvSpPr txBox="1"/>
          <p:nvPr/>
        </p:nvSpPr>
        <p:spPr>
          <a:xfrm>
            <a:off x="221286" y="2233856"/>
            <a:ext cx="3436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Gesamtprofil der</a:t>
            </a:r>
          </a:p>
          <a:p>
            <a:r>
              <a:rPr lang="de-DE" sz="18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psychischen Ressourcen</a:t>
            </a:r>
          </a:p>
        </p:txBody>
      </p:sp>
    </p:spTree>
    <p:extLst>
      <p:ext uri="{BB962C8B-B14F-4D97-AF65-F5344CB8AC3E}">
        <p14:creationId xmlns:p14="http://schemas.microsoft.com/office/powerpoint/2010/main" val="31653932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29B78775-8281-EF71-E661-612500DF97BE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989D79CC-7A76-993D-0A68-80CE3B424E9B}"/>
              </a:ext>
            </a:extLst>
          </p:cNvPr>
          <p:cNvSpPr/>
          <p:nvPr/>
        </p:nvSpPr>
        <p:spPr>
          <a:xfrm>
            <a:off x="4736396" y="5537200"/>
            <a:ext cx="6955118" cy="1091862"/>
          </a:xfrm>
          <a:prstGeom prst="roundRect">
            <a:avLst>
              <a:gd name="adj" fmla="val 19130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A7444E71-1C6E-7515-325A-785F81E37603}"/>
              </a:ext>
            </a:extLst>
          </p:cNvPr>
          <p:cNvSpPr/>
          <p:nvPr/>
        </p:nvSpPr>
        <p:spPr>
          <a:xfrm>
            <a:off x="4714709" y="528638"/>
            <a:ext cx="6955118" cy="4839224"/>
          </a:xfrm>
          <a:prstGeom prst="roundRect">
            <a:avLst>
              <a:gd name="adj" fmla="val 7353"/>
            </a:avLst>
          </a:prstGeom>
          <a:solidFill>
            <a:srgbClr val="BDCEE0"/>
          </a:solidFill>
          <a:ln>
            <a:noFill/>
          </a:ln>
          <a:effectLst>
            <a:outerShdw blurRad="50800" dist="50800" dir="5400000" algn="ctr" rotWithShape="0">
              <a:srgbClr val="BDCEE0"/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A6731099-DC41-4052-80EC-1F863A9A7AE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949"/>
          <a:stretch/>
        </p:blipFill>
        <p:spPr>
          <a:xfrm>
            <a:off x="-1" y="0"/>
            <a:ext cx="4022545" cy="6917261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C8561552-0E85-44FA-8C78-DF528EACF14B}"/>
              </a:ext>
            </a:extLst>
          </p:cNvPr>
          <p:cNvSpPr/>
          <p:nvPr/>
        </p:nvSpPr>
        <p:spPr>
          <a:xfrm>
            <a:off x="5192731" y="717225"/>
            <a:ext cx="617658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Mittelwerte und Standardabweichungen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grpSp>
        <p:nvGrpSpPr>
          <p:cNvPr id="57" name="Gruppieren 56">
            <a:extLst>
              <a:ext uri="{FF2B5EF4-FFF2-40B4-BE49-F238E27FC236}">
                <a16:creationId xmlns:a16="http://schemas.microsoft.com/office/drawing/2014/main" id="{59DF1655-FA15-4686-AA83-2D2F548E193D}"/>
              </a:ext>
            </a:extLst>
          </p:cNvPr>
          <p:cNvGrpSpPr/>
          <p:nvPr/>
        </p:nvGrpSpPr>
        <p:grpSpPr>
          <a:xfrm>
            <a:off x="5192731" y="1353066"/>
            <a:ext cx="6176583" cy="3572058"/>
            <a:chOff x="5255765" y="-944745"/>
            <a:chExt cx="6936235" cy="3008876"/>
          </a:xfrm>
        </p:grpSpPr>
        <p:sp>
          <p:nvSpPr>
            <p:cNvPr id="71" name="Rechteck 70">
              <a:extLst>
                <a:ext uri="{FF2B5EF4-FFF2-40B4-BE49-F238E27FC236}">
                  <a16:creationId xmlns:a16="http://schemas.microsoft.com/office/drawing/2014/main" id="{A6168997-E966-41B5-9AEA-772923AC9C15}"/>
                </a:ext>
              </a:extLst>
            </p:cNvPr>
            <p:cNvSpPr/>
            <p:nvPr/>
          </p:nvSpPr>
          <p:spPr>
            <a:xfrm>
              <a:off x="5255765" y="-944745"/>
              <a:ext cx="6936235" cy="606067"/>
            </a:xfrm>
            <a:prstGeom prst="rect">
              <a:avLst/>
            </a:prstGeom>
            <a:solidFill>
              <a:schemeClr val="accent1"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Rechteck 71">
              <a:extLst>
                <a:ext uri="{FF2B5EF4-FFF2-40B4-BE49-F238E27FC236}">
                  <a16:creationId xmlns:a16="http://schemas.microsoft.com/office/drawing/2014/main" id="{1182B313-8887-47FB-999B-D9C791705A51}"/>
                </a:ext>
              </a:extLst>
            </p:cNvPr>
            <p:cNvSpPr/>
            <p:nvPr/>
          </p:nvSpPr>
          <p:spPr>
            <a:xfrm>
              <a:off x="5255765" y="-342370"/>
              <a:ext cx="6936235" cy="606067"/>
            </a:xfrm>
            <a:prstGeom prst="rect">
              <a:avLst/>
            </a:prstGeom>
            <a:solidFill>
              <a:schemeClr val="tx2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Rechteck 72">
              <a:extLst>
                <a:ext uri="{FF2B5EF4-FFF2-40B4-BE49-F238E27FC236}">
                  <a16:creationId xmlns:a16="http://schemas.microsoft.com/office/drawing/2014/main" id="{39C717B8-A935-4FC8-A2EE-FA615A3C708F}"/>
                </a:ext>
              </a:extLst>
            </p:cNvPr>
            <p:cNvSpPr/>
            <p:nvPr/>
          </p:nvSpPr>
          <p:spPr>
            <a:xfrm>
              <a:off x="5255765" y="254809"/>
              <a:ext cx="6936235" cy="606067"/>
            </a:xfrm>
            <a:prstGeom prst="rect">
              <a:avLst/>
            </a:prstGeom>
            <a:solidFill>
              <a:srgbClr val="FFFF66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Rechteck 73">
              <a:extLst>
                <a:ext uri="{FF2B5EF4-FFF2-40B4-BE49-F238E27FC236}">
                  <a16:creationId xmlns:a16="http://schemas.microsoft.com/office/drawing/2014/main" id="{3F2D5928-60E9-43B8-92E0-1B694632009B}"/>
                </a:ext>
              </a:extLst>
            </p:cNvPr>
            <p:cNvSpPr/>
            <p:nvPr/>
          </p:nvSpPr>
          <p:spPr>
            <a:xfrm>
              <a:off x="5255765" y="850729"/>
              <a:ext cx="6936235" cy="606005"/>
            </a:xfrm>
            <a:prstGeom prst="rect">
              <a:avLst/>
            </a:prstGeom>
            <a:solidFill>
              <a:schemeClr val="accent4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Rechteck 74">
              <a:extLst>
                <a:ext uri="{FF2B5EF4-FFF2-40B4-BE49-F238E27FC236}">
                  <a16:creationId xmlns:a16="http://schemas.microsoft.com/office/drawing/2014/main" id="{FEC5394E-2BC8-497E-85E2-CC775CF53E35}"/>
                </a:ext>
              </a:extLst>
            </p:cNvPr>
            <p:cNvSpPr/>
            <p:nvPr/>
          </p:nvSpPr>
          <p:spPr>
            <a:xfrm>
              <a:off x="5255765" y="1458064"/>
              <a:ext cx="6936235" cy="606067"/>
            </a:xfrm>
            <a:prstGeom prst="rect">
              <a:avLst/>
            </a:prstGeom>
            <a:solidFill>
              <a:schemeClr val="accent3">
                <a:lumMod val="60000"/>
                <a:lumOff val="40000"/>
                <a:alpha val="6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FE5C8E94-B257-388E-3F1F-934100FA255D}"/>
              </a:ext>
            </a:extLst>
          </p:cNvPr>
          <p:cNvGrpSpPr/>
          <p:nvPr/>
        </p:nvGrpSpPr>
        <p:grpSpPr>
          <a:xfrm>
            <a:off x="4246613" y="5648047"/>
            <a:ext cx="386766" cy="800219"/>
            <a:chOff x="4100032" y="5537200"/>
            <a:chExt cx="527725" cy="1091862"/>
          </a:xfrm>
        </p:grpSpPr>
        <p:sp>
          <p:nvSpPr>
            <p:cNvPr id="76" name="Pfeil: Chevron 75">
              <a:extLst>
                <a:ext uri="{FF2B5EF4-FFF2-40B4-BE49-F238E27FC236}">
                  <a16:creationId xmlns:a16="http://schemas.microsoft.com/office/drawing/2014/main" id="{88FC33DB-14B2-4AC7-BC79-19A7486C42FC}"/>
                </a:ext>
              </a:extLst>
            </p:cNvPr>
            <p:cNvSpPr/>
            <p:nvPr/>
          </p:nvSpPr>
          <p:spPr>
            <a:xfrm>
              <a:off x="4100032" y="5537200"/>
              <a:ext cx="326600" cy="1091862"/>
            </a:xfrm>
            <a:prstGeom prst="chevron">
              <a:avLst/>
            </a:prstGeom>
            <a:solidFill>
              <a:srgbClr val="F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  <a:latin typeface="Raleway Medium" pitchFamily="2" charset="0"/>
              </a:endParaRPr>
            </a:p>
          </p:txBody>
        </p:sp>
        <p:sp>
          <p:nvSpPr>
            <p:cNvPr id="77" name="Pfeil: Chevron 76">
              <a:extLst>
                <a:ext uri="{FF2B5EF4-FFF2-40B4-BE49-F238E27FC236}">
                  <a16:creationId xmlns:a16="http://schemas.microsoft.com/office/drawing/2014/main" id="{2A7E6F42-777A-4341-B7D9-20D717A1E33B}"/>
                </a:ext>
              </a:extLst>
            </p:cNvPr>
            <p:cNvSpPr/>
            <p:nvPr/>
          </p:nvSpPr>
          <p:spPr>
            <a:xfrm>
              <a:off x="4301157" y="5537200"/>
              <a:ext cx="326600" cy="1091862"/>
            </a:xfrm>
            <a:prstGeom prst="chevron">
              <a:avLst/>
            </a:prstGeom>
            <a:solidFill>
              <a:srgbClr val="F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sz="1200">
                <a:solidFill>
                  <a:schemeClr val="tx1"/>
                </a:solidFill>
                <a:latin typeface="Raleway Medium" pitchFamily="2" charset="0"/>
              </a:endParaRPr>
            </a:p>
          </p:txBody>
        </p:sp>
      </p:grpSp>
      <p:sp>
        <p:nvSpPr>
          <p:cNvPr id="79" name="Rechteck 78">
            <a:extLst>
              <a:ext uri="{FF2B5EF4-FFF2-40B4-BE49-F238E27FC236}">
                <a16:creationId xmlns:a16="http://schemas.microsoft.com/office/drawing/2014/main" id="{D1300431-0BBC-441D-904F-AAAFF2E7C615}"/>
              </a:ext>
            </a:extLst>
          </p:cNvPr>
          <p:cNvSpPr/>
          <p:nvPr/>
        </p:nvSpPr>
        <p:spPr>
          <a:xfrm>
            <a:off x="5144808" y="5771158"/>
            <a:ext cx="6096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endParaRPr lang="en-GB" sz="1200" dirty="0">
              <a:latin typeface="Raleway Medium" pitchFamily="2" charset="0"/>
            </a:endParaRPr>
          </a:p>
        </p:txBody>
      </p:sp>
      <p:sp>
        <p:nvSpPr>
          <p:cNvPr id="80" name="Rechteck 79">
            <a:extLst>
              <a:ext uri="{FF2B5EF4-FFF2-40B4-BE49-F238E27FC236}">
                <a16:creationId xmlns:a16="http://schemas.microsoft.com/office/drawing/2014/main" id="{05B8AE2B-FCE9-45BC-9CA1-FF855D85C79D}"/>
              </a:ext>
            </a:extLst>
          </p:cNvPr>
          <p:cNvSpPr/>
          <p:nvPr/>
        </p:nvSpPr>
        <p:spPr>
          <a:xfrm>
            <a:off x="4714709" y="5729984"/>
            <a:ext cx="6880943" cy="8002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50" dirty="0">
                <a:latin typeface="Hind" panose="02000000000000000000" pitchFamily="2" charset="77"/>
                <a:cs typeface="Hind" panose="02000000000000000000" pitchFamily="2" charset="77"/>
              </a:rPr>
              <a:t>Entspannung, Selbstregulation, Achtsamkeit sowie Schlafqualität zeigen bei gleichzeitig hoher Streuung gewisse Defizite in der Erholung und Wiederherstellung psychischer Ressourcen.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150" dirty="0">
                <a:latin typeface="Hind" panose="02000000000000000000" pitchFamily="2" charset="77"/>
                <a:cs typeface="Hind" panose="02000000000000000000" pitchFamily="2" charset="77"/>
              </a:rPr>
              <a:t>Insbesondere die vergleichsweise niedrige Schlafqualität verweist auf starken Handlungsbedarf: ca. 45,2 % haben eine unzufriedene Schlafqualität, während nur 3 % eine optimale Schlafqualität berichten.</a:t>
            </a:r>
            <a:endParaRPr lang="en-GB" sz="1150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pic>
        <p:nvPicPr>
          <p:cNvPr id="81" name="Grafik 80">
            <a:extLst>
              <a:ext uri="{FF2B5EF4-FFF2-40B4-BE49-F238E27FC236}">
                <a16:creationId xmlns:a16="http://schemas.microsoft.com/office/drawing/2014/main" id="{816F01D9-4AAD-4131-9BAF-7813FE8D7D1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41165" b="36816"/>
          <a:stretch/>
        </p:blipFill>
        <p:spPr>
          <a:xfrm>
            <a:off x="4668326" y="1310020"/>
            <a:ext cx="7173154" cy="4057842"/>
          </a:xfrm>
          <a:prstGeom prst="rect">
            <a:avLst/>
          </a:prstGeom>
        </p:spPr>
      </p:pic>
      <p:sp>
        <p:nvSpPr>
          <p:cNvPr id="8" name="Rechteck 7">
            <a:extLst>
              <a:ext uri="{FF2B5EF4-FFF2-40B4-BE49-F238E27FC236}">
                <a16:creationId xmlns:a16="http://schemas.microsoft.com/office/drawing/2014/main" id="{62B42C47-872F-4EEB-13D3-E2B5ABFB9393}"/>
              </a:ext>
            </a:extLst>
          </p:cNvPr>
          <p:cNvSpPr/>
          <p:nvPr/>
        </p:nvSpPr>
        <p:spPr>
          <a:xfrm>
            <a:off x="221286" y="1371978"/>
            <a:ext cx="3537177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Psychisches Wohlbefinden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17426B06-AA2E-8F05-CF71-7A2BC62A1771}"/>
              </a:ext>
            </a:extLst>
          </p:cNvPr>
          <p:cNvSpPr txBox="1"/>
          <p:nvPr/>
        </p:nvSpPr>
        <p:spPr>
          <a:xfrm>
            <a:off x="221286" y="2233856"/>
            <a:ext cx="343631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Gesamtprofil der</a:t>
            </a:r>
          </a:p>
          <a:p>
            <a:r>
              <a:rPr lang="de-DE" sz="18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psychischen Ressourcen</a:t>
            </a:r>
          </a:p>
        </p:txBody>
      </p:sp>
    </p:spTree>
    <p:extLst>
      <p:ext uri="{BB962C8B-B14F-4D97-AF65-F5344CB8AC3E}">
        <p14:creationId xmlns:p14="http://schemas.microsoft.com/office/powerpoint/2010/main" val="38937854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C497D-0D2B-3DEB-CA66-E6CED5D2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C0ADCF61-9210-5D10-07B4-9FAFCF584A49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E1D3E67-DD02-807F-0378-4FFDCE8C2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988" y="0"/>
            <a:ext cx="4062953" cy="6858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824F3F1-C7B1-0264-61A7-A4B11317C26B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6FBA132-2EB9-5398-CEB1-4761AEA6C84E}"/>
              </a:ext>
            </a:extLst>
          </p:cNvPr>
          <p:cNvSpPr/>
          <p:nvPr/>
        </p:nvSpPr>
        <p:spPr>
          <a:xfrm>
            <a:off x="4246694" y="743500"/>
            <a:ext cx="8439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Interaktive Zusammenhänge zwischen Alter und psychischen Ressourcen 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E1E443AF-4C2A-365A-80D6-A64E457E64E4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vivamind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DA84DD2-3CAC-1625-6941-62CF53866E0C}"/>
              </a:ext>
            </a:extLst>
          </p:cNvPr>
          <p:cNvSpPr txBox="1"/>
          <p:nvPr/>
        </p:nvSpPr>
        <p:spPr>
          <a:xfrm>
            <a:off x="4290975" y="6412084"/>
            <a:ext cx="71993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000" b="1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Anmerkung: 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N=5.241; Interaktion: R</a:t>
            </a:r>
            <a:r>
              <a:rPr lang="de-DE" altLang="de-DE" sz="1000" i="1" baseline="30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.0021; 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* =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signifikant (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&lt; .05); ** = hochsignifikant (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&lt; .01)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 ; </a:t>
            </a:r>
            <a:r>
              <a:rPr kumimoji="0" lang="de-DE" alt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n.s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. = </a:t>
            </a:r>
            <a:r>
              <a:rPr kumimoji="0" lang="de-DE" altLang="de-DE" sz="1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nicht signifikant</a:t>
            </a:r>
            <a:endParaRPr lang="de-DE" altLang="de-DE" sz="10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69520FC-1CD5-4AE5-95D3-CB7B4FC2C89F}"/>
              </a:ext>
            </a:extLst>
          </p:cNvPr>
          <p:cNvSpPr txBox="1"/>
          <p:nvPr/>
        </p:nvSpPr>
        <p:spPr>
          <a:xfrm>
            <a:off x="6338077" y="1632654"/>
            <a:ext cx="531158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Selbstregulationskompetenz verstärkt den positiven Zusammenhang zwischen Achtsamkeit und Vitalität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(Interaktion: 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.14**)</a:t>
            </a:r>
            <a:r>
              <a:rPr lang="de-DE" sz="120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Junge Versicherte mit viel Selbstregulationskompetenz profitieren mehr von Achtsamkeit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.86**)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als junge Personen mit wenig Selbstregulationskompetenz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.70**).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endParaRPr lang="de-DE" sz="1200" b="0" i="0" u="none" strike="noStrike" dirty="0">
              <a:solidFill>
                <a:schemeClr val="bg1"/>
              </a:solidFill>
              <a:effectLst/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DCE7196-B32D-4947-97FF-3FC04C2E043A}"/>
              </a:ext>
            </a:extLst>
          </p:cNvPr>
          <p:cNvSpPr txBox="1"/>
          <p:nvPr/>
        </p:nvSpPr>
        <p:spPr>
          <a:xfrm>
            <a:off x="6338077" y="3355760"/>
            <a:ext cx="5311589" cy="646331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Achtsamkeit ist unabhängig von der Selbstregulationskompetenz ein starker positiver Prädiktor für Vitalität bei Versicherten im mittleren und höheren Alter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.84**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).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endParaRPr lang="de-DE" sz="1200" b="0" i="0" u="none" strike="noStrike" dirty="0">
              <a:solidFill>
                <a:schemeClr val="bg1"/>
              </a:solidFill>
              <a:effectLst/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E2EE90-7731-4952-BAAD-8B8B4D3F6B15}"/>
              </a:ext>
            </a:extLst>
          </p:cNvPr>
          <p:cNvSpPr txBox="1"/>
          <p:nvPr/>
        </p:nvSpPr>
        <p:spPr>
          <a:xfrm>
            <a:off x="6338077" y="4709535"/>
            <a:ext cx="5311589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Selbstregulationskompetenz und Achtsamkeit gleichen sich wechselseitig in der Vorhersage der Vitalität aus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(Interaktion: 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-.16**)</a:t>
            </a:r>
            <a:r>
              <a:rPr lang="de-DE" sz="120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Ältere Versicherte mit viel Selbstregulationskompetenz sind in ihrer Vitalität weniger von Achtsamkeit abhängig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.81**).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Bei älteren Menschen mit wenig Selbstregulationskompetenz stellt zunehmende Achtsamkeit hohe Vitalität sicher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.99**).</a:t>
            </a: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4AE616BA-E180-16CC-239A-6FC22F95CF61}"/>
              </a:ext>
            </a:extLst>
          </p:cNvPr>
          <p:cNvSpPr/>
          <p:nvPr/>
        </p:nvSpPr>
        <p:spPr>
          <a:xfrm>
            <a:off x="221286" y="1371978"/>
            <a:ext cx="35371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Wechselwirkung zwischen Alter, Achtsamkeit und Selbstregulation</a:t>
            </a:r>
          </a:p>
        </p:txBody>
      </p:sp>
      <p:sp>
        <p:nvSpPr>
          <p:cNvPr id="18" name="Rechteck: abgerundete Ecken 7">
            <a:extLst>
              <a:ext uri="{FF2B5EF4-FFF2-40B4-BE49-F238E27FC236}">
                <a16:creationId xmlns:a16="http://schemas.microsoft.com/office/drawing/2014/main" id="{814B4AC7-DFF3-8DB7-270A-C505C75670A0}"/>
              </a:ext>
            </a:extLst>
          </p:cNvPr>
          <p:cNvSpPr>
            <a:spLocks/>
          </p:cNvSpPr>
          <p:nvPr/>
        </p:nvSpPr>
        <p:spPr>
          <a:xfrm>
            <a:off x="4360998" y="1383114"/>
            <a:ext cx="1908000" cy="1404000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Jüngere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Versicherte:</a:t>
            </a:r>
            <a:b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bis ca. 35 Jahre  </a:t>
            </a:r>
          </a:p>
        </p:txBody>
      </p:sp>
      <p:sp>
        <p:nvSpPr>
          <p:cNvPr id="19" name="Rechteck: abgerundete Ecken 7">
            <a:extLst>
              <a:ext uri="{FF2B5EF4-FFF2-40B4-BE49-F238E27FC236}">
                <a16:creationId xmlns:a16="http://schemas.microsoft.com/office/drawing/2014/main" id="{50B7A06C-8263-EE2D-BCB5-E70740D03075}"/>
              </a:ext>
            </a:extLst>
          </p:cNvPr>
          <p:cNvSpPr>
            <a:spLocks/>
          </p:cNvSpPr>
          <p:nvPr/>
        </p:nvSpPr>
        <p:spPr>
          <a:xfrm>
            <a:off x="4327825" y="2962052"/>
            <a:ext cx="1908000" cy="1404000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Mittleres und </a:t>
            </a:r>
            <a:b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höheres Alter:</a:t>
            </a:r>
            <a:b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36-60 Jahre  </a:t>
            </a:r>
          </a:p>
        </p:txBody>
      </p:sp>
      <p:sp>
        <p:nvSpPr>
          <p:cNvPr id="21" name="Rechteck: abgerundete Ecken 7">
            <a:extLst>
              <a:ext uri="{FF2B5EF4-FFF2-40B4-BE49-F238E27FC236}">
                <a16:creationId xmlns:a16="http://schemas.microsoft.com/office/drawing/2014/main" id="{F2D85492-92A0-8CAC-3BDF-2A102D9A07C6}"/>
              </a:ext>
            </a:extLst>
          </p:cNvPr>
          <p:cNvSpPr>
            <a:spLocks/>
          </p:cNvSpPr>
          <p:nvPr/>
        </p:nvSpPr>
        <p:spPr>
          <a:xfrm>
            <a:off x="4350745" y="4505864"/>
            <a:ext cx="1908000" cy="1404000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Ältere Versicherte:</a:t>
            </a:r>
            <a:b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ab ca. 61 Jahre  </a:t>
            </a:r>
          </a:p>
        </p:txBody>
      </p:sp>
    </p:spTree>
    <p:extLst>
      <p:ext uri="{BB962C8B-B14F-4D97-AF65-F5344CB8AC3E}">
        <p14:creationId xmlns:p14="http://schemas.microsoft.com/office/powerpoint/2010/main" val="427668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C497D-0D2B-3DEB-CA66-E6CED5D2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616DA8F7-3CD9-434C-BE82-4D7C4F37FA4D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E1D3E67-DD02-807F-0378-4FFDCE8C2A8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988" y="0"/>
            <a:ext cx="4062953" cy="6858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6824F3F1-C7B1-0264-61A7-A4B11317C26B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26FBA132-2EB9-5398-CEB1-4761AEA6C84E}"/>
              </a:ext>
            </a:extLst>
          </p:cNvPr>
          <p:cNvSpPr/>
          <p:nvPr/>
        </p:nvSpPr>
        <p:spPr>
          <a:xfrm>
            <a:off x="4417152" y="717225"/>
            <a:ext cx="8439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Interaktive Zusammenhänge zwischen psychischen Ressourcen 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E1E443AF-4C2A-365A-80D6-A64E457E64E4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vivamind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DA84DD2-3CAC-1625-6941-62CF53866E0C}"/>
              </a:ext>
            </a:extLst>
          </p:cNvPr>
          <p:cNvSpPr txBox="1"/>
          <p:nvPr/>
        </p:nvSpPr>
        <p:spPr>
          <a:xfrm>
            <a:off x="4280166" y="6513684"/>
            <a:ext cx="71993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000" b="1" i="1" dirty="0">
                <a:solidFill>
                  <a:schemeClr val="bg1"/>
                </a:solidFill>
                <a:latin typeface="Raleway Medium" pitchFamily="2" charset="0"/>
              </a:rPr>
              <a:t>Anmerkung: </a:t>
            </a:r>
            <a:r>
              <a:rPr lang="de-DE" altLang="de-DE" sz="1000" i="1" dirty="0">
                <a:solidFill>
                  <a:schemeClr val="bg1"/>
                </a:solidFill>
                <a:latin typeface="Raleway Medium" pitchFamily="2" charset="0"/>
              </a:rPr>
              <a:t>N=5.283; Interaktion: R</a:t>
            </a:r>
            <a:r>
              <a:rPr lang="de-DE" altLang="de-DE" sz="1000" i="1" baseline="30000" dirty="0">
                <a:solidFill>
                  <a:schemeClr val="bg1"/>
                </a:solidFill>
                <a:latin typeface="Raleway Medium" pitchFamily="2" charset="0"/>
              </a:rPr>
              <a:t>2</a:t>
            </a:r>
            <a:r>
              <a:rPr lang="de-DE" altLang="de-DE" sz="1000" i="1" dirty="0">
                <a:solidFill>
                  <a:schemeClr val="bg1"/>
                </a:solidFill>
                <a:latin typeface="Raleway Medium" pitchFamily="2" charset="0"/>
              </a:rPr>
              <a:t>= .0027; 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* =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signifikant (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p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&lt; .05); ** = hochsignifikant (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p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&lt; .01)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 ; </a:t>
            </a:r>
            <a:r>
              <a:rPr kumimoji="0" lang="de-DE" alt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n.s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. = </a:t>
            </a:r>
            <a:r>
              <a:rPr kumimoji="0" lang="de-DE" altLang="de-DE" sz="1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Raleway Medium" pitchFamily="2" charset="0"/>
                <a:ea typeface="+mn-ea"/>
                <a:cs typeface="+mn-cs"/>
              </a:rPr>
              <a:t>nicht signifikant</a:t>
            </a:r>
            <a:endParaRPr lang="de-DE" altLang="de-DE" sz="100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69520FC-1CD5-4AE5-95D3-CB7B4FC2C89F}"/>
              </a:ext>
            </a:extLst>
          </p:cNvPr>
          <p:cNvSpPr txBox="1"/>
          <p:nvPr/>
        </p:nvSpPr>
        <p:spPr>
          <a:xfrm>
            <a:off x="6479407" y="1456349"/>
            <a:ext cx="5470449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Achtsamkeit verstärkt den positiven Zusammenhang zwischen Schlafqualität und Vitalität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(Interaktion: 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.14**)</a:t>
            </a:r>
            <a:r>
              <a:rPr lang="de-DE" sz="120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Versicherte mit wenig Selbstregulationskompetenz profitieren mehr von Schlafqualität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wenn sie achtsam sin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1.38**).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Bei niedriger Achtsamkeit und wenig Selbstregulationskompetenz ist der Zusammenhang zwischen Schlaf und Vitalität schwächer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1.18**).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endParaRPr lang="de-DE" sz="1200" b="0" i="0" u="none" strike="noStrike" dirty="0">
              <a:solidFill>
                <a:schemeClr val="bg1"/>
              </a:solidFill>
              <a:effectLst/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DCE7196-B32D-4947-97FF-3FC04C2E043A}"/>
              </a:ext>
            </a:extLst>
          </p:cNvPr>
          <p:cNvSpPr txBox="1"/>
          <p:nvPr/>
        </p:nvSpPr>
        <p:spPr>
          <a:xfrm>
            <a:off x="6479407" y="3436907"/>
            <a:ext cx="5311589" cy="461665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Die Schlafqualität sagt unabhängig von der Achtsamkeit die Vitalität positiv vorher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1.29**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).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endParaRPr lang="de-DE" sz="1200" b="0" i="0" u="none" strike="noStrike" dirty="0">
              <a:solidFill>
                <a:schemeClr val="bg1"/>
              </a:solidFill>
              <a:effectLst/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E2EE90-7731-4952-BAAD-8B8B4D3F6B15}"/>
              </a:ext>
            </a:extLst>
          </p:cNvPr>
          <p:cNvSpPr txBox="1"/>
          <p:nvPr/>
        </p:nvSpPr>
        <p:spPr>
          <a:xfrm>
            <a:off x="6479407" y="4605963"/>
            <a:ext cx="5311589" cy="1200329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Achtsamkeit kompensiert für niedrige Schlafqualität und stellt hohe Vitalität sicher, wenn Versicherte über hohe Selbstregulationskompetenz verfügen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(Interaktion: 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-.13**)</a:t>
            </a:r>
            <a:r>
              <a:rPr lang="de-DE" sz="120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Versicherte mit viel Achtsamkeit sind in ihrer Vitalität weniger von einem guten Schlaf abhängig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1.22**), während bei wenig Achtsamkeit die Schlafqualität stärker Vitalität vorhersagt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1.39**).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9C127988-B7B9-28E1-EDCE-EC31C7949322}"/>
              </a:ext>
            </a:extLst>
          </p:cNvPr>
          <p:cNvSpPr/>
          <p:nvPr/>
        </p:nvSpPr>
        <p:spPr>
          <a:xfrm>
            <a:off x="221286" y="1371978"/>
            <a:ext cx="3537177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Wechselwirkung zwischen Alter, Achtsamkeit und Selbstregulation</a:t>
            </a:r>
          </a:p>
        </p:txBody>
      </p:sp>
      <p:sp>
        <p:nvSpPr>
          <p:cNvPr id="2" name="Rechteck: abgerundete Ecken 7">
            <a:extLst>
              <a:ext uri="{FF2B5EF4-FFF2-40B4-BE49-F238E27FC236}">
                <a16:creationId xmlns:a16="http://schemas.microsoft.com/office/drawing/2014/main" id="{89F48F32-D0A8-4DCC-881F-A5B7FA9BD2F4}"/>
              </a:ext>
            </a:extLst>
          </p:cNvPr>
          <p:cNvSpPr>
            <a:spLocks/>
          </p:cNvSpPr>
          <p:nvPr/>
        </p:nvSpPr>
        <p:spPr>
          <a:xfrm>
            <a:off x="4417152" y="1350351"/>
            <a:ext cx="1908000" cy="1404000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Niedrige</a:t>
            </a:r>
          </a:p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Selbstregulation</a:t>
            </a:r>
          </a:p>
        </p:txBody>
      </p:sp>
      <p:sp>
        <p:nvSpPr>
          <p:cNvPr id="12" name="Rechteck: abgerundete Ecken 7">
            <a:extLst>
              <a:ext uri="{FF2B5EF4-FFF2-40B4-BE49-F238E27FC236}">
                <a16:creationId xmlns:a16="http://schemas.microsoft.com/office/drawing/2014/main" id="{2520C375-7ADA-8CEC-464D-09B8BE7757C2}"/>
              </a:ext>
            </a:extLst>
          </p:cNvPr>
          <p:cNvSpPr>
            <a:spLocks/>
          </p:cNvSpPr>
          <p:nvPr/>
        </p:nvSpPr>
        <p:spPr>
          <a:xfrm>
            <a:off x="4408188" y="2921909"/>
            <a:ext cx="1908000" cy="1404000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Mittlere Selbst-</a:t>
            </a:r>
          </a:p>
          <a:p>
            <a:pPr algn="ctr"/>
            <a:r>
              <a:rPr lang="de-DE" sz="16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regulation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 </a:t>
            </a:r>
          </a:p>
        </p:txBody>
      </p:sp>
      <p:sp>
        <p:nvSpPr>
          <p:cNvPr id="15" name="Rechteck: abgerundete Ecken 7">
            <a:extLst>
              <a:ext uri="{FF2B5EF4-FFF2-40B4-BE49-F238E27FC236}">
                <a16:creationId xmlns:a16="http://schemas.microsoft.com/office/drawing/2014/main" id="{4E1758E5-AB2A-3904-36EC-81756BCFA27E}"/>
              </a:ext>
            </a:extLst>
          </p:cNvPr>
          <p:cNvSpPr>
            <a:spLocks/>
          </p:cNvSpPr>
          <p:nvPr/>
        </p:nvSpPr>
        <p:spPr>
          <a:xfrm>
            <a:off x="4408188" y="4447710"/>
            <a:ext cx="1908000" cy="1404000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6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Hohe Selbst-</a:t>
            </a:r>
          </a:p>
          <a:p>
            <a:pPr algn="ctr"/>
            <a:r>
              <a:rPr lang="de-DE" sz="16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regulation</a:t>
            </a:r>
            <a:endParaRPr lang="de-DE" sz="16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6503217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ußzeilenplatzhalter 1">
            <a:extLst>
              <a:ext uri="{FF2B5EF4-FFF2-40B4-BE49-F238E27FC236}">
                <a16:creationId xmlns:a16="http://schemas.microsoft.com/office/drawing/2014/main" id="{D758C554-11F7-4E0B-992F-684A777A9A76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B669A33E-470D-917F-11D2-3B9EED334C4B}"/>
              </a:ext>
            </a:extLst>
          </p:cNvPr>
          <p:cNvSpPr/>
          <p:nvPr/>
        </p:nvSpPr>
        <p:spPr>
          <a:xfrm>
            <a:off x="-780743" y="301214"/>
            <a:ext cx="5359059" cy="6255571"/>
          </a:xfrm>
          <a:prstGeom prst="round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Gruppieren">
            <a:extLst>
              <a:ext uri="{FF2B5EF4-FFF2-40B4-BE49-F238E27FC236}">
                <a16:creationId xmlns:a16="http://schemas.microsoft.com/office/drawing/2014/main" id="{F90E4D3F-4F7C-4C12-9AF7-23854C9269E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7219" y="740936"/>
            <a:ext cx="409309" cy="409309"/>
          </a:xfrm>
          <a:prstGeom prst="rect">
            <a:avLst/>
          </a:prstGeom>
        </p:spPr>
      </p:pic>
      <p:pic>
        <p:nvPicPr>
          <p:cNvPr id="10" name="Grafik 9" descr="Obstschüssel">
            <a:extLst>
              <a:ext uri="{FF2B5EF4-FFF2-40B4-BE49-F238E27FC236}">
                <a16:creationId xmlns:a16="http://schemas.microsoft.com/office/drawing/2014/main" id="{135FCD8F-B1D7-C2EE-3E83-9E479830675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7219" y="1803725"/>
            <a:ext cx="357217" cy="357217"/>
          </a:xfrm>
          <a:prstGeom prst="rect">
            <a:avLst/>
          </a:prstGeom>
        </p:spPr>
      </p:pic>
      <p:pic>
        <p:nvPicPr>
          <p:cNvPr id="31" name="Grafik 30" descr="Getrennt">
            <a:extLst>
              <a:ext uri="{FF2B5EF4-FFF2-40B4-BE49-F238E27FC236}">
                <a16:creationId xmlns:a16="http://schemas.microsoft.com/office/drawing/2014/main" id="{D7022D6C-C4D6-8061-2113-44F6DCD3DEBE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1525" y="3694645"/>
            <a:ext cx="493338" cy="493338"/>
          </a:xfrm>
          <a:prstGeom prst="rect">
            <a:avLst/>
          </a:prstGeom>
        </p:spPr>
      </p:pic>
      <p:pic>
        <p:nvPicPr>
          <p:cNvPr id="35" name="Grafik 34" descr="Gehirn im Kopf">
            <a:extLst>
              <a:ext uri="{FF2B5EF4-FFF2-40B4-BE49-F238E27FC236}">
                <a16:creationId xmlns:a16="http://schemas.microsoft.com/office/drawing/2014/main" id="{8D6F05C9-9E0F-A2BC-FD73-24288DD15C0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4590" y="2782787"/>
            <a:ext cx="409309" cy="409309"/>
          </a:xfrm>
          <a:prstGeom prst="rect">
            <a:avLst/>
          </a:prstGeom>
        </p:spPr>
      </p:pic>
      <p:pic>
        <p:nvPicPr>
          <p:cNvPr id="36" name="Grafik 35" descr="Statistiken mit einfarbiger Füllung">
            <a:extLst>
              <a:ext uri="{FF2B5EF4-FFF2-40B4-BE49-F238E27FC236}">
                <a16:creationId xmlns:a16="http://schemas.microsoft.com/office/drawing/2014/main" id="{BBD6CA30-0BC4-9D15-D1B6-A81959DED89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2347" y="4700082"/>
            <a:ext cx="439051" cy="439051"/>
          </a:xfrm>
          <a:prstGeom prst="rect">
            <a:avLst/>
          </a:prstGeom>
        </p:spPr>
      </p:pic>
      <p:grpSp>
        <p:nvGrpSpPr>
          <p:cNvPr id="37" name="Google Shape;9221;p73">
            <a:extLst>
              <a:ext uri="{FF2B5EF4-FFF2-40B4-BE49-F238E27FC236}">
                <a16:creationId xmlns:a16="http://schemas.microsoft.com/office/drawing/2014/main" id="{15C1EBEF-6785-6DE1-5469-BBE400277EB2}"/>
              </a:ext>
            </a:extLst>
          </p:cNvPr>
          <p:cNvGrpSpPr/>
          <p:nvPr/>
        </p:nvGrpSpPr>
        <p:grpSpPr>
          <a:xfrm>
            <a:off x="3860378" y="5667482"/>
            <a:ext cx="368151" cy="360953"/>
            <a:chOff x="6167350" y="2672800"/>
            <a:chExt cx="297750" cy="295375"/>
          </a:xfrm>
          <a:solidFill>
            <a:srgbClr val="BDCEE0"/>
          </a:solidFill>
        </p:grpSpPr>
        <p:sp>
          <p:nvSpPr>
            <p:cNvPr id="38" name="Google Shape;9222;p73">
              <a:extLst>
                <a:ext uri="{FF2B5EF4-FFF2-40B4-BE49-F238E27FC236}">
                  <a16:creationId xmlns:a16="http://schemas.microsoft.com/office/drawing/2014/main" id="{47A84577-75EC-C664-E36A-858020583FC6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9" name="Google Shape;9223;p73">
              <a:extLst>
                <a:ext uri="{FF2B5EF4-FFF2-40B4-BE49-F238E27FC236}">
                  <a16:creationId xmlns:a16="http://schemas.microsoft.com/office/drawing/2014/main" id="{187D3672-4CDF-DFB0-7891-AE26AA423EC9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0" name="Google Shape;9224;p73">
              <a:extLst>
                <a:ext uri="{FF2B5EF4-FFF2-40B4-BE49-F238E27FC236}">
                  <a16:creationId xmlns:a16="http://schemas.microsoft.com/office/drawing/2014/main" id="{20304DCA-8A4E-24E0-7722-FCC4F426941F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1" name="Google Shape;9225;p73">
              <a:extLst>
                <a:ext uri="{FF2B5EF4-FFF2-40B4-BE49-F238E27FC236}">
                  <a16:creationId xmlns:a16="http://schemas.microsoft.com/office/drawing/2014/main" id="{903E4864-3C8A-5D36-0836-F4DAA54E3D15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4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7" name="Google Shape;9226;p73">
              <a:extLst>
                <a:ext uri="{FF2B5EF4-FFF2-40B4-BE49-F238E27FC236}">
                  <a16:creationId xmlns:a16="http://schemas.microsoft.com/office/drawing/2014/main" id="{599817C8-ABD7-2435-075F-99774A738B78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</p:grpSp>
      <p:sp>
        <p:nvSpPr>
          <p:cNvPr id="48" name="Textfeld 47">
            <a:extLst>
              <a:ext uri="{FF2B5EF4-FFF2-40B4-BE49-F238E27FC236}">
                <a16:creationId xmlns:a16="http://schemas.microsoft.com/office/drawing/2014/main" id="{2D845161-0F7C-437A-AF53-157AB9D08D7E}"/>
              </a:ext>
            </a:extLst>
          </p:cNvPr>
          <p:cNvSpPr txBox="1"/>
          <p:nvPr/>
        </p:nvSpPr>
        <p:spPr>
          <a:xfrm>
            <a:off x="-14286" y="3222253"/>
            <a:ext cx="27323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Agenda</a:t>
            </a:r>
            <a:endParaRPr lang="en-GB" sz="40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2CDD8995-D6B1-9BFC-E5F8-D39CCB75D918}"/>
              </a:ext>
            </a:extLst>
          </p:cNvPr>
          <p:cNvSpPr txBox="1"/>
          <p:nvPr/>
        </p:nvSpPr>
        <p:spPr>
          <a:xfrm>
            <a:off x="3413943" y="5608023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6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1" name="Textfeld 50">
            <a:extLst>
              <a:ext uri="{FF2B5EF4-FFF2-40B4-BE49-F238E27FC236}">
                <a16:creationId xmlns:a16="http://schemas.microsoft.com/office/drawing/2014/main" id="{558FD11C-162B-B458-7611-69345F9A0E3E}"/>
              </a:ext>
            </a:extLst>
          </p:cNvPr>
          <p:cNvSpPr txBox="1"/>
          <p:nvPr/>
        </p:nvSpPr>
        <p:spPr>
          <a:xfrm>
            <a:off x="3433943" y="4674567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4" name="Textfeld 53">
            <a:extLst>
              <a:ext uri="{FF2B5EF4-FFF2-40B4-BE49-F238E27FC236}">
                <a16:creationId xmlns:a16="http://schemas.microsoft.com/office/drawing/2014/main" id="{D1626262-A6BF-5D86-A6F5-FB2D7077D1B8}"/>
              </a:ext>
            </a:extLst>
          </p:cNvPr>
          <p:cNvSpPr txBox="1"/>
          <p:nvPr/>
        </p:nvSpPr>
        <p:spPr>
          <a:xfrm>
            <a:off x="3405578" y="3694645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</a:t>
            </a:r>
            <a:endParaRPr lang="en-GB" sz="35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8" name="Textfeld 57">
            <a:extLst>
              <a:ext uri="{FF2B5EF4-FFF2-40B4-BE49-F238E27FC236}">
                <a16:creationId xmlns:a16="http://schemas.microsoft.com/office/drawing/2014/main" id="{985BCEB7-80A0-8294-F2C6-7A32F4ABBE54}"/>
              </a:ext>
            </a:extLst>
          </p:cNvPr>
          <p:cNvSpPr txBox="1"/>
          <p:nvPr/>
        </p:nvSpPr>
        <p:spPr>
          <a:xfrm>
            <a:off x="3405578" y="2756796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9" name="Textfeld 58">
            <a:extLst>
              <a:ext uri="{FF2B5EF4-FFF2-40B4-BE49-F238E27FC236}">
                <a16:creationId xmlns:a16="http://schemas.microsoft.com/office/drawing/2014/main" id="{6D38C8B6-FBA6-9F80-5838-8172033B9FBB}"/>
              </a:ext>
            </a:extLst>
          </p:cNvPr>
          <p:cNvSpPr txBox="1"/>
          <p:nvPr/>
        </p:nvSpPr>
        <p:spPr>
          <a:xfrm>
            <a:off x="3405578" y="1754928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0" name="Textfeld 59">
            <a:extLst>
              <a:ext uri="{FF2B5EF4-FFF2-40B4-BE49-F238E27FC236}">
                <a16:creationId xmlns:a16="http://schemas.microsoft.com/office/drawing/2014/main" id="{C7CB8100-CB75-1A7C-6B61-982E13218E20}"/>
              </a:ext>
            </a:extLst>
          </p:cNvPr>
          <p:cNvSpPr txBox="1"/>
          <p:nvPr/>
        </p:nvSpPr>
        <p:spPr>
          <a:xfrm>
            <a:off x="3393108" y="696664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E1F74CDE-46CD-4098-A64A-50B003FF412D}"/>
              </a:ext>
            </a:extLst>
          </p:cNvPr>
          <p:cNvSpPr/>
          <p:nvPr/>
        </p:nvSpPr>
        <p:spPr>
          <a:xfrm>
            <a:off x="4888893" y="780913"/>
            <a:ext cx="659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Zusammensetzung der Versicherten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5F80C7C8-AD50-4977-8185-3A2313B5FB9D}"/>
              </a:ext>
            </a:extLst>
          </p:cNvPr>
          <p:cNvSpPr/>
          <p:nvPr/>
        </p:nvSpPr>
        <p:spPr>
          <a:xfrm>
            <a:off x="4893411" y="1740101"/>
            <a:ext cx="606219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Medizinische Situation und Gesundheitsverhalten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25A1D37F-0A86-4F73-A0B7-3EBF223D5EA9}"/>
              </a:ext>
            </a:extLst>
          </p:cNvPr>
          <p:cNvSpPr/>
          <p:nvPr/>
        </p:nvSpPr>
        <p:spPr>
          <a:xfrm>
            <a:off x="4888893" y="2740639"/>
            <a:ext cx="535905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Psychische Vitalität, Ressourcen und Resilienz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786F8F48-59AA-41A9-A4F2-6BF8B2AA90E7}"/>
              </a:ext>
            </a:extLst>
          </p:cNvPr>
          <p:cNvSpPr/>
          <p:nvPr/>
        </p:nvSpPr>
        <p:spPr>
          <a:xfrm>
            <a:off x="4888893" y="3788042"/>
            <a:ext cx="67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Hind" panose="02000000000000000000" pitchFamily="2" charset="77"/>
                <a:cs typeface="Hind" panose="02000000000000000000" pitchFamily="2" charset="77"/>
              </a:rPr>
              <a:t>Prävention und Fehlzeiten </a:t>
            </a:r>
            <a:endParaRPr lang="en-GB" b="1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C6E8D8BA-BE56-4768-BCE8-37CA6A5E50CE}"/>
              </a:ext>
            </a:extLst>
          </p:cNvPr>
          <p:cNvSpPr/>
          <p:nvPr/>
        </p:nvSpPr>
        <p:spPr>
          <a:xfrm>
            <a:off x="4888893" y="4769801"/>
            <a:ext cx="585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Verbesserung nach </a:t>
            </a:r>
            <a:r>
              <a:rPr lang="de-DE" dirty="0" err="1"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-Teilnahme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B6A11E2C-C099-4265-BDDB-8F99138E2F7A}"/>
              </a:ext>
            </a:extLst>
          </p:cNvPr>
          <p:cNvSpPr/>
          <p:nvPr/>
        </p:nvSpPr>
        <p:spPr>
          <a:xfrm>
            <a:off x="4893365" y="5684643"/>
            <a:ext cx="622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Strategische und operative Handlungsempfehlungen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4537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74DC8-B2BE-5855-8179-A6A42BCD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3B1595CB-BBC9-2652-E20A-E23AB369DA96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CAA9F7-301B-6F31-7DA3-3C94DD78BD92}"/>
              </a:ext>
            </a:extLst>
          </p:cNvPr>
          <p:cNvSpPr/>
          <p:nvPr/>
        </p:nvSpPr>
        <p:spPr>
          <a:xfrm>
            <a:off x="0" y="0"/>
            <a:ext cx="3945835" cy="6858000"/>
          </a:xfrm>
          <a:prstGeom prst="rect">
            <a:avLst/>
          </a:prstGeom>
          <a:blipFill dpi="0"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C5DF701-B37B-B9EE-834A-A508231545BA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Medium" pitchFamily="2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2DFA84E-401C-4BFC-BA5F-D2074FACCDB4}"/>
              </a:ext>
            </a:extLst>
          </p:cNvPr>
          <p:cNvSpPr/>
          <p:nvPr/>
        </p:nvSpPr>
        <p:spPr>
          <a:xfrm>
            <a:off x="155838" y="392681"/>
            <a:ext cx="1102472" cy="10503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DCE9F1-301A-59A8-3DB6-6541B6A5599D}"/>
              </a:ext>
            </a:extLst>
          </p:cNvPr>
          <p:cNvSpPr/>
          <p:nvPr/>
        </p:nvSpPr>
        <p:spPr>
          <a:xfrm>
            <a:off x="4497766" y="647108"/>
            <a:ext cx="8045320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Zusammensetzung der </a:t>
            </a:r>
            <a:r>
              <a:rPr lang="de-DE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Teilnehmer:innen</a:t>
            </a: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für die Fehlzeitenanalyse</a:t>
            </a:r>
            <a:endParaRPr lang="en-GB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2A852DB5-A8E2-97DE-4EF3-3FFF9796D01E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Raleway Medium" pitchFamily="2" charset="0"/>
              </a:rPr>
              <a:t>Copyright </a:t>
            </a:r>
            <a:r>
              <a:rPr lang="de-DE" sz="900" dirty="0" err="1">
                <a:latin typeface="Raleway Medium" pitchFamily="2" charset="0"/>
              </a:rPr>
              <a:t>vivamind</a:t>
            </a:r>
            <a:endParaRPr lang="de-DE" sz="900" dirty="0">
              <a:latin typeface="Raleway Medium" pitchFamily="2" charset="0"/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652C7B0-D0E8-8C30-E63E-881FF2583108}"/>
              </a:ext>
            </a:extLst>
          </p:cNvPr>
          <p:cNvSpPr/>
          <p:nvPr/>
        </p:nvSpPr>
        <p:spPr>
          <a:xfrm>
            <a:off x="437081" y="1030748"/>
            <a:ext cx="250782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Stichproben-beschreibung</a:t>
            </a:r>
            <a:endParaRPr lang="en-GB" sz="28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6DFD3DFC-0122-C31B-2B6A-A1BC4B596D4D}"/>
              </a:ext>
            </a:extLst>
          </p:cNvPr>
          <p:cNvSpPr>
            <a:spLocks/>
          </p:cNvSpPr>
          <p:nvPr/>
        </p:nvSpPr>
        <p:spPr>
          <a:xfrm>
            <a:off x="4569694" y="1485446"/>
            <a:ext cx="8334376" cy="2278488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Zusammenfassung der Stichprobe</a:t>
            </a:r>
            <a:endParaRPr lang="en-GB" sz="1200" b="1" dirty="0">
              <a:solidFill>
                <a:schemeClr val="tx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Zeitraum: 06/2022 – 02/2025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 396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BIGbalance</a:t>
            </a: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-</a:t>
            </a:r>
            <a:r>
              <a:rPr lang="de-DE" sz="12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-Profile von </a:t>
            </a:r>
            <a:r>
              <a:rPr lang="de-DE" sz="12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vivamind</a:t>
            </a:r>
            <a:endParaRPr lang="de-DE" sz="1200" dirty="0">
              <a:solidFill>
                <a:schemeClr val="tx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81,3% weiblich; 18,7% männlich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Altersdurchschnitt liegt bei ca. 51,9 Jahren (Min.=19; Max.=82)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Fehlzeiten wurden hauptsächlich bei berufstätigen Versicherten analysiert. 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2B87CFEE-2CC2-DD85-0CC6-BD77B054D1E5}"/>
              </a:ext>
            </a:extLst>
          </p:cNvPr>
          <p:cNvSpPr>
            <a:spLocks/>
          </p:cNvSpPr>
          <p:nvPr/>
        </p:nvSpPr>
        <p:spPr>
          <a:xfrm>
            <a:off x="4569694" y="4129066"/>
            <a:ext cx="7188468" cy="1021545"/>
          </a:xfrm>
          <a:prstGeom prst="roundRect">
            <a:avLst>
              <a:gd name="adj" fmla="val 11036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Hinweis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: Die Zeiträume für die Fehlzeitenanalyse beschränken sich auf die Zeit nach der ersten </a:t>
            </a:r>
            <a:r>
              <a:rPr lang="de-DE" sz="12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-Analyse. Je nach Zeitpunkt des </a:t>
            </a:r>
            <a:r>
              <a:rPr lang="de-DE" sz="12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CheckUps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variiert der Zeitraum der Fehlzeitendokumentation, sodass die nachfolgende Zusammenhangsanalyse unterschiedliche Zeitintervalle pro Person umfasst (in der Regel ein bis zwei Jahre).</a:t>
            </a:r>
          </a:p>
        </p:txBody>
      </p:sp>
    </p:spTree>
    <p:extLst>
      <p:ext uri="{BB962C8B-B14F-4D97-AF65-F5344CB8AC3E}">
        <p14:creationId xmlns:p14="http://schemas.microsoft.com/office/powerpoint/2010/main" val="416636004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C497D-0D2B-3DEB-CA66-E6CED5D2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A9D356AB-5F1C-28F0-0C13-3900D30195D5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6EC169-1618-4037-8C0F-9C48044FC6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9" r="7991"/>
          <a:stretch/>
        </p:blipFill>
        <p:spPr>
          <a:xfrm>
            <a:off x="-65990" y="0"/>
            <a:ext cx="4108409" cy="685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6FBA132-2EB9-5398-CEB1-4761AEA6C84E}"/>
              </a:ext>
            </a:extLst>
          </p:cNvPr>
          <p:cNvSpPr/>
          <p:nvPr/>
        </p:nvSpPr>
        <p:spPr>
          <a:xfrm>
            <a:off x="4301117" y="717225"/>
            <a:ext cx="8439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Zusammenfassung der Fehlzeitenanalyse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E1E443AF-4C2A-365A-80D6-A64E457E64E4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vivamind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2DA84DD2-3CAC-1625-6941-62CF53866E0C}"/>
              </a:ext>
            </a:extLst>
          </p:cNvPr>
          <p:cNvSpPr txBox="1"/>
          <p:nvPr/>
        </p:nvSpPr>
        <p:spPr>
          <a:xfrm>
            <a:off x="4396461" y="6513684"/>
            <a:ext cx="7199353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000" b="1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Anmerkung: 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N=255-348; 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* =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signifikant (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&lt; .05); ** = hochsignifikant (</a:t>
            </a:r>
            <a:r>
              <a:rPr kumimoji="0" 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kumimoji="0" lang="de-DE" sz="10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&lt; .01)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 ; </a:t>
            </a:r>
            <a:r>
              <a:rPr kumimoji="0" lang="de-DE" altLang="de-DE" sz="1000" b="0" i="1" u="none" strike="noStrike" kern="120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n.s</a:t>
            </a:r>
            <a:r>
              <a:rPr kumimoji="0" lang="de-DE" altLang="de-DE" sz="1000" b="0" i="1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. = </a:t>
            </a:r>
            <a:r>
              <a:rPr kumimoji="0" lang="de-DE" altLang="de-DE" sz="1000" b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nicht signifikant</a:t>
            </a:r>
            <a:endParaRPr lang="de-DE" altLang="de-DE" sz="10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2" name="Textfeld 31">
            <a:extLst>
              <a:ext uri="{FF2B5EF4-FFF2-40B4-BE49-F238E27FC236}">
                <a16:creationId xmlns:a16="http://schemas.microsoft.com/office/drawing/2014/main" id="{D69520FC-1CD5-4AE5-95D3-CB7B4FC2C89F}"/>
              </a:ext>
            </a:extLst>
          </p:cNvPr>
          <p:cNvSpPr txBox="1"/>
          <p:nvPr/>
        </p:nvSpPr>
        <p:spPr>
          <a:xfrm>
            <a:off x="6479407" y="1335579"/>
            <a:ext cx="5470449" cy="1015663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Der BMI (genauso wie das Körpergewicht) steht in einem signifikanten Zusammenhang mit der krankheitsbedingten Abwesenheit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im Zeitraum nach der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200" b="0" i="0" u="none" strike="noStrike" dirty="0" err="1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-Untersuchung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.13*).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 einem Anstieg um einen BMI-Wert nehmen die zukünftigen Fehlzeiten um durchschnittlich 2.5 Tage zu. </a:t>
            </a:r>
            <a:endParaRPr lang="de-DE" sz="1200" b="0" i="0" u="none" strike="noStrike" dirty="0">
              <a:solidFill>
                <a:schemeClr val="bg1"/>
              </a:solidFill>
              <a:effectLst/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1DCE7196-B32D-4947-97FF-3FC04C2E043A}"/>
              </a:ext>
            </a:extLst>
          </p:cNvPr>
          <p:cNvSpPr txBox="1"/>
          <p:nvPr/>
        </p:nvSpPr>
        <p:spPr>
          <a:xfrm>
            <a:off x="6479406" y="2729097"/>
            <a:ext cx="531158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Die Schlafqualität sagt zukünftige Fehlzeiten hochsignifikant negativ vorher 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-.18**)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Mit einer Zunahme von ca.  25 % der Schlafqualität können im Durchschnitt 30 Fehltage pro Person reduziert werden.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endParaRPr lang="de-DE" sz="1200" b="0" i="0" u="none" strike="noStrike" dirty="0">
              <a:solidFill>
                <a:schemeClr val="bg1"/>
              </a:solidFill>
              <a:effectLst/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24E2EE90-7731-4952-BAAD-8B8B4D3F6B15}"/>
              </a:ext>
            </a:extLst>
          </p:cNvPr>
          <p:cNvSpPr txBox="1"/>
          <p:nvPr/>
        </p:nvSpPr>
        <p:spPr>
          <a:xfrm>
            <a:off x="6479406" y="5359778"/>
            <a:ext cx="531158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Rauchverhalten (Pack </a:t>
            </a:r>
            <a:r>
              <a:rPr lang="de-DE" sz="1200" b="0" i="0" u="none" strike="noStrike" dirty="0" err="1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Years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: Maßeinheit der kumulierten Rauchbelastung über den Zeitraum des Zigarettenkonsums) steht im signifikanten Zusammenhang mit dokumentierten Fehlzeiten ab mind. 1 Tag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.18*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Pro Pack Year steigen die durchschnittliche Fehlzeiten um ca. zwei Tage.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endParaRPr lang="de-DE" sz="1200" i="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1AABC990-FE9E-4268-9255-8C8FB9B22651}"/>
              </a:ext>
            </a:extLst>
          </p:cNvPr>
          <p:cNvSpPr txBox="1"/>
          <p:nvPr/>
        </p:nvSpPr>
        <p:spPr>
          <a:xfrm>
            <a:off x="6479406" y="4080785"/>
            <a:ext cx="5311589" cy="830997"/>
          </a:xfrm>
          <a:prstGeom prst="rect">
            <a:avLst/>
          </a:prstGeom>
          <a:noFill/>
        </p:spPr>
        <p:txBody>
          <a:bodyPr wrap="square" anchor="ctr">
            <a:spAutoFit/>
          </a:bodyPr>
          <a:lstStyle/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Selbstregulationskompetenz sagt weniger Fehlzeiten nach dem </a:t>
            </a:r>
            <a:r>
              <a:rPr lang="de-DE" sz="1200" b="0" i="0" u="none" strike="noStrike" dirty="0" err="1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 vorher (</a:t>
            </a:r>
            <a:r>
              <a:rPr lang="de-DE" sz="12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 </a:t>
            </a:r>
            <a:r>
              <a:rPr lang="de-DE" sz="1200" i="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-.22**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).</a:t>
            </a:r>
          </a:p>
          <a:p>
            <a:pPr marL="180975" indent="-180975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Mit ansteigender Selbstregulationskompetenz um ca. 20 % werden Versicherte durchschnittlich 46 weniger Fehltage haben.</a:t>
            </a:r>
            <a:r>
              <a:rPr lang="de-DE" sz="1200" b="0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endParaRPr lang="de-DE" sz="1200" i="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1805781-06CB-4050-E78F-F8FD9B1D2DA3}"/>
              </a:ext>
            </a:extLst>
          </p:cNvPr>
          <p:cNvSpPr txBox="1"/>
          <p:nvPr/>
        </p:nvSpPr>
        <p:spPr>
          <a:xfrm>
            <a:off x="221766" y="1030748"/>
            <a:ext cx="3328257" cy="12464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i="0" u="none" strike="noStrike" kern="1200" cap="none" spc="0" normalizeH="0" baseline="0" noProof="0" dirty="0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Korrelative Zusammenhänge 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500" b="1" i="0" u="none" strike="noStrike" kern="1200" cap="none" spc="0" normalizeH="0" baseline="0" noProof="0" dirty="0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und Regressionen</a:t>
            </a:r>
          </a:p>
        </p:txBody>
      </p:sp>
      <p:sp>
        <p:nvSpPr>
          <p:cNvPr id="2" name="Rechteck: abgerundete Ecken 7">
            <a:extLst>
              <a:ext uri="{FF2B5EF4-FFF2-40B4-BE49-F238E27FC236}">
                <a16:creationId xmlns:a16="http://schemas.microsoft.com/office/drawing/2014/main" id="{7D3E1DA2-C837-7BD0-8AC1-D0C1E2F91C60}"/>
              </a:ext>
            </a:extLst>
          </p:cNvPr>
          <p:cNvSpPr>
            <a:spLocks/>
          </p:cNvSpPr>
          <p:nvPr/>
        </p:nvSpPr>
        <p:spPr>
          <a:xfrm>
            <a:off x="4513382" y="1221498"/>
            <a:ext cx="1582618" cy="1164568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BMI</a:t>
            </a:r>
            <a:endParaRPr lang="de-DE" sz="14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" name="Rechteck: abgerundete Ecken 7">
            <a:extLst>
              <a:ext uri="{FF2B5EF4-FFF2-40B4-BE49-F238E27FC236}">
                <a16:creationId xmlns:a16="http://schemas.microsoft.com/office/drawing/2014/main" id="{57C864D6-F89B-3C58-4D04-54BF92387E73}"/>
              </a:ext>
            </a:extLst>
          </p:cNvPr>
          <p:cNvSpPr>
            <a:spLocks/>
          </p:cNvSpPr>
          <p:nvPr/>
        </p:nvSpPr>
        <p:spPr>
          <a:xfrm>
            <a:off x="4530853" y="2546048"/>
            <a:ext cx="1582618" cy="1164568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Schlafqualität</a:t>
            </a:r>
            <a:endParaRPr lang="de-DE" sz="14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3" name="Rechteck: abgerundete Ecken 7">
            <a:extLst>
              <a:ext uri="{FF2B5EF4-FFF2-40B4-BE49-F238E27FC236}">
                <a16:creationId xmlns:a16="http://schemas.microsoft.com/office/drawing/2014/main" id="{407A4C75-323D-5AC0-0080-BDE9FC394735}"/>
              </a:ext>
            </a:extLst>
          </p:cNvPr>
          <p:cNvSpPr>
            <a:spLocks/>
          </p:cNvSpPr>
          <p:nvPr/>
        </p:nvSpPr>
        <p:spPr>
          <a:xfrm>
            <a:off x="4603459" y="3866463"/>
            <a:ext cx="1600089" cy="1177424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Selbstregulations-</a:t>
            </a:r>
          </a:p>
          <a:p>
            <a:pPr algn="ctr"/>
            <a:r>
              <a:rPr lang="de-DE" sz="14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kompetenz</a:t>
            </a:r>
            <a:endParaRPr lang="de-DE" sz="14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7" name="Rechteck: abgerundete Ecken 7">
            <a:extLst>
              <a:ext uri="{FF2B5EF4-FFF2-40B4-BE49-F238E27FC236}">
                <a16:creationId xmlns:a16="http://schemas.microsoft.com/office/drawing/2014/main" id="{3B0B1663-BFA4-15CF-F576-B1D70C86D50B}"/>
              </a:ext>
            </a:extLst>
          </p:cNvPr>
          <p:cNvSpPr>
            <a:spLocks/>
          </p:cNvSpPr>
          <p:nvPr/>
        </p:nvSpPr>
        <p:spPr>
          <a:xfrm>
            <a:off x="4580736" y="5196072"/>
            <a:ext cx="1622812" cy="1194145"/>
          </a:xfrm>
          <a:prstGeom prst="roundRect">
            <a:avLst>
              <a:gd name="adj" fmla="val 50000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>
            <a:noAutofit/>
          </a:bodyPr>
          <a:lstStyle/>
          <a:p>
            <a:pPr algn="ctr"/>
            <a:r>
              <a:rPr lang="de-DE" sz="14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Zigaretten-</a:t>
            </a:r>
            <a:br>
              <a:rPr lang="de-DE" sz="14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konsum</a:t>
            </a:r>
            <a:endParaRPr lang="de-DE" sz="14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81959406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38F9720A-F332-B67E-4397-CC0C0193BE0E}"/>
              </a:ext>
            </a:extLst>
          </p:cNvPr>
          <p:cNvSpPr/>
          <p:nvPr/>
        </p:nvSpPr>
        <p:spPr>
          <a:xfrm>
            <a:off x="-766455" y="301214"/>
            <a:ext cx="5359059" cy="6255571"/>
          </a:xfrm>
          <a:prstGeom prst="round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Gruppieren">
            <a:extLst>
              <a:ext uri="{FF2B5EF4-FFF2-40B4-BE49-F238E27FC236}">
                <a16:creationId xmlns:a16="http://schemas.microsoft.com/office/drawing/2014/main" id="{C85D1C3D-589F-49FF-BF40-310AF2B259C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1507" y="740936"/>
            <a:ext cx="409309" cy="409309"/>
          </a:xfrm>
          <a:prstGeom prst="rect">
            <a:avLst/>
          </a:prstGeom>
        </p:spPr>
      </p:pic>
      <p:sp>
        <p:nvSpPr>
          <p:cNvPr id="46" name="Fußzeilenplatzhalter 1">
            <a:extLst>
              <a:ext uri="{FF2B5EF4-FFF2-40B4-BE49-F238E27FC236}">
                <a16:creationId xmlns:a16="http://schemas.microsoft.com/office/drawing/2014/main" id="{D758C554-11F7-4E0B-992F-684A777A9A76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Hind" panose="02000000000000000000" pitchFamily="2" charset="77"/>
                <a:cs typeface="Hind" panose="02000000000000000000" pitchFamily="2" charset="77"/>
              </a:rPr>
              <a:t>Copyright </a:t>
            </a:r>
            <a:r>
              <a:rPr lang="de-DE" sz="900" dirty="0" err="1">
                <a:latin typeface="Hind" panose="02000000000000000000" pitchFamily="2" charset="77"/>
                <a:cs typeface="Hind" panose="02000000000000000000" pitchFamily="2" charset="77"/>
              </a:rPr>
              <a:t>vivamind</a:t>
            </a:r>
            <a:endParaRPr lang="de-DE" sz="900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pic>
        <p:nvPicPr>
          <p:cNvPr id="71" name="Grafik 70" descr="Obstschüssel">
            <a:extLst>
              <a:ext uri="{FF2B5EF4-FFF2-40B4-BE49-F238E27FC236}">
                <a16:creationId xmlns:a16="http://schemas.microsoft.com/office/drawing/2014/main" id="{3E532F99-6E8A-49F2-8A4E-C7F8691303C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1507" y="1803725"/>
            <a:ext cx="357217" cy="357217"/>
          </a:xfrm>
          <a:prstGeom prst="rect">
            <a:avLst/>
          </a:prstGeom>
        </p:spPr>
      </p:pic>
      <p:sp>
        <p:nvSpPr>
          <p:cNvPr id="74" name="Rechteck 73">
            <a:extLst>
              <a:ext uri="{FF2B5EF4-FFF2-40B4-BE49-F238E27FC236}">
                <a16:creationId xmlns:a16="http://schemas.microsoft.com/office/drawing/2014/main" id="{9286DF26-85DE-46E9-8836-5B140EC73316}"/>
              </a:ext>
            </a:extLst>
          </p:cNvPr>
          <p:cNvSpPr/>
          <p:nvPr/>
        </p:nvSpPr>
        <p:spPr>
          <a:xfrm>
            <a:off x="4888893" y="780913"/>
            <a:ext cx="659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Zusammensetzung der Versicherten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5" name="Rechteck 74">
            <a:extLst>
              <a:ext uri="{FF2B5EF4-FFF2-40B4-BE49-F238E27FC236}">
                <a16:creationId xmlns:a16="http://schemas.microsoft.com/office/drawing/2014/main" id="{96F85710-E389-4D1E-86CE-F5A20DBC615A}"/>
              </a:ext>
            </a:extLst>
          </p:cNvPr>
          <p:cNvSpPr/>
          <p:nvPr/>
        </p:nvSpPr>
        <p:spPr>
          <a:xfrm>
            <a:off x="4893411" y="1740101"/>
            <a:ext cx="606219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Medizinische Situation und Gesundheitsverhalten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6" name="Rechteck 75">
            <a:extLst>
              <a:ext uri="{FF2B5EF4-FFF2-40B4-BE49-F238E27FC236}">
                <a16:creationId xmlns:a16="http://schemas.microsoft.com/office/drawing/2014/main" id="{5E47CBC9-08E0-4C85-BB6B-3340B9DDEEC4}"/>
              </a:ext>
            </a:extLst>
          </p:cNvPr>
          <p:cNvSpPr/>
          <p:nvPr/>
        </p:nvSpPr>
        <p:spPr>
          <a:xfrm>
            <a:off x="4888893" y="2740639"/>
            <a:ext cx="535905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Psychische Vitalität, Ressourcen und Resilienz</a:t>
            </a:r>
          </a:p>
        </p:txBody>
      </p:sp>
      <p:sp>
        <p:nvSpPr>
          <p:cNvPr id="77" name="Rechteck 76">
            <a:extLst>
              <a:ext uri="{FF2B5EF4-FFF2-40B4-BE49-F238E27FC236}">
                <a16:creationId xmlns:a16="http://schemas.microsoft.com/office/drawing/2014/main" id="{4C273A97-2D25-4359-B64C-CEFDDBFD8C9A}"/>
              </a:ext>
            </a:extLst>
          </p:cNvPr>
          <p:cNvSpPr/>
          <p:nvPr/>
        </p:nvSpPr>
        <p:spPr>
          <a:xfrm>
            <a:off x="4888893" y="3788042"/>
            <a:ext cx="67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Prävention und Fehlzeiten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EC7CDC4C-086C-4451-83CC-92CB37CE0409}"/>
              </a:ext>
            </a:extLst>
          </p:cNvPr>
          <p:cNvSpPr/>
          <p:nvPr/>
        </p:nvSpPr>
        <p:spPr>
          <a:xfrm>
            <a:off x="4888893" y="4769801"/>
            <a:ext cx="585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Verbesserung nach </a:t>
            </a:r>
            <a:r>
              <a:rPr lang="de-DE" dirty="0" err="1"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-Teilnahme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pic>
        <p:nvPicPr>
          <p:cNvPr id="10" name="Grafik 9" descr="Getrennt">
            <a:extLst>
              <a:ext uri="{FF2B5EF4-FFF2-40B4-BE49-F238E27FC236}">
                <a16:creationId xmlns:a16="http://schemas.microsoft.com/office/drawing/2014/main" id="{47980599-6F90-4BB6-BF1D-F5ABF8F719A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5813" y="3694645"/>
            <a:ext cx="493338" cy="493338"/>
          </a:xfrm>
          <a:prstGeom prst="rect">
            <a:avLst/>
          </a:prstGeom>
        </p:spPr>
      </p:pic>
      <p:sp>
        <p:nvSpPr>
          <p:cNvPr id="32" name="Rechteck 31">
            <a:extLst>
              <a:ext uri="{FF2B5EF4-FFF2-40B4-BE49-F238E27FC236}">
                <a16:creationId xmlns:a16="http://schemas.microsoft.com/office/drawing/2014/main" id="{0F92314B-02CE-4DCD-8997-94C44D273C7A}"/>
              </a:ext>
            </a:extLst>
          </p:cNvPr>
          <p:cNvSpPr/>
          <p:nvPr/>
        </p:nvSpPr>
        <p:spPr>
          <a:xfrm>
            <a:off x="4893365" y="5684643"/>
            <a:ext cx="622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Strategische und operative Handlungsempfehlungen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pic>
        <p:nvPicPr>
          <p:cNvPr id="33" name="Grafik 32" descr="Gehirn im Kopf">
            <a:extLst>
              <a:ext uri="{FF2B5EF4-FFF2-40B4-BE49-F238E27FC236}">
                <a16:creationId xmlns:a16="http://schemas.microsoft.com/office/drawing/2014/main" id="{8321F927-8EF2-4647-A82B-F6CAD5FDC36A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8878" y="2782787"/>
            <a:ext cx="409309" cy="409309"/>
          </a:xfrm>
          <a:prstGeom prst="rect">
            <a:avLst/>
          </a:prstGeom>
        </p:spPr>
      </p:pic>
      <p:pic>
        <p:nvPicPr>
          <p:cNvPr id="35" name="Grafik 34" descr="Statistiken mit einfarbiger Füllung">
            <a:extLst>
              <a:ext uri="{FF2B5EF4-FFF2-40B4-BE49-F238E27FC236}">
                <a16:creationId xmlns:a16="http://schemas.microsoft.com/office/drawing/2014/main" id="{F7B7B736-BEE1-4DE2-9B4D-98F70C02039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6635" y="4700082"/>
            <a:ext cx="439051" cy="439051"/>
          </a:xfrm>
          <a:prstGeom prst="rect">
            <a:avLst/>
          </a:prstGeom>
        </p:spPr>
      </p:pic>
      <p:grpSp>
        <p:nvGrpSpPr>
          <p:cNvPr id="36" name="Google Shape;9221;p73">
            <a:extLst>
              <a:ext uri="{FF2B5EF4-FFF2-40B4-BE49-F238E27FC236}">
                <a16:creationId xmlns:a16="http://schemas.microsoft.com/office/drawing/2014/main" id="{0A9B6924-B5D1-4F6E-A26F-5B94BAE015FA}"/>
              </a:ext>
            </a:extLst>
          </p:cNvPr>
          <p:cNvGrpSpPr/>
          <p:nvPr/>
        </p:nvGrpSpPr>
        <p:grpSpPr>
          <a:xfrm>
            <a:off x="3874666" y="5667482"/>
            <a:ext cx="368151" cy="360953"/>
            <a:chOff x="6167350" y="2672800"/>
            <a:chExt cx="297750" cy="295375"/>
          </a:xfrm>
          <a:solidFill>
            <a:srgbClr val="BDCEE0"/>
          </a:solidFill>
        </p:grpSpPr>
        <p:sp>
          <p:nvSpPr>
            <p:cNvPr id="37" name="Google Shape;9222;p73">
              <a:extLst>
                <a:ext uri="{FF2B5EF4-FFF2-40B4-BE49-F238E27FC236}">
                  <a16:creationId xmlns:a16="http://schemas.microsoft.com/office/drawing/2014/main" id="{EFDCA083-087A-41A1-BDD6-5796845AD070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8" name="Google Shape;9223;p73">
              <a:extLst>
                <a:ext uri="{FF2B5EF4-FFF2-40B4-BE49-F238E27FC236}">
                  <a16:creationId xmlns:a16="http://schemas.microsoft.com/office/drawing/2014/main" id="{D528FED8-4681-4EAB-8F35-C1F266A80F91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9" name="Google Shape;9224;p73">
              <a:extLst>
                <a:ext uri="{FF2B5EF4-FFF2-40B4-BE49-F238E27FC236}">
                  <a16:creationId xmlns:a16="http://schemas.microsoft.com/office/drawing/2014/main" id="{38601880-24BC-43BF-9D6B-297C374CBAFF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0" name="Google Shape;9225;p73">
              <a:extLst>
                <a:ext uri="{FF2B5EF4-FFF2-40B4-BE49-F238E27FC236}">
                  <a16:creationId xmlns:a16="http://schemas.microsoft.com/office/drawing/2014/main" id="{FA31EE04-6B6D-41D6-BDB1-49FC823F3EE8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4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1" name="Google Shape;9226;p73">
              <a:extLst>
                <a:ext uri="{FF2B5EF4-FFF2-40B4-BE49-F238E27FC236}">
                  <a16:creationId xmlns:a16="http://schemas.microsoft.com/office/drawing/2014/main" id="{AA19DA18-C892-48CD-9A50-3DF988E776FD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</p:grpSp>
      <p:sp>
        <p:nvSpPr>
          <p:cNvPr id="7" name="Textfeld 6">
            <a:extLst>
              <a:ext uri="{FF2B5EF4-FFF2-40B4-BE49-F238E27FC236}">
                <a16:creationId xmlns:a16="http://schemas.microsoft.com/office/drawing/2014/main" id="{8D471EA7-6CAF-A5C4-2720-B61A87D22211}"/>
              </a:ext>
            </a:extLst>
          </p:cNvPr>
          <p:cNvSpPr txBox="1"/>
          <p:nvPr/>
        </p:nvSpPr>
        <p:spPr>
          <a:xfrm>
            <a:off x="2" y="3222253"/>
            <a:ext cx="27323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Agenda</a:t>
            </a:r>
            <a:endParaRPr lang="en-GB" sz="40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EF2A785-1D7E-739D-4488-0B5195C70851}"/>
              </a:ext>
            </a:extLst>
          </p:cNvPr>
          <p:cNvSpPr txBox="1"/>
          <p:nvPr/>
        </p:nvSpPr>
        <p:spPr>
          <a:xfrm>
            <a:off x="3428231" y="5608023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6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38978827-01CF-150C-63CF-4F624D163F4C}"/>
              </a:ext>
            </a:extLst>
          </p:cNvPr>
          <p:cNvSpPr txBox="1"/>
          <p:nvPr/>
        </p:nvSpPr>
        <p:spPr>
          <a:xfrm>
            <a:off x="3448231" y="4674567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451218A2-0E24-D0AA-DEB7-2C97494BA475}"/>
              </a:ext>
            </a:extLst>
          </p:cNvPr>
          <p:cNvSpPr txBox="1"/>
          <p:nvPr/>
        </p:nvSpPr>
        <p:spPr>
          <a:xfrm>
            <a:off x="3419866" y="3694645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2CFD2B0B-39A7-A338-AEAC-918CFAF92B52}"/>
              </a:ext>
            </a:extLst>
          </p:cNvPr>
          <p:cNvSpPr txBox="1"/>
          <p:nvPr/>
        </p:nvSpPr>
        <p:spPr>
          <a:xfrm>
            <a:off x="3419866" y="2756796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587F1FF1-23BB-D80E-0009-7B732AA8509A}"/>
              </a:ext>
            </a:extLst>
          </p:cNvPr>
          <p:cNvSpPr txBox="1"/>
          <p:nvPr/>
        </p:nvSpPr>
        <p:spPr>
          <a:xfrm>
            <a:off x="3419866" y="1754928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0B9DDA9B-2BEA-18A1-CA8E-9F3EC78756D0}"/>
              </a:ext>
            </a:extLst>
          </p:cNvPr>
          <p:cNvSpPr txBox="1"/>
          <p:nvPr/>
        </p:nvSpPr>
        <p:spPr>
          <a:xfrm>
            <a:off x="3407396" y="696664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959824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2C497D-0D2B-3DEB-CA66-E6CED5D20A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FC436E29-BEFC-0F0A-CFBE-108A59EB66A0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B6EC169-1618-4037-8C0F-9C48044FC60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149" r="7991"/>
          <a:stretch/>
        </p:blipFill>
        <p:spPr>
          <a:xfrm>
            <a:off x="-65990" y="0"/>
            <a:ext cx="4108409" cy="6858000"/>
          </a:xfrm>
          <a:prstGeom prst="rect">
            <a:avLst/>
          </a:prstGeom>
        </p:spPr>
      </p:pic>
      <p:sp>
        <p:nvSpPr>
          <p:cNvPr id="16" name="Rechteck 15">
            <a:extLst>
              <a:ext uri="{FF2B5EF4-FFF2-40B4-BE49-F238E27FC236}">
                <a16:creationId xmlns:a16="http://schemas.microsoft.com/office/drawing/2014/main" id="{26FBA132-2EB9-5398-CEB1-4761AEA6C84E}"/>
              </a:ext>
            </a:extLst>
          </p:cNvPr>
          <p:cNvSpPr/>
          <p:nvPr/>
        </p:nvSpPr>
        <p:spPr>
          <a:xfrm>
            <a:off x="4662043" y="717225"/>
            <a:ext cx="843977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Fehlzeitenanalyse: Vorhersage durch Sportaktivitäten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E1E443AF-4C2A-365A-80D6-A64E457E64E4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</a:t>
            </a:r>
            <a:r>
              <a:rPr kumimoji="0" lang="de-DE" sz="900" b="0" i="0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vivamind</a:t>
            </a:r>
            <a:endParaRPr kumimoji="0" lang="de-DE" sz="900" b="0" i="0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aphicFrame>
        <p:nvGraphicFramePr>
          <p:cNvPr id="27" name="Chart 2">
            <a:extLst>
              <a:ext uri="{FF2B5EF4-FFF2-40B4-BE49-F238E27FC236}">
                <a16:creationId xmlns:a16="http://schemas.microsoft.com/office/drawing/2014/main" id="{0C09C84B-7600-491F-A974-E776A5FBD15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12177149"/>
              </p:ext>
            </p:extLst>
          </p:nvPr>
        </p:nvGraphicFramePr>
        <p:xfrm>
          <a:off x="5330420" y="1086557"/>
          <a:ext cx="5067343" cy="31945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4" name="Grafik 33" descr="Radfahren">
            <a:extLst>
              <a:ext uri="{FF2B5EF4-FFF2-40B4-BE49-F238E27FC236}">
                <a16:creationId xmlns:a16="http://schemas.microsoft.com/office/drawing/2014/main" id="{768D594A-9C27-4755-A82D-7043A957EBB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9668" y="5085050"/>
            <a:ext cx="548032" cy="548032"/>
          </a:xfrm>
          <a:prstGeom prst="rect">
            <a:avLst/>
          </a:prstGeom>
        </p:spPr>
      </p:pic>
      <p:sp>
        <p:nvSpPr>
          <p:cNvPr id="36" name="Textfeld 35">
            <a:extLst>
              <a:ext uri="{FF2B5EF4-FFF2-40B4-BE49-F238E27FC236}">
                <a16:creationId xmlns:a16="http://schemas.microsoft.com/office/drawing/2014/main" id="{E8D8D40A-EAAB-4DF1-984C-DA6F4FBB8DFA}"/>
              </a:ext>
            </a:extLst>
          </p:cNvPr>
          <p:cNvSpPr txBox="1"/>
          <p:nvPr/>
        </p:nvSpPr>
        <p:spPr>
          <a:xfrm>
            <a:off x="4585278" y="6495751"/>
            <a:ext cx="770765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000" b="1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Anmerkung: 	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N=247; R</a:t>
            </a:r>
            <a:r>
              <a:rPr lang="de-DE" altLang="de-DE" sz="1000" i="1" baseline="30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.036; Interaktion: R</a:t>
            </a:r>
            <a:r>
              <a:rPr lang="de-DE" altLang="de-DE" sz="1000" i="1" baseline="30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=.03; * = </a:t>
            </a:r>
            <a:r>
              <a:rPr lang="de-DE" sz="1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signifikant (</a:t>
            </a:r>
            <a:r>
              <a:rPr 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lang="de-DE" sz="1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&lt; .05); ** = hochsignifikant (</a:t>
            </a:r>
            <a:r>
              <a:rPr 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lang="de-DE" sz="1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&lt; .01)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		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67FED92-ABB4-9ABF-FA15-48EF1FE34652}"/>
              </a:ext>
            </a:extLst>
          </p:cNvPr>
          <p:cNvSpPr txBox="1"/>
          <p:nvPr/>
        </p:nvSpPr>
        <p:spPr>
          <a:xfrm>
            <a:off x="221766" y="1030748"/>
            <a:ext cx="33282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Wechselwirkung </a:t>
            </a:r>
            <a:r>
              <a:rPr kumimoji="0" lang="de-DE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zwisch</a:t>
            </a:r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en unter-schiedlichen Sportaktivitäten</a:t>
            </a:r>
            <a:endParaRPr kumimoji="0" lang="de-DE" sz="2800" b="1" i="0" u="none" strike="noStrike" kern="1200" cap="none" spc="0" normalizeH="0" baseline="0" noProof="0" dirty="0">
              <a:ln>
                <a:noFill/>
              </a:ln>
              <a:solidFill>
                <a:srgbClr val="004785"/>
              </a:solidFill>
              <a:effectLst/>
              <a:uLnTx/>
              <a:uFillTx/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graphicFrame>
        <p:nvGraphicFramePr>
          <p:cNvPr id="2" name="Diagramm 1">
            <a:extLst>
              <a:ext uri="{FF2B5EF4-FFF2-40B4-BE49-F238E27FC236}">
                <a16:creationId xmlns:a16="http://schemas.microsoft.com/office/drawing/2014/main" id="{E9250859-A765-FA1E-E8DB-E77A875E305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86518985"/>
              </p:ext>
            </p:extLst>
          </p:nvPr>
        </p:nvGraphicFramePr>
        <p:xfrm>
          <a:off x="4662043" y="4005312"/>
          <a:ext cx="6380978" cy="262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24083505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ußzeilenplatzhalter 1">
            <a:extLst>
              <a:ext uri="{FF2B5EF4-FFF2-40B4-BE49-F238E27FC236}">
                <a16:creationId xmlns:a16="http://schemas.microsoft.com/office/drawing/2014/main" id="{D758C554-11F7-4E0B-992F-684A777A9A76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6B88EA07-83E5-C0E7-AD06-DE4A81AC4A02}"/>
              </a:ext>
            </a:extLst>
          </p:cNvPr>
          <p:cNvSpPr/>
          <p:nvPr/>
        </p:nvSpPr>
        <p:spPr>
          <a:xfrm>
            <a:off x="-780743" y="301214"/>
            <a:ext cx="5359059" cy="6255571"/>
          </a:xfrm>
          <a:prstGeom prst="round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 descr="Gruppieren">
            <a:extLst>
              <a:ext uri="{FF2B5EF4-FFF2-40B4-BE49-F238E27FC236}">
                <a16:creationId xmlns:a16="http://schemas.microsoft.com/office/drawing/2014/main" id="{99064D7C-D00D-4375-32AC-F417D3A6096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827219" y="740936"/>
            <a:ext cx="409309" cy="409309"/>
          </a:xfrm>
          <a:prstGeom prst="rect">
            <a:avLst/>
          </a:prstGeom>
        </p:spPr>
      </p:pic>
      <p:pic>
        <p:nvPicPr>
          <p:cNvPr id="5" name="Grafik 4" descr="Obstschüssel">
            <a:extLst>
              <a:ext uri="{FF2B5EF4-FFF2-40B4-BE49-F238E27FC236}">
                <a16:creationId xmlns:a16="http://schemas.microsoft.com/office/drawing/2014/main" id="{F668EC3F-977A-CE93-338A-2C326B06B83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827219" y="1803725"/>
            <a:ext cx="357217" cy="357217"/>
          </a:xfrm>
          <a:prstGeom prst="rect">
            <a:avLst/>
          </a:prstGeom>
        </p:spPr>
      </p:pic>
      <p:pic>
        <p:nvPicPr>
          <p:cNvPr id="7" name="Grafik 6" descr="Getrennt">
            <a:extLst>
              <a:ext uri="{FF2B5EF4-FFF2-40B4-BE49-F238E27FC236}">
                <a16:creationId xmlns:a16="http://schemas.microsoft.com/office/drawing/2014/main" id="{0C56F931-B5B3-20BF-F87A-70647A80BCD0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3751525" y="3694645"/>
            <a:ext cx="493338" cy="493338"/>
          </a:xfrm>
          <a:prstGeom prst="rect">
            <a:avLst/>
          </a:prstGeom>
        </p:spPr>
      </p:pic>
      <p:pic>
        <p:nvPicPr>
          <p:cNvPr id="8" name="Grafik 7" descr="Gehirn im Kopf">
            <a:extLst>
              <a:ext uri="{FF2B5EF4-FFF2-40B4-BE49-F238E27FC236}">
                <a16:creationId xmlns:a16="http://schemas.microsoft.com/office/drawing/2014/main" id="{06F211E7-DE4F-449C-45C9-A9F297E3B8A9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804590" y="2782787"/>
            <a:ext cx="409309" cy="409309"/>
          </a:xfrm>
          <a:prstGeom prst="rect">
            <a:avLst/>
          </a:prstGeom>
        </p:spPr>
      </p:pic>
      <p:pic>
        <p:nvPicPr>
          <p:cNvPr id="9" name="Grafik 8" descr="Statistiken mit einfarbiger Füllung">
            <a:extLst>
              <a:ext uri="{FF2B5EF4-FFF2-40B4-BE49-F238E27FC236}">
                <a16:creationId xmlns:a16="http://schemas.microsoft.com/office/drawing/2014/main" id="{13A18CC9-C8B9-9CB5-1B60-A8D32AD66531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3812347" y="4700082"/>
            <a:ext cx="439051" cy="439051"/>
          </a:xfrm>
          <a:prstGeom prst="rect">
            <a:avLst/>
          </a:prstGeom>
        </p:spPr>
      </p:pic>
      <p:grpSp>
        <p:nvGrpSpPr>
          <p:cNvPr id="10" name="Google Shape;9221;p73">
            <a:extLst>
              <a:ext uri="{FF2B5EF4-FFF2-40B4-BE49-F238E27FC236}">
                <a16:creationId xmlns:a16="http://schemas.microsoft.com/office/drawing/2014/main" id="{E1921182-2AFE-AC0A-3F58-6CBE119C8254}"/>
              </a:ext>
            </a:extLst>
          </p:cNvPr>
          <p:cNvGrpSpPr/>
          <p:nvPr/>
        </p:nvGrpSpPr>
        <p:grpSpPr>
          <a:xfrm>
            <a:off x="3860378" y="5667482"/>
            <a:ext cx="368151" cy="360953"/>
            <a:chOff x="6167350" y="2672800"/>
            <a:chExt cx="297750" cy="295375"/>
          </a:xfrm>
          <a:solidFill>
            <a:srgbClr val="BDCEE0"/>
          </a:solidFill>
        </p:grpSpPr>
        <p:sp>
          <p:nvSpPr>
            <p:cNvPr id="11" name="Google Shape;9222;p73">
              <a:extLst>
                <a:ext uri="{FF2B5EF4-FFF2-40B4-BE49-F238E27FC236}">
                  <a16:creationId xmlns:a16="http://schemas.microsoft.com/office/drawing/2014/main" id="{B1E2F3BE-D052-DEFC-B722-14538C727D08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12" name="Google Shape;9223;p73">
              <a:extLst>
                <a:ext uri="{FF2B5EF4-FFF2-40B4-BE49-F238E27FC236}">
                  <a16:creationId xmlns:a16="http://schemas.microsoft.com/office/drawing/2014/main" id="{A172BE19-A0C2-83BB-B028-10FF456A2B13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13" name="Google Shape;9224;p73">
              <a:extLst>
                <a:ext uri="{FF2B5EF4-FFF2-40B4-BE49-F238E27FC236}">
                  <a16:creationId xmlns:a16="http://schemas.microsoft.com/office/drawing/2014/main" id="{553804DC-0829-3940-4F04-7BC61D2F54C5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14" name="Google Shape;9225;p73">
              <a:extLst>
                <a:ext uri="{FF2B5EF4-FFF2-40B4-BE49-F238E27FC236}">
                  <a16:creationId xmlns:a16="http://schemas.microsoft.com/office/drawing/2014/main" id="{0E39446A-39E3-7E88-9EDB-8D15A55DA7E7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4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15" name="Google Shape;9226;p73">
              <a:extLst>
                <a:ext uri="{FF2B5EF4-FFF2-40B4-BE49-F238E27FC236}">
                  <a16:creationId xmlns:a16="http://schemas.microsoft.com/office/drawing/2014/main" id="{711387FC-717A-66F7-595E-0E5F2EFE424E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</p:grpSp>
      <p:sp>
        <p:nvSpPr>
          <p:cNvPr id="16" name="Textfeld 15">
            <a:extLst>
              <a:ext uri="{FF2B5EF4-FFF2-40B4-BE49-F238E27FC236}">
                <a16:creationId xmlns:a16="http://schemas.microsoft.com/office/drawing/2014/main" id="{A66F6744-C70D-B057-8159-9A7FC880666B}"/>
              </a:ext>
            </a:extLst>
          </p:cNvPr>
          <p:cNvSpPr txBox="1"/>
          <p:nvPr/>
        </p:nvSpPr>
        <p:spPr>
          <a:xfrm>
            <a:off x="-14286" y="3222253"/>
            <a:ext cx="27323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Agenda</a:t>
            </a:r>
            <a:endParaRPr lang="en-GB" sz="40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C2969405-2F15-1364-5D1B-323995AA7853}"/>
              </a:ext>
            </a:extLst>
          </p:cNvPr>
          <p:cNvSpPr txBox="1"/>
          <p:nvPr/>
        </p:nvSpPr>
        <p:spPr>
          <a:xfrm>
            <a:off x="3413943" y="5608023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6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8" name="Textfeld 17">
            <a:extLst>
              <a:ext uri="{FF2B5EF4-FFF2-40B4-BE49-F238E27FC236}">
                <a16:creationId xmlns:a16="http://schemas.microsoft.com/office/drawing/2014/main" id="{84A793CB-748D-D7CB-8F00-995026D03B3E}"/>
              </a:ext>
            </a:extLst>
          </p:cNvPr>
          <p:cNvSpPr txBox="1"/>
          <p:nvPr/>
        </p:nvSpPr>
        <p:spPr>
          <a:xfrm>
            <a:off x="3433943" y="4674567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</a:t>
            </a:r>
            <a:endParaRPr lang="en-GB" sz="35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9" name="Textfeld 18">
            <a:extLst>
              <a:ext uri="{FF2B5EF4-FFF2-40B4-BE49-F238E27FC236}">
                <a16:creationId xmlns:a16="http://schemas.microsoft.com/office/drawing/2014/main" id="{2506D606-D0A2-167A-BC04-EE552FC47DCE}"/>
              </a:ext>
            </a:extLst>
          </p:cNvPr>
          <p:cNvSpPr txBox="1"/>
          <p:nvPr/>
        </p:nvSpPr>
        <p:spPr>
          <a:xfrm>
            <a:off x="3405578" y="3694645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0" name="Textfeld 19">
            <a:extLst>
              <a:ext uri="{FF2B5EF4-FFF2-40B4-BE49-F238E27FC236}">
                <a16:creationId xmlns:a16="http://schemas.microsoft.com/office/drawing/2014/main" id="{089C416E-96E8-A5A6-EB1F-53710E613DC1}"/>
              </a:ext>
            </a:extLst>
          </p:cNvPr>
          <p:cNvSpPr txBox="1"/>
          <p:nvPr/>
        </p:nvSpPr>
        <p:spPr>
          <a:xfrm>
            <a:off x="3405578" y="2756796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1" name="Textfeld 20">
            <a:extLst>
              <a:ext uri="{FF2B5EF4-FFF2-40B4-BE49-F238E27FC236}">
                <a16:creationId xmlns:a16="http://schemas.microsoft.com/office/drawing/2014/main" id="{40A57259-A724-86BF-B98E-4545FF075036}"/>
              </a:ext>
            </a:extLst>
          </p:cNvPr>
          <p:cNvSpPr txBox="1"/>
          <p:nvPr/>
        </p:nvSpPr>
        <p:spPr>
          <a:xfrm>
            <a:off x="3405578" y="1754928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3EFCEAFE-7415-C4EB-64FA-2299796DE687}"/>
              </a:ext>
            </a:extLst>
          </p:cNvPr>
          <p:cNvSpPr txBox="1"/>
          <p:nvPr/>
        </p:nvSpPr>
        <p:spPr>
          <a:xfrm>
            <a:off x="3393108" y="696664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04AF4741-99FE-4DFF-AB36-8E5D74544671}"/>
              </a:ext>
            </a:extLst>
          </p:cNvPr>
          <p:cNvSpPr/>
          <p:nvPr/>
        </p:nvSpPr>
        <p:spPr>
          <a:xfrm>
            <a:off x="4888893" y="780913"/>
            <a:ext cx="659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Zusammensetzung der Versicherten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1A1EEA45-E197-4FC4-8ABE-3A7B026E27CB}"/>
              </a:ext>
            </a:extLst>
          </p:cNvPr>
          <p:cNvSpPr/>
          <p:nvPr/>
        </p:nvSpPr>
        <p:spPr>
          <a:xfrm>
            <a:off x="4893411" y="1740101"/>
            <a:ext cx="606219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Medizinische Situation und Gesundheitsverhalten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94CE7115-8953-4AB1-A6D6-99FEEBFD4ED1}"/>
              </a:ext>
            </a:extLst>
          </p:cNvPr>
          <p:cNvSpPr/>
          <p:nvPr/>
        </p:nvSpPr>
        <p:spPr>
          <a:xfrm>
            <a:off x="4888893" y="2740639"/>
            <a:ext cx="535905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Psychische Vitalität, Ressourcen und Resilienz</a:t>
            </a: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D667C35A-FE3D-4404-B2DC-AF9DC0BE1344}"/>
              </a:ext>
            </a:extLst>
          </p:cNvPr>
          <p:cNvSpPr/>
          <p:nvPr/>
        </p:nvSpPr>
        <p:spPr>
          <a:xfrm>
            <a:off x="4888893" y="3788042"/>
            <a:ext cx="67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Prävention und Fehlzeiten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670C51FB-7821-4379-8FD1-FCDC71C1959F}"/>
              </a:ext>
            </a:extLst>
          </p:cNvPr>
          <p:cNvSpPr/>
          <p:nvPr/>
        </p:nvSpPr>
        <p:spPr>
          <a:xfrm>
            <a:off x="4888893" y="4769801"/>
            <a:ext cx="585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Hind" panose="02000000000000000000" pitchFamily="2" charset="77"/>
                <a:cs typeface="Hind" panose="02000000000000000000" pitchFamily="2" charset="77"/>
              </a:rPr>
              <a:t>Verbesserung nach </a:t>
            </a:r>
            <a:r>
              <a:rPr lang="de-DE" b="1" dirty="0" err="1"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b="1" dirty="0">
                <a:latin typeface="Hind" panose="02000000000000000000" pitchFamily="2" charset="77"/>
                <a:cs typeface="Hind" panose="02000000000000000000" pitchFamily="2" charset="77"/>
              </a:rPr>
              <a:t>-Teilnahme </a:t>
            </a:r>
            <a:endParaRPr lang="en-GB" b="1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61FEB74A-0F65-423A-B437-F14859238886}"/>
              </a:ext>
            </a:extLst>
          </p:cNvPr>
          <p:cNvSpPr/>
          <p:nvPr/>
        </p:nvSpPr>
        <p:spPr>
          <a:xfrm>
            <a:off x="4893365" y="5684643"/>
            <a:ext cx="622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Strategische und operative Handlungsempfehlungen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1515337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674DC8-B2BE-5855-8179-A6A42BCDDCB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FA5603B-FDF4-D425-6BD8-643E05CB4833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90CAA9F7-301B-6F31-7DA3-3C94DD78BD92}"/>
              </a:ext>
            </a:extLst>
          </p:cNvPr>
          <p:cNvSpPr/>
          <p:nvPr/>
        </p:nvSpPr>
        <p:spPr>
          <a:xfrm>
            <a:off x="0" y="0"/>
            <a:ext cx="3945835" cy="6858000"/>
          </a:xfrm>
          <a:prstGeom prst="rect">
            <a:avLst/>
          </a:prstGeom>
          <a:blipFill dpi="0" rotWithShape="1">
            <a:blip r:embed="rId3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BC5DF701-B37B-B9EE-834A-A508231545BA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Medium" pitchFamily="2" charset="0"/>
            </a:endParaRPr>
          </a:p>
        </p:txBody>
      </p:sp>
      <p:sp>
        <p:nvSpPr>
          <p:cNvPr id="28" name="Ellipse 27">
            <a:extLst>
              <a:ext uri="{FF2B5EF4-FFF2-40B4-BE49-F238E27FC236}">
                <a16:creationId xmlns:a16="http://schemas.microsoft.com/office/drawing/2014/main" id="{A2DFA84E-401C-4BFC-BA5F-D2074FACCDB4}"/>
              </a:ext>
            </a:extLst>
          </p:cNvPr>
          <p:cNvSpPr/>
          <p:nvPr/>
        </p:nvSpPr>
        <p:spPr>
          <a:xfrm>
            <a:off x="155838" y="392681"/>
            <a:ext cx="1102472" cy="1050361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D0DCE9F1-301A-59A8-3DB6-6541B6A5599D}"/>
              </a:ext>
            </a:extLst>
          </p:cNvPr>
          <p:cNvSpPr/>
          <p:nvPr/>
        </p:nvSpPr>
        <p:spPr>
          <a:xfrm>
            <a:off x="4578118" y="647108"/>
            <a:ext cx="7029156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Zusammensetzung der </a:t>
            </a:r>
            <a:r>
              <a:rPr lang="de-DE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Teilnehmer:innen</a:t>
            </a: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im Längsschnitt</a:t>
            </a:r>
            <a:endParaRPr lang="en-GB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2A852DB5-A8E2-97DE-4EF3-3FFF9796D01E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Raleway Medium" pitchFamily="2" charset="0"/>
              </a:rPr>
              <a:t>Copyright </a:t>
            </a:r>
            <a:r>
              <a:rPr lang="de-DE" sz="900" dirty="0" err="1">
                <a:latin typeface="Raleway Medium" pitchFamily="2" charset="0"/>
              </a:rPr>
              <a:t>vivamind</a:t>
            </a:r>
            <a:endParaRPr lang="de-DE" sz="900" dirty="0">
              <a:latin typeface="Raleway Medium" pitchFamily="2" charset="0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C2CE033D-C756-0782-3FE2-0949454D6656}"/>
              </a:ext>
            </a:extLst>
          </p:cNvPr>
          <p:cNvSpPr txBox="1"/>
          <p:nvPr/>
        </p:nvSpPr>
        <p:spPr>
          <a:xfrm>
            <a:off x="221766" y="1030748"/>
            <a:ext cx="3328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Stichproben-</a:t>
            </a:r>
          </a:p>
          <a:p>
            <a:r>
              <a:rPr lang="de-DE" sz="2800" b="1" dirty="0" err="1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beschreibung</a:t>
            </a:r>
            <a:endParaRPr lang="en-GB" sz="28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" name="Rechteck: abgerundete Ecken 4">
            <a:extLst>
              <a:ext uri="{FF2B5EF4-FFF2-40B4-BE49-F238E27FC236}">
                <a16:creationId xmlns:a16="http://schemas.microsoft.com/office/drawing/2014/main" id="{B005457D-71E3-5176-25A4-6AFEDEC91226}"/>
              </a:ext>
            </a:extLst>
          </p:cNvPr>
          <p:cNvSpPr>
            <a:spLocks/>
          </p:cNvSpPr>
          <p:nvPr/>
        </p:nvSpPr>
        <p:spPr>
          <a:xfrm>
            <a:off x="221766" y="4655104"/>
            <a:ext cx="3550675" cy="1810215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600" b="1" noProof="0" dirty="0">
                <a:solidFill>
                  <a:srgbClr val="004785"/>
                </a:solidFill>
                <a:latin typeface="Hind" panose="02000000000000000000" pitchFamily="2" charset="77"/>
                <a:ea typeface="Garet Bold"/>
                <a:cs typeface="Hind" panose="02000000000000000000" pitchFamily="2" charset="77"/>
                <a:sym typeface="Garet Bold"/>
              </a:rPr>
              <a:t>Studiendesign &amp; Auswertung</a:t>
            </a:r>
            <a:endParaRPr lang="de-DE" sz="1600" b="1" noProof="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Insgesamt hat eine relativ große Teilstichprobe mind. zweimal an </a:t>
            </a:r>
            <a:r>
              <a:rPr lang="de-DE" altLang="de-DE" sz="12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BIGbalance</a:t>
            </a: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teilgenommen, sodass unter statistischer Kontrolle der Gesundheitswerte zum ersten </a:t>
            </a:r>
            <a:r>
              <a:rPr lang="de-DE" altLang="de-DE" sz="12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Veränderungen im Gesundheitsverhalten und –erleben valide untersucht werden können</a:t>
            </a: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22E61886-3B8D-2E83-F760-AE5CEAA5DCF1}"/>
              </a:ext>
            </a:extLst>
          </p:cNvPr>
          <p:cNvSpPr>
            <a:spLocks/>
          </p:cNvSpPr>
          <p:nvPr/>
        </p:nvSpPr>
        <p:spPr>
          <a:xfrm>
            <a:off x="4578118" y="1786794"/>
            <a:ext cx="8334376" cy="1982737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de-DE" sz="12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Zusammenfassung der Stichprobe</a:t>
            </a:r>
            <a:endParaRPr lang="de-DE" sz="1200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Zeitraum: 06/2022 – 02/2025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 663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86,1% weiblich; 13,9% männlich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Altersdurchschnitt liegt bei ca. 48,66 Jahren (Min.=19; Max.=80; SD=11,63)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Durchschnittlich 170 cm (SD=7,90) groß und 77,8 kg (SD=18,70) schwer</a:t>
            </a:r>
          </a:p>
        </p:txBody>
      </p:sp>
      <p:sp>
        <p:nvSpPr>
          <p:cNvPr id="5" name="Rechteck: abgerundete Ecken 4">
            <a:extLst>
              <a:ext uri="{FF2B5EF4-FFF2-40B4-BE49-F238E27FC236}">
                <a16:creationId xmlns:a16="http://schemas.microsoft.com/office/drawing/2014/main" id="{08B7AE9B-6A0E-1CB4-38B8-3433915223D1}"/>
              </a:ext>
            </a:extLst>
          </p:cNvPr>
          <p:cNvSpPr>
            <a:spLocks/>
          </p:cNvSpPr>
          <p:nvPr/>
        </p:nvSpPr>
        <p:spPr>
          <a:xfrm>
            <a:off x="4578118" y="4027894"/>
            <a:ext cx="7270836" cy="627210"/>
          </a:xfrm>
          <a:prstGeom prst="roundRect">
            <a:avLst>
              <a:gd name="adj" fmla="val 11036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</a:rPr>
              <a:t>Hinweis</a:t>
            </a:r>
            <a:r>
              <a:rPr lang="de-DE" sz="1200" dirty="0">
                <a:solidFill>
                  <a:schemeClr val="bg1"/>
                </a:solidFill>
              </a:rPr>
              <a:t>: Die Ergebnisse zeigen Trends über längere Zeiträume, sollten jedoch aufgrund unterschiedlicher Messintervalle zwischen den Erhebungen vorsichtig interpretiert werden.</a:t>
            </a:r>
          </a:p>
        </p:txBody>
      </p:sp>
    </p:spTree>
    <p:extLst>
      <p:ext uri="{BB962C8B-B14F-4D97-AF65-F5344CB8AC3E}">
        <p14:creationId xmlns:p14="http://schemas.microsoft.com/office/powerpoint/2010/main" val="60270480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161D2C-F593-5F93-6D85-F01C6E49E6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13CF9AE3-039B-A1F0-5B7B-FE0B985805E3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1F953EAC-E146-4B7F-8D13-44A3AE1960B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988" y="0"/>
            <a:ext cx="4062953" cy="6858000"/>
          </a:xfrm>
          <a:prstGeom prst="rect">
            <a:avLst/>
          </a:prstGeom>
        </p:spPr>
      </p:pic>
      <p:graphicFrame>
        <p:nvGraphicFramePr>
          <p:cNvPr id="18" name="Chart 2">
            <a:extLst>
              <a:ext uri="{FF2B5EF4-FFF2-40B4-BE49-F238E27FC236}">
                <a16:creationId xmlns:a16="http://schemas.microsoft.com/office/drawing/2014/main" id="{00000000-0008-0000-0100-0000080C000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52525353"/>
              </p:ext>
            </p:extLst>
          </p:nvPr>
        </p:nvGraphicFramePr>
        <p:xfrm>
          <a:off x="5310659" y="1088501"/>
          <a:ext cx="5067343" cy="319137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26" name="Ellipse 25">
            <a:extLst>
              <a:ext uri="{FF2B5EF4-FFF2-40B4-BE49-F238E27FC236}">
                <a16:creationId xmlns:a16="http://schemas.microsoft.com/office/drawing/2014/main" id="{53D4FBD3-BA6B-EFCE-B259-CBA4EFD3DE71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72328DCD-F0B5-B042-DB7B-A892A1161995}"/>
              </a:ext>
            </a:extLst>
          </p:cNvPr>
          <p:cNvSpPr/>
          <p:nvPr/>
        </p:nvSpPr>
        <p:spPr>
          <a:xfrm>
            <a:off x="4417410" y="412584"/>
            <a:ext cx="100732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Interaktive Effekte von Work-Life Balance und Achtsamkeit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auf Vitalität im Längsschnitt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F1F542C9-E52B-A37E-E495-72A4785B4C44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vivamind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4" name="Textfeld 43">
            <a:extLst>
              <a:ext uri="{FF2B5EF4-FFF2-40B4-BE49-F238E27FC236}">
                <a16:creationId xmlns:a16="http://schemas.microsoft.com/office/drawing/2014/main" id="{E79B8A66-7E83-A547-EC43-60C1CDE565A8}"/>
              </a:ext>
            </a:extLst>
          </p:cNvPr>
          <p:cNvSpPr txBox="1"/>
          <p:nvPr/>
        </p:nvSpPr>
        <p:spPr>
          <a:xfrm>
            <a:off x="4011905" y="6495751"/>
            <a:ext cx="7707655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000" b="1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Anmerkung: 	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N=572; R</a:t>
            </a:r>
            <a:r>
              <a:rPr lang="de-DE" altLang="de-DE" sz="1000" i="1" baseline="30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 .419; Interaktion: R</a:t>
            </a:r>
            <a:r>
              <a:rPr lang="de-DE" altLang="de-DE" sz="1000" i="1" baseline="30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=.005; * = </a:t>
            </a:r>
            <a:r>
              <a:rPr lang="de-DE" sz="1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signifikant (</a:t>
            </a:r>
            <a:r>
              <a:rPr 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lang="de-DE" sz="1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&lt; .05); ** = hochsignifikant (</a:t>
            </a:r>
            <a:r>
              <a:rPr 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 </a:t>
            </a:r>
            <a:r>
              <a:rPr lang="de-DE" sz="10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&lt; .01)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; </a:t>
            </a:r>
            <a:r>
              <a:rPr lang="de-DE" altLang="de-DE" sz="1000" i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n.s</a:t>
            </a:r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. = nicht signifikant</a:t>
            </a:r>
          </a:p>
          <a:p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		MZP = Messzeitpunkt</a:t>
            </a:r>
          </a:p>
          <a:p>
            <a:r>
              <a:rPr lang="de-DE" altLang="de-DE" sz="10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		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A939180-ACE2-BA8F-5712-51392F89722E}"/>
              </a:ext>
            </a:extLst>
          </p:cNvPr>
          <p:cNvSpPr txBox="1"/>
          <p:nvPr/>
        </p:nvSpPr>
        <p:spPr>
          <a:xfrm>
            <a:off x="221766" y="1030748"/>
            <a:ext cx="3328257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2800" b="1" i="0" u="none" strike="noStrike" kern="1200" cap="none" spc="0" normalizeH="0" baseline="0" noProof="0" dirty="0">
                <a:ln>
                  <a:noFill/>
                </a:ln>
                <a:solidFill>
                  <a:srgbClr val="004785"/>
                </a:solidFill>
                <a:effectLst/>
                <a:uLnTx/>
                <a:uFillTx/>
                <a:latin typeface="Hind" panose="02000000000000000000" pitchFamily="2" charset="77"/>
                <a:cs typeface="Hind" panose="02000000000000000000" pitchFamily="2" charset="77"/>
              </a:rPr>
              <a:t>Wechselwirkung zwischen Achtsamkeit und Work-Life Balance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C256C7E5-4712-B4D1-64E5-38F46A2A57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2855159"/>
              </p:ext>
            </p:extLst>
          </p:nvPr>
        </p:nvGraphicFramePr>
        <p:xfrm>
          <a:off x="4662043" y="4005312"/>
          <a:ext cx="6380978" cy="26204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07770196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DE41FB-7A20-6A2F-716E-53CE8C41E0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hteck 11">
            <a:extLst>
              <a:ext uri="{FF2B5EF4-FFF2-40B4-BE49-F238E27FC236}">
                <a16:creationId xmlns:a16="http://schemas.microsoft.com/office/drawing/2014/main" id="{11C66D88-AE98-70D9-6C55-C797A9B31D16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8EFE979A-226D-0B81-1464-69327B4E8A7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988" y="0"/>
            <a:ext cx="4062953" cy="6858000"/>
          </a:xfrm>
          <a:prstGeom prst="rect">
            <a:avLst/>
          </a:prstGeom>
        </p:spPr>
      </p:pic>
      <p:sp>
        <p:nvSpPr>
          <p:cNvPr id="40" name="Freihandform: Form 37">
            <a:extLst>
              <a:ext uri="{FF2B5EF4-FFF2-40B4-BE49-F238E27FC236}">
                <a16:creationId xmlns:a16="http://schemas.microsoft.com/office/drawing/2014/main" id="{E19552EE-7AF3-69DA-4C81-2C44592AF781}"/>
              </a:ext>
            </a:extLst>
          </p:cNvPr>
          <p:cNvSpPr/>
          <p:nvPr/>
        </p:nvSpPr>
        <p:spPr>
          <a:xfrm>
            <a:off x="729786" y="4238206"/>
            <a:ext cx="11220069" cy="772609"/>
          </a:xfrm>
          <a:custGeom>
            <a:avLst/>
            <a:gdLst>
              <a:gd name="connsiteX0" fmla="*/ 108014 w 6886837"/>
              <a:gd name="connsiteY0" fmla="*/ 0 h 582739"/>
              <a:gd name="connsiteX1" fmla="*/ 0 w 6886837"/>
              <a:gd name="connsiteY1" fmla="*/ 108014 h 582739"/>
              <a:gd name="connsiteX2" fmla="*/ 0 w 6886837"/>
              <a:gd name="connsiteY2" fmla="*/ 474726 h 582739"/>
              <a:gd name="connsiteX3" fmla="*/ 108014 w 6886837"/>
              <a:gd name="connsiteY3" fmla="*/ 582740 h 582739"/>
              <a:gd name="connsiteX4" fmla="*/ 6441186 w 6886837"/>
              <a:gd name="connsiteY4" fmla="*/ 582740 h 582739"/>
              <a:gd name="connsiteX5" fmla="*/ 6635592 w 6886837"/>
              <a:gd name="connsiteY5" fmla="*/ 517970 h 582739"/>
              <a:gd name="connsiteX6" fmla="*/ 6851047 w 6886837"/>
              <a:gd name="connsiteY6" fmla="*/ 356425 h 582739"/>
              <a:gd name="connsiteX7" fmla="*/ 6851047 w 6886837"/>
              <a:gd name="connsiteY7" fmla="*/ 226790 h 582739"/>
              <a:gd name="connsiteX8" fmla="*/ 6635496 w 6886837"/>
              <a:gd name="connsiteY8" fmla="*/ 64865 h 582739"/>
              <a:gd name="connsiteX9" fmla="*/ 6441186 w 6886837"/>
              <a:gd name="connsiteY9" fmla="*/ 0 h 582739"/>
              <a:gd name="connsiteX10" fmla="*/ 108014 w 6886837"/>
              <a:gd name="connsiteY10" fmla="*/ 0 h 58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6837" h="582739">
                <a:moveTo>
                  <a:pt x="108014" y="0"/>
                </a:moveTo>
                <a:cubicBezTo>
                  <a:pt x="48387" y="0"/>
                  <a:pt x="0" y="48387"/>
                  <a:pt x="0" y="108014"/>
                </a:cubicBezTo>
                <a:lnTo>
                  <a:pt x="0" y="474726"/>
                </a:lnTo>
                <a:cubicBezTo>
                  <a:pt x="0" y="534448"/>
                  <a:pt x="48387" y="582740"/>
                  <a:pt x="108014" y="582740"/>
                </a:cubicBezTo>
                <a:lnTo>
                  <a:pt x="6441186" y="582740"/>
                </a:lnTo>
                <a:cubicBezTo>
                  <a:pt x="6500813" y="582740"/>
                  <a:pt x="6587871" y="553784"/>
                  <a:pt x="6635592" y="517970"/>
                </a:cubicBezTo>
                <a:lnTo>
                  <a:pt x="6851047" y="356425"/>
                </a:lnTo>
                <a:cubicBezTo>
                  <a:pt x="6898768" y="320612"/>
                  <a:pt x="6898768" y="262604"/>
                  <a:pt x="6851047" y="226790"/>
                </a:cubicBezTo>
                <a:lnTo>
                  <a:pt x="6635496" y="64865"/>
                </a:lnTo>
                <a:cubicBezTo>
                  <a:pt x="6587776" y="29051"/>
                  <a:pt x="6500813" y="0"/>
                  <a:pt x="6441186" y="0"/>
                </a:cubicBezTo>
                <a:lnTo>
                  <a:pt x="108014" y="0"/>
                </a:lnTo>
                <a:close/>
              </a:path>
            </a:pathLst>
          </a:custGeom>
          <a:solidFill>
            <a:srgbClr val="BDCE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353627C4-B262-DD37-B52A-6883C9612845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vivamind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29">
            <a:extLst>
              <a:ext uri="{FF2B5EF4-FFF2-40B4-BE49-F238E27FC236}">
                <a16:creationId xmlns:a16="http://schemas.microsoft.com/office/drawing/2014/main" id="{5D2CA0FF-3203-6797-3D15-BB3747D93147}"/>
              </a:ext>
            </a:extLst>
          </p:cNvPr>
          <p:cNvSpPr/>
          <p:nvPr/>
        </p:nvSpPr>
        <p:spPr>
          <a:xfrm>
            <a:off x="4423067" y="4333434"/>
            <a:ext cx="565914" cy="580519"/>
          </a:xfrm>
          <a:prstGeom prst="ellipse">
            <a:avLst/>
          </a:prstGeom>
          <a:solidFill>
            <a:srgbClr val="FEA1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29">
            <a:extLst>
              <a:ext uri="{FF2B5EF4-FFF2-40B4-BE49-F238E27FC236}">
                <a16:creationId xmlns:a16="http://schemas.microsoft.com/office/drawing/2014/main" id="{C6150255-BEB1-B0A5-CADB-3FF84E4F7867}"/>
              </a:ext>
            </a:extLst>
          </p:cNvPr>
          <p:cNvSpPr/>
          <p:nvPr/>
        </p:nvSpPr>
        <p:spPr>
          <a:xfrm>
            <a:off x="9223576" y="4333434"/>
            <a:ext cx="565914" cy="580519"/>
          </a:xfrm>
          <a:prstGeom prst="ellipse">
            <a:avLst/>
          </a:prstGeom>
          <a:solidFill>
            <a:srgbClr val="FEA1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0025AF00-1F5C-E8B3-839C-B03441C18C29}"/>
              </a:ext>
            </a:extLst>
          </p:cNvPr>
          <p:cNvSpPr txBox="1"/>
          <p:nvPr/>
        </p:nvSpPr>
        <p:spPr>
          <a:xfrm>
            <a:off x="8619392" y="4375586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Messzeitpunkt 2</a:t>
            </a: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AE453D5-AE1E-0C2E-E717-8E96E1723C8D}"/>
              </a:ext>
            </a:extLst>
          </p:cNvPr>
          <p:cNvSpPr txBox="1"/>
          <p:nvPr/>
        </p:nvSpPr>
        <p:spPr>
          <a:xfrm>
            <a:off x="3778867" y="4383007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Messzeitpunkt 1</a:t>
            </a: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50EAC62E-C22F-7080-01DE-23144E43895F}"/>
              </a:ext>
            </a:extLst>
          </p:cNvPr>
          <p:cNvSpPr/>
          <p:nvPr/>
        </p:nvSpPr>
        <p:spPr>
          <a:xfrm>
            <a:off x="4282939" y="427918"/>
            <a:ext cx="94618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Längsschnittanalyse: </a:t>
            </a:r>
          </a:p>
          <a:p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Veränderungen zwischen zwei </a:t>
            </a:r>
            <a:r>
              <a:rPr lang="de-DE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-Untersuchungen</a:t>
            </a:r>
          </a:p>
        </p:txBody>
      </p:sp>
      <p:sp>
        <p:nvSpPr>
          <p:cNvPr id="16" name="Textfeld 15">
            <a:extLst>
              <a:ext uri="{FF2B5EF4-FFF2-40B4-BE49-F238E27FC236}">
                <a16:creationId xmlns:a16="http://schemas.microsoft.com/office/drawing/2014/main" id="{BE0FCB33-45D1-9CA3-E0C1-A1D42DC40265}"/>
              </a:ext>
            </a:extLst>
          </p:cNvPr>
          <p:cNvSpPr txBox="1"/>
          <p:nvPr/>
        </p:nvSpPr>
        <p:spPr>
          <a:xfrm>
            <a:off x="221766" y="1030748"/>
            <a:ext cx="3328257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Erholung, Work-Life Balance und </a:t>
            </a:r>
            <a:r>
              <a:rPr lang="de-DE" sz="2800" b="1" dirty="0" err="1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Activity</a:t>
            </a:r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 Score</a:t>
            </a:r>
          </a:p>
        </p:txBody>
      </p:sp>
      <p:sp>
        <p:nvSpPr>
          <p:cNvPr id="14" name="Rechteck: abgerundete Ecken 4">
            <a:extLst>
              <a:ext uri="{FF2B5EF4-FFF2-40B4-BE49-F238E27FC236}">
                <a16:creationId xmlns:a16="http://schemas.microsoft.com/office/drawing/2014/main" id="{81F5CF43-2689-F3BC-EDE3-872130F9BD71}"/>
              </a:ext>
            </a:extLst>
          </p:cNvPr>
          <p:cNvSpPr>
            <a:spLocks/>
          </p:cNvSpPr>
          <p:nvPr/>
        </p:nvSpPr>
        <p:spPr>
          <a:xfrm>
            <a:off x="5133524" y="1692451"/>
            <a:ext cx="6057166" cy="824378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 algn="ctr"/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Zwischen den Messzeitpunkten zeigte sich ein signifikanter Anstieg der Erholungsfähigkeit (Abschalten von der Arbeit) (von 3.34 auf 3.47)</a:t>
            </a:r>
          </a:p>
          <a:p>
            <a:pPr algn="ctr"/>
            <a:r>
              <a:rPr lang="de-DE" altLang="de-DE" sz="1200" b="1" i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Anmerkung: </a:t>
            </a:r>
            <a:r>
              <a:rPr lang="de-DE" altLang="de-DE" sz="1200" i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N=588; </a:t>
            </a: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F(1, 587) = 14,66, p &lt; .001, </a:t>
            </a:r>
            <a:r>
              <a:rPr lang="el-GR" sz="1200" dirty="0">
                <a:solidFill>
                  <a:srgbClr val="004785"/>
                </a:solidFill>
                <a:cs typeface="Hind" panose="02000000000000000000" pitchFamily="2" charset="77"/>
              </a:rPr>
              <a:t>η²</a:t>
            </a: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ₚ = .024..</a:t>
            </a:r>
          </a:p>
        </p:txBody>
      </p:sp>
      <p:sp>
        <p:nvSpPr>
          <p:cNvPr id="26" name="Rechteck: abgerundete Ecken 4">
            <a:extLst>
              <a:ext uri="{FF2B5EF4-FFF2-40B4-BE49-F238E27FC236}">
                <a16:creationId xmlns:a16="http://schemas.microsoft.com/office/drawing/2014/main" id="{66DA06B3-4313-9D8C-9177-DB8D0F36E002}"/>
              </a:ext>
            </a:extLst>
          </p:cNvPr>
          <p:cNvSpPr>
            <a:spLocks/>
          </p:cNvSpPr>
          <p:nvPr/>
        </p:nvSpPr>
        <p:spPr>
          <a:xfrm>
            <a:off x="5133524" y="2803570"/>
            <a:ext cx="6057166" cy="827328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noAutofit/>
          </a:bodyPr>
          <a:lstStyle/>
          <a:p>
            <a:pPr algn="ctr"/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Der Mittelwert von Work-Life-Balance war zum 2. Messzeitpunkt ebenfalls signifikant höher (von 4.26 auf 4.34). </a:t>
            </a:r>
            <a:r>
              <a:rPr lang="de-DE" altLang="de-DE" sz="1200" b="1" i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Anmerkung: </a:t>
            </a:r>
            <a:r>
              <a:rPr lang="de-DE" altLang="de-DE" sz="1200" i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N=566; </a:t>
            </a: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F(1, 565) = 4,592, p &lt; .001, </a:t>
            </a:r>
            <a:r>
              <a:rPr lang="el-GR" sz="1200" dirty="0">
                <a:solidFill>
                  <a:srgbClr val="004785"/>
                </a:solidFill>
                <a:cs typeface="Hind" panose="02000000000000000000" pitchFamily="2" charset="77"/>
              </a:rPr>
              <a:t>η²</a:t>
            </a:r>
            <a:r>
              <a:rPr lang="de-DE" sz="12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ₚ = .008</a:t>
            </a:r>
            <a:endParaRPr lang="de-DE" altLang="de-DE" sz="1200" i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6" name="Rechteck: abgerundete Ecken 4">
            <a:extLst>
              <a:ext uri="{FF2B5EF4-FFF2-40B4-BE49-F238E27FC236}">
                <a16:creationId xmlns:a16="http://schemas.microsoft.com/office/drawing/2014/main" id="{835EDFD5-C28D-0472-9935-4313733D99FC}"/>
              </a:ext>
            </a:extLst>
          </p:cNvPr>
          <p:cNvSpPr>
            <a:spLocks/>
          </p:cNvSpPr>
          <p:nvPr/>
        </p:nvSpPr>
        <p:spPr>
          <a:xfrm>
            <a:off x="4299437" y="5449321"/>
            <a:ext cx="7270836" cy="824378"/>
          </a:xfrm>
          <a:prstGeom prst="roundRect">
            <a:avLst>
              <a:gd name="adj" fmla="val 11036"/>
            </a:avLst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r>
              <a:rPr lang="de-DE" sz="1200" b="1" dirty="0">
                <a:latin typeface="Hind" panose="02000000000000000000" pitchFamily="2" charset="77"/>
                <a:cs typeface="Hind" panose="02000000000000000000" pitchFamily="2" charset="77"/>
              </a:rPr>
              <a:t>Hinweis</a:t>
            </a:r>
            <a:r>
              <a:rPr lang="de-DE" sz="1200" dirty="0">
                <a:latin typeface="Hind" panose="02000000000000000000" pitchFamily="2" charset="77"/>
                <a:cs typeface="Hind" panose="02000000000000000000" pitchFamily="2" charset="77"/>
              </a:rPr>
              <a:t>: Obwohl der Unterschied zwischen den Messzeitpunkten statistisch signifikant ist, fallen die Effekte insgesamt eher klein aus, was auf eine moderate Veränderung der einzelnen Faktoren (Erholung und Work-Life-Balance) hindeutet.</a:t>
            </a:r>
          </a:p>
        </p:txBody>
      </p:sp>
      <p:sp>
        <p:nvSpPr>
          <p:cNvPr id="37" name="Freihandform: Form 15">
            <a:extLst>
              <a:ext uri="{FF2B5EF4-FFF2-40B4-BE49-F238E27FC236}">
                <a16:creationId xmlns:a16="http://schemas.microsoft.com/office/drawing/2014/main" id="{FB6F44A5-AEF4-05CD-373C-C0F61AC1F01F}"/>
              </a:ext>
            </a:extLst>
          </p:cNvPr>
          <p:cNvSpPr/>
          <p:nvPr/>
        </p:nvSpPr>
        <p:spPr>
          <a:xfrm>
            <a:off x="4311262" y="1880580"/>
            <a:ext cx="649426" cy="439211"/>
          </a:xfrm>
          <a:custGeom>
            <a:avLst/>
            <a:gdLst>
              <a:gd name="connsiteX0" fmla="*/ 292716 w 414704"/>
              <a:gd name="connsiteY0" fmla="*/ 160965 h 280467"/>
              <a:gd name="connsiteX1" fmla="*/ 279476 w 414704"/>
              <a:gd name="connsiteY1" fmla="*/ 185254 h 280467"/>
              <a:gd name="connsiteX2" fmla="*/ 292716 w 414704"/>
              <a:gd name="connsiteY2" fmla="*/ 160965 h 280467"/>
              <a:gd name="connsiteX3" fmla="*/ 337864 w 414704"/>
              <a:gd name="connsiteY3" fmla="*/ 214781 h 280467"/>
              <a:gd name="connsiteX4" fmla="*/ 357771 w 414704"/>
              <a:gd name="connsiteY4" fmla="*/ 174014 h 280467"/>
              <a:gd name="connsiteX5" fmla="*/ 337864 w 414704"/>
              <a:gd name="connsiteY5" fmla="*/ 214781 h 280467"/>
              <a:gd name="connsiteX6" fmla="*/ 259949 w 414704"/>
              <a:gd name="connsiteY6" fmla="*/ 234689 h 280467"/>
              <a:gd name="connsiteX7" fmla="*/ 293954 w 414704"/>
              <a:gd name="connsiteY7" fmla="*/ 203161 h 280467"/>
              <a:gd name="connsiteX8" fmla="*/ 259949 w 414704"/>
              <a:gd name="connsiteY8" fmla="*/ 234689 h 280467"/>
              <a:gd name="connsiteX9" fmla="*/ 312909 w 414704"/>
              <a:gd name="connsiteY9" fmla="*/ 236117 h 280467"/>
              <a:gd name="connsiteX10" fmla="*/ 333197 w 414704"/>
              <a:gd name="connsiteY10" fmla="*/ 210400 h 280467"/>
              <a:gd name="connsiteX11" fmla="*/ 344627 w 414704"/>
              <a:gd name="connsiteY11" fmla="*/ 187254 h 280467"/>
              <a:gd name="connsiteX12" fmla="*/ 329006 w 414704"/>
              <a:gd name="connsiteY12" fmla="*/ 209829 h 280467"/>
              <a:gd name="connsiteX13" fmla="*/ 313004 w 414704"/>
              <a:gd name="connsiteY13" fmla="*/ 236117 h 280467"/>
              <a:gd name="connsiteX14" fmla="*/ 288239 w 414704"/>
              <a:gd name="connsiteY14" fmla="*/ 239261 h 280467"/>
              <a:gd name="connsiteX15" fmla="*/ 271951 w 414704"/>
              <a:gd name="connsiteY15" fmla="*/ 270122 h 280467"/>
              <a:gd name="connsiteX16" fmla="*/ 288239 w 414704"/>
              <a:gd name="connsiteY16" fmla="*/ 239261 h 280467"/>
              <a:gd name="connsiteX17" fmla="*/ 287096 w 414704"/>
              <a:gd name="connsiteY17" fmla="*/ 254501 h 280467"/>
              <a:gd name="connsiteX18" fmla="*/ 288715 w 414704"/>
              <a:gd name="connsiteY18" fmla="*/ 256120 h 280467"/>
              <a:gd name="connsiteX19" fmla="*/ 323957 w 414704"/>
              <a:gd name="connsiteY19" fmla="*/ 207162 h 280467"/>
              <a:gd name="connsiteX20" fmla="*/ 303384 w 414704"/>
              <a:gd name="connsiteY20" fmla="*/ 228974 h 280467"/>
              <a:gd name="connsiteX21" fmla="*/ 287096 w 414704"/>
              <a:gd name="connsiteY21" fmla="*/ 254501 h 280467"/>
              <a:gd name="connsiteX22" fmla="*/ 37827 w 414704"/>
              <a:gd name="connsiteY22" fmla="*/ 225926 h 280467"/>
              <a:gd name="connsiteX23" fmla="*/ 71640 w 414704"/>
              <a:gd name="connsiteY23" fmla="*/ 191255 h 280467"/>
              <a:gd name="connsiteX24" fmla="*/ 37827 w 414704"/>
              <a:gd name="connsiteY24" fmla="*/ 225926 h 280467"/>
              <a:gd name="connsiteX25" fmla="*/ 263188 w 414704"/>
              <a:gd name="connsiteY25" fmla="*/ 252786 h 280467"/>
              <a:gd name="connsiteX26" fmla="*/ 295002 w 414704"/>
              <a:gd name="connsiteY26" fmla="*/ 215543 h 280467"/>
              <a:gd name="connsiteX27" fmla="*/ 273666 w 414704"/>
              <a:gd name="connsiteY27" fmla="*/ 231164 h 280467"/>
              <a:gd name="connsiteX28" fmla="*/ 263188 w 414704"/>
              <a:gd name="connsiteY28" fmla="*/ 252786 h 280467"/>
              <a:gd name="connsiteX29" fmla="*/ 293192 w 414704"/>
              <a:gd name="connsiteY29" fmla="*/ 183444 h 280467"/>
              <a:gd name="connsiteX30" fmla="*/ 262807 w 414704"/>
              <a:gd name="connsiteY30" fmla="*/ 218687 h 280467"/>
              <a:gd name="connsiteX31" fmla="*/ 293192 w 414704"/>
              <a:gd name="connsiteY31" fmla="*/ 183444 h 280467"/>
              <a:gd name="connsiteX32" fmla="*/ 12681 w 414704"/>
              <a:gd name="connsiteY32" fmla="*/ 131057 h 280467"/>
              <a:gd name="connsiteX33" fmla="*/ 34874 w 414704"/>
              <a:gd name="connsiteY33" fmla="*/ 92099 h 280467"/>
              <a:gd name="connsiteX34" fmla="*/ 29730 w 414704"/>
              <a:gd name="connsiteY34" fmla="*/ 80098 h 280467"/>
              <a:gd name="connsiteX35" fmla="*/ 18681 w 414704"/>
              <a:gd name="connsiteY35" fmla="*/ 109530 h 280467"/>
              <a:gd name="connsiteX36" fmla="*/ 12681 w 414704"/>
              <a:gd name="connsiteY36" fmla="*/ 130962 h 280467"/>
              <a:gd name="connsiteX37" fmla="*/ 44494 w 414704"/>
              <a:gd name="connsiteY37" fmla="*/ 86099 h 280467"/>
              <a:gd name="connsiteX38" fmla="*/ 13823 w 414704"/>
              <a:gd name="connsiteY38" fmla="*/ 151440 h 280467"/>
              <a:gd name="connsiteX39" fmla="*/ 30969 w 414704"/>
              <a:gd name="connsiteY39" fmla="*/ 127342 h 280467"/>
              <a:gd name="connsiteX40" fmla="*/ 44494 w 414704"/>
              <a:gd name="connsiteY40" fmla="*/ 86194 h 280467"/>
              <a:gd name="connsiteX41" fmla="*/ 54686 w 414704"/>
              <a:gd name="connsiteY41" fmla="*/ 224973 h 280467"/>
              <a:gd name="connsiteX42" fmla="*/ 78784 w 414704"/>
              <a:gd name="connsiteY42" fmla="*/ 209447 h 280467"/>
              <a:gd name="connsiteX43" fmla="*/ 101358 w 414704"/>
              <a:gd name="connsiteY43" fmla="*/ 178205 h 280467"/>
              <a:gd name="connsiteX44" fmla="*/ 78213 w 414704"/>
              <a:gd name="connsiteY44" fmla="*/ 194207 h 280467"/>
              <a:gd name="connsiteX45" fmla="*/ 54590 w 414704"/>
              <a:gd name="connsiteY45" fmla="*/ 224973 h 280467"/>
              <a:gd name="connsiteX46" fmla="*/ 47828 w 414704"/>
              <a:gd name="connsiteY46" fmla="*/ 104577 h 280467"/>
              <a:gd name="connsiteX47" fmla="*/ 30111 w 414704"/>
              <a:gd name="connsiteY47" fmla="*/ 139820 h 280467"/>
              <a:gd name="connsiteX48" fmla="*/ 18777 w 414704"/>
              <a:gd name="connsiteY48" fmla="*/ 177443 h 280467"/>
              <a:gd name="connsiteX49" fmla="*/ 39446 w 414704"/>
              <a:gd name="connsiteY49" fmla="*/ 141534 h 280467"/>
              <a:gd name="connsiteX50" fmla="*/ 47732 w 414704"/>
              <a:gd name="connsiteY50" fmla="*/ 104672 h 280467"/>
              <a:gd name="connsiteX51" fmla="*/ 75736 w 414704"/>
              <a:gd name="connsiteY51" fmla="*/ 223163 h 280467"/>
              <a:gd name="connsiteX52" fmla="*/ 101739 w 414704"/>
              <a:gd name="connsiteY52" fmla="*/ 207733 h 280467"/>
              <a:gd name="connsiteX53" fmla="*/ 126028 w 414704"/>
              <a:gd name="connsiteY53" fmla="*/ 173062 h 280467"/>
              <a:gd name="connsiteX54" fmla="*/ 75736 w 414704"/>
              <a:gd name="connsiteY54" fmla="*/ 223068 h 280467"/>
              <a:gd name="connsiteX55" fmla="*/ 374821 w 414704"/>
              <a:gd name="connsiteY55" fmla="*/ 182777 h 280467"/>
              <a:gd name="connsiteX56" fmla="*/ 376440 w 414704"/>
              <a:gd name="connsiteY56" fmla="*/ 184111 h 280467"/>
              <a:gd name="connsiteX57" fmla="*/ 389585 w 414704"/>
              <a:gd name="connsiteY57" fmla="*/ 162775 h 280467"/>
              <a:gd name="connsiteX58" fmla="*/ 397395 w 414704"/>
              <a:gd name="connsiteY58" fmla="*/ 137534 h 280467"/>
              <a:gd name="connsiteX59" fmla="*/ 366439 w 414704"/>
              <a:gd name="connsiteY59" fmla="*/ 168109 h 280467"/>
              <a:gd name="connsiteX60" fmla="*/ 361486 w 414704"/>
              <a:gd name="connsiteY60" fmla="*/ 186016 h 280467"/>
              <a:gd name="connsiteX61" fmla="*/ 351580 w 414704"/>
              <a:gd name="connsiteY61" fmla="*/ 205828 h 280467"/>
              <a:gd name="connsiteX62" fmla="*/ 376250 w 414704"/>
              <a:gd name="connsiteY62" fmla="*/ 165061 h 280467"/>
              <a:gd name="connsiteX63" fmla="*/ 374821 w 414704"/>
              <a:gd name="connsiteY63" fmla="*/ 182777 h 280467"/>
              <a:gd name="connsiteX64" fmla="*/ 102501 w 414704"/>
              <a:gd name="connsiteY64" fmla="*/ 217734 h 280467"/>
              <a:gd name="connsiteX65" fmla="*/ 130600 w 414704"/>
              <a:gd name="connsiteY65" fmla="*/ 198589 h 280467"/>
              <a:gd name="connsiteX66" fmla="*/ 149745 w 414704"/>
              <a:gd name="connsiteY66" fmla="*/ 170490 h 280467"/>
              <a:gd name="connsiteX67" fmla="*/ 102501 w 414704"/>
              <a:gd name="connsiteY67" fmla="*/ 217734 h 280467"/>
              <a:gd name="connsiteX68" fmla="*/ 240042 w 414704"/>
              <a:gd name="connsiteY68" fmla="*/ 203351 h 280467"/>
              <a:gd name="connsiteX69" fmla="*/ 281190 w 414704"/>
              <a:gd name="connsiteY69" fmla="*/ 161251 h 280467"/>
              <a:gd name="connsiteX70" fmla="*/ 255949 w 414704"/>
              <a:gd name="connsiteY70" fmla="*/ 180396 h 280467"/>
              <a:gd name="connsiteX71" fmla="*/ 226993 w 414704"/>
              <a:gd name="connsiteY71" fmla="*/ 210876 h 280467"/>
              <a:gd name="connsiteX72" fmla="*/ 254044 w 414704"/>
              <a:gd name="connsiteY72" fmla="*/ 210495 h 280467"/>
              <a:gd name="connsiteX73" fmla="*/ 267284 w 414704"/>
              <a:gd name="connsiteY73" fmla="*/ 188588 h 280467"/>
              <a:gd name="connsiteX74" fmla="*/ 239947 w 414704"/>
              <a:gd name="connsiteY74" fmla="*/ 203351 h 280467"/>
              <a:gd name="connsiteX75" fmla="*/ 49828 w 414704"/>
              <a:gd name="connsiteY75" fmla="*/ 136867 h 280467"/>
              <a:gd name="connsiteX76" fmla="*/ 23158 w 414704"/>
              <a:gd name="connsiteY76" fmla="*/ 180682 h 280467"/>
              <a:gd name="connsiteX77" fmla="*/ 13633 w 414704"/>
              <a:gd name="connsiteY77" fmla="*/ 235927 h 280467"/>
              <a:gd name="connsiteX78" fmla="*/ 26968 w 414704"/>
              <a:gd name="connsiteY78" fmla="*/ 215543 h 280467"/>
              <a:gd name="connsiteX79" fmla="*/ 38017 w 414704"/>
              <a:gd name="connsiteY79" fmla="*/ 187159 h 280467"/>
              <a:gd name="connsiteX80" fmla="*/ 26492 w 414704"/>
              <a:gd name="connsiteY80" fmla="*/ 196208 h 280467"/>
              <a:gd name="connsiteX81" fmla="*/ 49923 w 414704"/>
              <a:gd name="connsiteY81" fmla="*/ 136772 h 280467"/>
              <a:gd name="connsiteX82" fmla="*/ 50019 w 414704"/>
              <a:gd name="connsiteY82" fmla="*/ 183635 h 280467"/>
              <a:gd name="connsiteX83" fmla="*/ 122694 w 414704"/>
              <a:gd name="connsiteY83" fmla="*/ 165918 h 280467"/>
              <a:gd name="connsiteX84" fmla="*/ 204705 w 414704"/>
              <a:gd name="connsiteY84" fmla="*/ 156107 h 280467"/>
              <a:gd name="connsiteX85" fmla="*/ 290620 w 414704"/>
              <a:gd name="connsiteY85" fmla="*/ 152202 h 280467"/>
              <a:gd name="connsiteX86" fmla="*/ 303193 w 414704"/>
              <a:gd name="connsiteY86" fmla="*/ 175253 h 280467"/>
              <a:gd name="connsiteX87" fmla="*/ 305098 w 414704"/>
              <a:gd name="connsiteY87" fmla="*/ 212114 h 280467"/>
              <a:gd name="connsiteX88" fmla="*/ 335388 w 414704"/>
              <a:gd name="connsiteY88" fmla="*/ 184587 h 280467"/>
              <a:gd name="connsiteX89" fmla="*/ 369106 w 414704"/>
              <a:gd name="connsiteY89" fmla="*/ 153631 h 280467"/>
              <a:gd name="connsiteX90" fmla="*/ 401396 w 414704"/>
              <a:gd name="connsiteY90" fmla="*/ 123151 h 280467"/>
              <a:gd name="connsiteX91" fmla="*/ 385584 w 414704"/>
              <a:gd name="connsiteY91" fmla="*/ 101148 h 280467"/>
              <a:gd name="connsiteX92" fmla="*/ 325863 w 414704"/>
              <a:gd name="connsiteY92" fmla="*/ 45141 h 280467"/>
              <a:gd name="connsiteX93" fmla="*/ 306146 w 414704"/>
              <a:gd name="connsiteY93" fmla="*/ 22186 h 280467"/>
              <a:gd name="connsiteX94" fmla="*/ 302241 w 414704"/>
              <a:gd name="connsiteY94" fmla="*/ 38950 h 280467"/>
              <a:gd name="connsiteX95" fmla="*/ 299955 w 414704"/>
              <a:gd name="connsiteY95" fmla="*/ 63905 h 280467"/>
              <a:gd name="connsiteX96" fmla="*/ 291096 w 414704"/>
              <a:gd name="connsiteY96" fmla="*/ 85337 h 280467"/>
              <a:gd name="connsiteX97" fmla="*/ 215468 w 414704"/>
              <a:gd name="connsiteY97" fmla="*/ 89623 h 280467"/>
              <a:gd name="connsiteX98" fmla="*/ 132029 w 414704"/>
              <a:gd name="connsiteY98" fmla="*/ 86765 h 280467"/>
              <a:gd name="connsiteX99" fmla="*/ 51638 w 414704"/>
              <a:gd name="connsiteY99" fmla="*/ 79526 h 280467"/>
              <a:gd name="connsiteX100" fmla="*/ 58305 w 414704"/>
              <a:gd name="connsiteY100" fmla="*/ 126104 h 280467"/>
              <a:gd name="connsiteX101" fmla="*/ 50114 w 414704"/>
              <a:gd name="connsiteY101" fmla="*/ 183635 h 280467"/>
              <a:gd name="connsiteX102" fmla="*/ 170795 w 414704"/>
              <a:gd name="connsiteY102" fmla="*/ 165728 h 280467"/>
              <a:gd name="connsiteX103" fmla="*/ 144507 w 414704"/>
              <a:gd name="connsiteY103" fmla="*/ 213829 h 280467"/>
              <a:gd name="connsiteX104" fmla="*/ 169843 w 414704"/>
              <a:gd name="connsiteY104" fmla="*/ 194684 h 280467"/>
              <a:gd name="connsiteX105" fmla="*/ 191274 w 414704"/>
              <a:gd name="connsiteY105" fmla="*/ 168776 h 280467"/>
              <a:gd name="connsiteX106" fmla="*/ 187369 w 414704"/>
              <a:gd name="connsiteY106" fmla="*/ 182777 h 280467"/>
              <a:gd name="connsiteX107" fmla="*/ 165081 w 414704"/>
              <a:gd name="connsiteY107" fmla="*/ 211257 h 280467"/>
              <a:gd name="connsiteX108" fmla="*/ 212134 w 414704"/>
              <a:gd name="connsiteY108" fmla="*/ 162489 h 280467"/>
              <a:gd name="connsiteX109" fmla="*/ 170795 w 414704"/>
              <a:gd name="connsiteY109" fmla="*/ 166109 h 280467"/>
              <a:gd name="connsiteX110" fmla="*/ 148602 w 414704"/>
              <a:gd name="connsiteY110" fmla="*/ 184206 h 280467"/>
              <a:gd name="connsiteX111" fmla="*/ 127743 w 414704"/>
              <a:gd name="connsiteY111" fmla="*/ 215163 h 280467"/>
              <a:gd name="connsiteX112" fmla="*/ 170700 w 414704"/>
              <a:gd name="connsiteY112" fmla="*/ 165823 h 280467"/>
              <a:gd name="connsiteX113" fmla="*/ 238899 w 414704"/>
              <a:gd name="connsiteY113" fmla="*/ 161822 h 280467"/>
              <a:gd name="connsiteX114" fmla="*/ 243662 w 414704"/>
              <a:gd name="connsiteY114" fmla="*/ 162394 h 280467"/>
              <a:gd name="connsiteX115" fmla="*/ 206228 w 414704"/>
              <a:gd name="connsiteY115" fmla="*/ 210305 h 280467"/>
              <a:gd name="connsiteX116" fmla="*/ 237470 w 414704"/>
              <a:gd name="connsiteY116" fmla="*/ 191064 h 280467"/>
              <a:gd name="connsiteX117" fmla="*/ 265188 w 414704"/>
              <a:gd name="connsiteY117" fmla="*/ 159155 h 280467"/>
              <a:gd name="connsiteX118" fmla="*/ 239090 w 414704"/>
              <a:gd name="connsiteY118" fmla="*/ 161918 h 280467"/>
              <a:gd name="connsiteX119" fmla="*/ 212229 w 414704"/>
              <a:gd name="connsiteY119" fmla="*/ 172871 h 280467"/>
              <a:gd name="connsiteX120" fmla="*/ 183559 w 414704"/>
              <a:gd name="connsiteY120" fmla="*/ 210400 h 280467"/>
              <a:gd name="connsiteX121" fmla="*/ 238994 w 414704"/>
              <a:gd name="connsiteY121" fmla="*/ 161632 h 280467"/>
              <a:gd name="connsiteX122" fmla="*/ 29921 w 414704"/>
              <a:gd name="connsiteY122" fmla="*/ 52952 h 280467"/>
              <a:gd name="connsiteX123" fmla="*/ 92405 w 414704"/>
              <a:gd name="connsiteY123" fmla="*/ 75526 h 280467"/>
              <a:gd name="connsiteX124" fmla="*/ 170510 w 414704"/>
              <a:gd name="connsiteY124" fmla="*/ 81527 h 280467"/>
              <a:gd name="connsiteX125" fmla="*/ 240709 w 414704"/>
              <a:gd name="connsiteY125" fmla="*/ 82003 h 280467"/>
              <a:gd name="connsiteX126" fmla="*/ 272903 w 414704"/>
              <a:gd name="connsiteY126" fmla="*/ 80193 h 280467"/>
              <a:gd name="connsiteX127" fmla="*/ 292239 w 414704"/>
              <a:gd name="connsiteY127" fmla="*/ 60857 h 280467"/>
              <a:gd name="connsiteX128" fmla="*/ 300240 w 414704"/>
              <a:gd name="connsiteY128" fmla="*/ 469 h 280467"/>
              <a:gd name="connsiteX129" fmla="*/ 311480 w 414704"/>
              <a:gd name="connsiteY129" fmla="*/ 15042 h 280467"/>
              <a:gd name="connsiteX130" fmla="*/ 334626 w 414704"/>
              <a:gd name="connsiteY130" fmla="*/ 42760 h 280467"/>
              <a:gd name="connsiteX131" fmla="*/ 387870 w 414704"/>
              <a:gd name="connsiteY131" fmla="*/ 92004 h 280467"/>
              <a:gd name="connsiteX132" fmla="*/ 408540 w 414704"/>
              <a:gd name="connsiteY132" fmla="*/ 110768 h 280467"/>
              <a:gd name="connsiteX133" fmla="*/ 406920 w 414704"/>
              <a:gd name="connsiteY133" fmla="*/ 136867 h 280467"/>
              <a:gd name="connsiteX134" fmla="*/ 385584 w 414704"/>
              <a:gd name="connsiteY134" fmla="*/ 185349 h 280467"/>
              <a:gd name="connsiteX135" fmla="*/ 331863 w 414704"/>
              <a:gd name="connsiteY135" fmla="*/ 227926 h 280467"/>
              <a:gd name="connsiteX136" fmla="*/ 279476 w 414704"/>
              <a:gd name="connsiteY136" fmla="*/ 271265 h 280467"/>
              <a:gd name="connsiteX137" fmla="*/ 265760 w 414704"/>
              <a:gd name="connsiteY137" fmla="*/ 278504 h 280467"/>
              <a:gd name="connsiteX138" fmla="*/ 253568 w 414704"/>
              <a:gd name="connsiteY138" fmla="*/ 240308 h 280467"/>
              <a:gd name="connsiteX139" fmla="*/ 248996 w 414704"/>
              <a:gd name="connsiteY139" fmla="*/ 218020 h 280467"/>
              <a:gd name="connsiteX140" fmla="*/ 211372 w 414704"/>
              <a:gd name="connsiteY140" fmla="*/ 217163 h 280467"/>
              <a:gd name="connsiteX141" fmla="*/ 191941 w 414704"/>
              <a:gd name="connsiteY141" fmla="*/ 219258 h 280467"/>
              <a:gd name="connsiteX142" fmla="*/ 163176 w 414704"/>
              <a:gd name="connsiteY142" fmla="*/ 218306 h 280467"/>
              <a:gd name="connsiteX143" fmla="*/ 95834 w 414704"/>
              <a:gd name="connsiteY143" fmla="*/ 225640 h 280467"/>
              <a:gd name="connsiteX144" fmla="*/ 66782 w 414704"/>
              <a:gd name="connsiteY144" fmla="*/ 231260 h 280467"/>
              <a:gd name="connsiteX145" fmla="*/ 30016 w 414704"/>
              <a:gd name="connsiteY145" fmla="*/ 236022 h 280467"/>
              <a:gd name="connsiteX146" fmla="*/ 11728 w 414704"/>
              <a:gd name="connsiteY146" fmla="*/ 239832 h 280467"/>
              <a:gd name="connsiteX147" fmla="*/ 8204 w 414704"/>
              <a:gd name="connsiteY147" fmla="*/ 220306 h 280467"/>
              <a:gd name="connsiteX148" fmla="*/ 7251 w 414704"/>
              <a:gd name="connsiteY148" fmla="*/ 156298 h 280467"/>
              <a:gd name="connsiteX149" fmla="*/ 489 w 414704"/>
              <a:gd name="connsiteY149" fmla="*/ 127723 h 280467"/>
              <a:gd name="connsiteX150" fmla="*/ 1155 w 414704"/>
              <a:gd name="connsiteY150" fmla="*/ 119722 h 280467"/>
              <a:gd name="connsiteX151" fmla="*/ 10394 w 414704"/>
              <a:gd name="connsiteY151" fmla="*/ 109245 h 280467"/>
              <a:gd name="connsiteX152" fmla="*/ 29730 w 414704"/>
              <a:gd name="connsiteY152" fmla="*/ 52856 h 2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4704" h="280467">
                <a:moveTo>
                  <a:pt x="292716" y="160965"/>
                </a:moveTo>
                <a:cubicBezTo>
                  <a:pt x="289001" y="163346"/>
                  <a:pt x="284048" y="172395"/>
                  <a:pt x="279476" y="185254"/>
                </a:cubicBezTo>
                <a:cubicBezTo>
                  <a:pt x="291953" y="178205"/>
                  <a:pt x="296145" y="174586"/>
                  <a:pt x="292716" y="160965"/>
                </a:cubicBezTo>
                <a:moveTo>
                  <a:pt x="337864" y="214781"/>
                </a:moveTo>
                <a:cubicBezTo>
                  <a:pt x="344627" y="213067"/>
                  <a:pt x="363201" y="178396"/>
                  <a:pt x="357771" y="174014"/>
                </a:cubicBezTo>
                <a:cubicBezTo>
                  <a:pt x="346818" y="183635"/>
                  <a:pt x="346246" y="201637"/>
                  <a:pt x="337864" y="214781"/>
                </a:cubicBezTo>
                <a:moveTo>
                  <a:pt x="259949" y="234689"/>
                </a:moveTo>
                <a:cubicBezTo>
                  <a:pt x="264712" y="231546"/>
                  <a:pt x="299288" y="207257"/>
                  <a:pt x="293954" y="203161"/>
                </a:cubicBezTo>
                <a:cubicBezTo>
                  <a:pt x="288906" y="206971"/>
                  <a:pt x="255663" y="226878"/>
                  <a:pt x="259949" y="234689"/>
                </a:cubicBezTo>
                <a:moveTo>
                  <a:pt x="312909" y="236117"/>
                </a:moveTo>
                <a:cubicBezTo>
                  <a:pt x="321195" y="227259"/>
                  <a:pt x="327291" y="221163"/>
                  <a:pt x="333197" y="210400"/>
                </a:cubicBezTo>
                <a:cubicBezTo>
                  <a:pt x="335673" y="205923"/>
                  <a:pt x="346818" y="192779"/>
                  <a:pt x="344627" y="187254"/>
                </a:cubicBezTo>
                <a:cubicBezTo>
                  <a:pt x="337388" y="193922"/>
                  <a:pt x="334340" y="201637"/>
                  <a:pt x="329006" y="209829"/>
                </a:cubicBezTo>
                <a:cubicBezTo>
                  <a:pt x="324339" y="216972"/>
                  <a:pt x="313956" y="227355"/>
                  <a:pt x="313004" y="236117"/>
                </a:cubicBezTo>
                <a:moveTo>
                  <a:pt x="288239" y="239261"/>
                </a:moveTo>
                <a:cubicBezTo>
                  <a:pt x="279476" y="237832"/>
                  <a:pt x="255568" y="265550"/>
                  <a:pt x="271951" y="270122"/>
                </a:cubicBezTo>
                <a:cubicBezTo>
                  <a:pt x="278142" y="260501"/>
                  <a:pt x="283000" y="249929"/>
                  <a:pt x="288239" y="239261"/>
                </a:cubicBezTo>
                <a:moveTo>
                  <a:pt x="287096" y="254501"/>
                </a:moveTo>
                <a:cubicBezTo>
                  <a:pt x="287667" y="255072"/>
                  <a:pt x="288144" y="255548"/>
                  <a:pt x="288715" y="256120"/>
                </a:cubicBezTo>
                <a:cubicBezTo>
                  <a:pt x="305098" y="242880"/>
                  <a:pt x="312337" y="225164"/>
                  <a:pt x="323957" y="207162"/>
                </a:cubicBezTo>
                <a:cubicBezTo>
                  <a:pt x="317957" y="215258"/>
                  <a:pt x="305574" y="217448"/>
                  <a:pt x="303384" y="228974"/>
                </a:cubicBezTo>
                <a:cubicBezTo>
                  <a:pt x="293382" y="234784"/>
                  <a:pt x="294335" y="247071"/>
                  <a:pt x="287096" y="254501"/>
                </a:cubicBezTo>
                <a:moveTo>
                  <a:pt x="37827" y="225926"/>
                </a:moveTo>
                <a:cubicBezTo>
                  <a:pt x="47161" y="226021"/>
                  <a:pt x="75069" y="197637"/>
                  <a:pt x="71640" y="191255"/>
                </a:cubicBezTo>
                <a:cubicBezTo>
                  <a:pt x="66020" y="180587"/>
                  <a:pt x="39827" y="220115"/>
                  <a:pt x="37827" y="225926"/>
                </a:cubicBezTo>
                <a:moveTo>
                  <a:pt x="263188" y="252786"/>
                </a:moveTo>
                <a:cubicBezTo>
                  <a:pt x="267189" y="249452"/>
                  <a:pt x="305098" y="221639"/>
                  <a:pt x="295002" y="215543"/>
                </a:cubicBezTo>
                <a:cubicBezTo>
                  <a:pt x="291192" y="213257"/>
                  <a:pt x="276428" y="228879"/>
                  <a:pt x="273666" y="231164"/>
                </a:cubicBezTo>
                <a:cubicBezTo>
                  <a:pt x="263283" y="239642"/>
                  <a:pt x="260521" y="240404"/>
                  <a:pt x="263188" y="252786"/>
                </a:cubicBezTo>
                <a:moveTo>
                  <a:pt x="293192" y="183444"/>
                </a:moveTo>
                <a:cubicBezTo>
                  <a:pt x="283857" y="189255"/>
                  <a:pt x="259283" y="204971"/>
                  <a:pt x="262807" y="218687"/>
                </a:cubicBezTo>
                <a:cubicBezTo>
                  <a:pt x="272903" y="222497"/>
                  <a:pt x="297478" y="193541"/>
                  <a:pt x="293192" y="183444"/>
                </a:cubicBezTo>
                <a:moveTo>
                  <a:pt x="12681" y="131057"/>
                </a:moveTo>
                <a:cubicBezTo>
                  <a:pt x="22682" y="125056"/>
                  <a:pt x="30683" y="102672"/>
                  <a:pt x="34874" y="92099"/>
                </a:cubicBezTo>
                <a:cubicBezTo>
                  <a:pt x="39160" y="81431"/>
                  <a:pt x="37922" y="62667"/>
                  <a:pt x="29730" y="80098"/>
                </a:cubicBezTo>
                <a:cubicBezTo>
                  <a:pt x="24873" y="90385"/>
                  <a:pt x="25349" y="99529"/>
                  <a:pt x="18681" y="109530"/>
                </a:cubicBezTo>
                <a:cubicBezTo>
                  <a:pt x="14586" y="115531"/>
                  <a:pt x="5918" y="122960"/>
                  <a:pt x="12681" y="130962"/>
                </a:cubicBezTo>
                <a:moveTo>
                  <a:pt x="44494" y="86099"/>
                </a:moveTo>
                <a:cubicBezTo>
                  <a:pt x="42303" y="96481"/>
                  <a:pt x="3441" y="141344"/>
                  <a:pt x="13823" y="151440"/>
                </a:cubicBezTo>
                <a:cubicBezTo>
                  <a:pt x="20586" y="158013"/>
                  <a:pt x="28111" y="133247"/>
                  <a:pt x="30969" y="127342"/>
                </a:cubicBezTo>
                <a:cubicBezTo>
                  <a:pt x="34493" y="119913"/>
                  <a:pt x="52209" y="94766"/>
                  <a:pt x="44494" y="86194"/>
                </a:cubicBezTo>
                <a:moveTo>
                  <a:pt x="54686" y="224973"/>
                </a:moveTo>
                <a:cubicBezTo>
                  <a:pt x="67164" y="226688"/>
                  <a:pt x="71831" y="218210"/>
                  <a:pt x="78784" y="209447"/>
                </a:cubicBezTo>
                <a:cubicBezTo>
                  <a:pt x="84213" y="202589"/>
                  <a:pt x="102120" y="187730"/>
                  <a:pt x="101358" y="178205"/>
                </a:cubicBezTo>
                <a:cubicBezTo>
                  <a:pt x="89928" y="179634"/>
                  <a:pt x="84975" y="185730"/>
                  <a:pt x="78213" y="194207"/>
                </a:cubicBezTo>
                <a:cubicBezTo>
                  <a:pt x="71164" y="203066"/>
                  <a:pt x="58019" y="214115"/>
                  <a:pt x="54590" y="224973"/>
                </a:cubicBezTo>
                <a:moveTo>
                  <a:pt x="47828" y="104577"/>
                </a:moveTo>
                <a:cubicBezTo>
                  <a:pt x="40970" y="106387"/>
                  <a:pt x="33540" y="133152"/>
                  <a:pt x="30111" y="139820"/>
                </a:cubicBezTo>
                <a:cubicBezTo>
                  <a:pt x="29254" y="141439"/>
                  <a:pt x="8871" y="176205"/>
                  <a:pt x="18777" y="177443"/>
                </a:cubicBezTo>
                <a:cubicBezTo>
                  <a:pt x="22491" y="177920"/>
                  <a:pt x="37636" y="144868"/>
                  <a:pt x="39446" y="141534"/>
                </a:cubicBezTo>
                <a:cubicBezTo>
                  <a:pt x="45828" y="129723"/>
                  <a:pt x="51923" y="118198"/>
                  <a:pt x="47732" y="104672"/>
                </a:cubicBezTo>
                <a:moveTo>
                  <a:pt x="75736" y="223163"/>
                </a:moveTo>
                <a:cubicBezTo>
                  <a:pt x="88595" y="222878"/>
                  <a:pt x="94215" y="217544"/>
                  <a:pt x="101739" y="207733"/>
                </a:cubicBezTo>
                <a:cubicBezTo>
                  <a:pt x="108883" y="198398"/>
                  <a:pt x="124218" y="184778"/>
                  <a:pt x="126028" y="173062"/>
                </a:cubicBezTo>
                <a:cubicBezTo>
                  <a:pt x="106597" y="170681"/>
                  <a:pt x="85832" y="208209"/>
                  <a:pt x="75736" y="223068"/>
                </a:cubicBezTo>
                <a:moveTo>
                  <a:pt x="374821" y="182777"/>
                </a:moveTo>
                <a:cubicBezTo>
                  <a:pt x="375393" y="183158"/>
                  <a:pt x="375869" y="183635"/>
                  <a:pt x="376440" y="184111"/>
                </a:cubicBezTo>
                <a:cubicBezTo>
                  <a:pt x="386346" y="178301"/>
                  <a:pt x="386346" y="172967"/>
                  <a:pt x="389585" y="162775"/>
                </a:cubicBezTo>
                <a:cubicBezTo>
                  <a:pt x="391776" y="155917"/>
                  <a:pt x="399586" y="145058"/>
                  <a:pt x="397395" y="137534"/>
                </a:cubicBezTo>
                <a:cubicBezTo>
                  <a:pt x="388347" y="146106"/>
                  <a:pt x="371964" y="156965"/>
                  <a:pt x="366439" y="168109"/>
                </a:cubicBezTo>
                <a:cubicBezTo>
                  <a:pt x="363963" y="172967"/>
                  <a:pt x="363677" y="180777"/>
                  <a:pt x="361486" y="186016"/>
                </a:cubicBezTo>
                <a:cubicBezTo>
                  <a:pt x="358724" y="192683"/>
                  <a:pt x="354819" y="199351"/>
                  <a:pt x="351580" y="205828"/>
                </a:cubicBezTo>
                <a:cubicBezTo>
                  <a:pt x="369868" y="197160"/>
                  <a:pt x="364534" y="178015"/>
                  <a:pt x="376250" y="165061"/>
                </a:cubicBezTo>
                <a:cubicBezTo>
                  <a:pt x="389109" y="150964"/>
                  <a:pt x="377774" y="175824"/>
                  <a:pt x="374821" y="182777"/>
                </a:cubicBezTo>
                <a:moveTo>
                  <a:pt x="102501" y="217734"/>
                </a:moveTo>
                <a:cubicBezTo>
                  <a:pt x="117646" y="217353"/>
                  <a:pt x="122028" y="210495"/>
                  <a:pt x="130600" y="198589"/>
                </a:cubicBezTo>
                <a:cubicBezTo>
                  <a:pt x="133934" y="193922"/>
                  <a:pt x="152603" y="174967"/>
                  <a:pt x="149745" y="170490"/>
                </a:cubicBezTo>
                <a:cubicBezTo>
                  <a:pt x="127171" y="171919"/>
                  <a:pt x="113645" y="199827"/>
                  <a:pt x="102501" y="217734"/>
                </a:cubicBezTo>
                <a:moveTo>
                  <a:pt x="240042" y="203351"/>
                </a:moveTo>
                <a:cubicBezTo>
                  <a:pt x="242805" y="194970"/>
                  <a:pt x="290715" y="172300"/>
                  <a:pt x="281190" y="161251"/>
                </a:cubicBezTo>
                <a:cubicBezTo>
                  <a:pt x="274523" y="153536"/>
                  <a:pt x="258807" y="177348"/>
                  <a:pt x="255949" y="180396"/>
                </a:cubicBezTo>
                <a:cubicBezTo>
                  <a:pt x="250901" y="185825"/>
                  <a:pt x="226326" y="205733"/>
                  <a:pt x="226993" y="210876"/>
                </a:cubicBezTo>
                <a:cubicBezTo>
                  <a:pt x="234042" y="211162"/>
                  <a:pt x="247662" y="214210"/>
                  <a:pt x="254044" y="210495"/>
                </a:cubicBezTo>
                <a:cubicBezTo>
                  <a:pt x="260331" y="206876"/>
                  <a:pt x="264045" y="194874"/>
                  <a:pt x="267284" y="188588"/>
                </a:cubicBezTo>
                <a:cubicBezTo>
                  <a:pt x="257664" y="194303"/>
                  <a:pt x="249663" y="199256"/>
                  <a:pt x="239947" y="203351"/>
                </a:cubicBezTo>
                <a:moveTo>
                  <a:pt x="49828" y="136867"/>
                </a:moveTo>
                <a:cubicBezTo>
                  <a:pt x="42589" y="136867"/>
                  <a:pt x="27444" y="173633"/>
                  <a:pt x="23158" y="180682"/>
                </a:cubicBezTo>
                <a:cubicBezTo>
                  <a:pt x="15252" y="193826"/>
                  <a:pt x="11442" y="220020"/>
                  <a:pt x="13633" y="235927"/>
                </a:cubicBezTo>
                <a:cubicBezTo>
                  <a:pt x="20491" y="233736"/>
                  <a:pt x="23825" y="221830"/>
                  <a:pt x="26968" y="215543"/>
                </a:cubicBezTo>
                <a:cubicBezTo>
                  <a:pt x="31540" y="206209"/>
                  <a:pt x="35160" y="197160"/>
                  <a:pt x="38017" y="187159"/>
                </a:cubicBezTo>
                <a:cubicBezTo>
                  <a:pt x="32016" y="196779"/>
                  <a:pt x="13252" y="221925"/>
                  <a:pt x="26492" y="196208"/>
                </a:cubicBezTo>
                <a:cubicBezTo>
                  <a:pt x="34874" y="179825"/>
                  <a:pt x="54019" y="156584"/>
                  <a:pt x="49923" y="136772"/>
                </a:cubicBezTo>
                <a:moveTo>
                  <a:pt x="50019" y="183635"/>
                </a:moveTo>
                <a:cubicBezTo>
                  <a:pt x="74212" y="183539"/>
                  <a:pt x="98215" y="168395"/>
                  <a:pt x="122694" y="165918"/>
                </a:cubicBezTo>
                <a:cubicBezTo>
                  <a:pt x="150317" y="163156"/>
                  <a:pt x="176892" y="156965"/>
                  <a:pt x="204705" y="156107"/>
                </a:cubicBezTo>
                <a:cubicBezTo>
                  <a:pt x="233470" y="155155"/>
                  <a:pt x="261664" y="151250"/>
                  <a:pt x="290620" y="152202"/>
                </a:cubicBezTo>
                <a:cubicBezTo>
                  <a:pt x="308336" y="152774"/>
                  <a:pt x="303288" y="160203"/>
                  <a:pt x="303193" y="175253"/>
                </a:cubicBezTo>
                <a:cubicBezTo>
                  <a:pt x="303193" y="186683"/>
                  <a:pt x="301955" y="200875"/>
                  <a:pt x="305098" y="212114"/>
                </a:cubicBezTo>
                <a:cubicBezTo>
                  <a:pt x="316623" y="206971"/>
                  <a:pt x="326339" y="193160"/>
                  <a:pt x="335388" y="184587"/>
                </a:cubicBezTo>
                <a:cubicBezTo>
                  <a:pt x="346436" y="174110"/>
                  <a:pt x="357771" y="163918"/>
                  <a:pt x="369106" y="153631"/>
                </a:cubicBezTo>
                <a:cubicBezTo>
                  <a:pt x="377202" y="146297"/>
                  <a:pt x="398157" y="133343"/>
                  <a:pt x="401396" y="123151"/>
                </a:cubicBezTo>
                <a:cubicBezTo>
                  <a:pt x="404634" y="112864"/>
                  <a:pt x="393776" y="108387"/>
                  <a:pt x="385584" y="101148"/>
                </a:cubicBezTo>
                <a:cubicBezTo>
                  <a:pt x="365201" y="83241"/>
                  <a:pt x="342817" y="66477"/>
                  <a:pt x="325863" y="45141"/>
                </a:cubicBezTo>
                <a:cubicBezTo>
                  <a:pt x="323957" y="42760"/>
                  <a:pt x="310718" y="21424"/>
                  <a:pt x="306146" y="22186"/>
                </a:cubicBezTo>
                <a:cubicBezTo>
                  <a:pt x="305574" y="22281"/>
                  <a:pt x="302622" y="36188"/>
                  <a:pt x="302241" y="38950"/>
                </a:cubicBezTo>
                <a:cubicBezTo>
                  <a:pt x="301193" y="46189"/>
                  <a:pt x="299669" y="56190"/>
                  <a:pt x="299955" y="63905"/>
                </a:cubicBezTo>
                <a:cubicBezTo>
                  <a:pt x="300431" y="77621"/>
                  <a:pt x="307479" y="82289"/>
                  <a:pt x="291096" y="85337"/>
                </a:cubicBezTo>
                <a:cubicBezTo>
                  <a:pt x="266331" y="90004"/>
                  <a:pt x="240519" y="88766"/>
                  <a:pt x="215468" y="89623"/>
                </a:cubicBezTo>
                <a:cubicBezTo>
                  <a:pt x="187655" y="90575"/>
                  <a:pt x="159842" y="88385"/>
                  <a:pt x="132029" y="86765"/>
                </a:cubicBezTo>
                <a:cubicBezTo>
                  <a:pt x="107169" y="85337"/>
                  <a:pt x="76022" y="74192"/>
                  <a:pt x="51638" y="79526"/>
                </a:cubicBezTo>
                <a:cubicBezTo>
                  <a:pt x="54686" y="95719"/>
                  <a:pt x="57924" y="109245"/>
                  <a:pt x="58305" y="126104"/>
                </a:cubicBezTo>
                <a:cubicBezTo>
                  <a:pt x="58782" y="147630"/>
                  <a:pt x="55924" y="162584"/>
                  <a:pt x="50114" y="183635"/>
                </a:cubicBezTo>
                <a:moveTo>
                  <a:pt x="170795" y="165728"/>
                </a:moveTo>
                <a:cubicBezTo>
                  <a:pt x="184416" y="174776"/>
                  <a:pt x="140697" y="204399"/>
                  <a:pt x="144507" y="213829"/>
                </a:cubicBezTo>
                <a:cubicBezTo>
                  <a:pt x="157365" y="212400"/>
                  <a:pt x="161652" y="203923"/>
                  <a:pt x="169843" y="194684"/>
                </a:cubicBezTo>
                <a:cubicBezTo>
                  <a:pt x="175272" y="188492"/>
                  <a:pt x="183845" y="171824"/>
                  <a:pt x="191274" y="168776"/>
                </a:cubicBezTo>
                <a:cubicBezTo>
                  <a:pt x="200894" y="164871"/>
                  <a:pt x="188607" y="181063"/>
                  <a:pt x="187369" y="182777"/>
                </a:cubicBezTo>
                <a:cubicBezTo>
                  <a:pt x="181464" y="190874"/>
                  <a:pt x="167271" y="201446"/>
                  <a:pt x="165081" y="211257"/>
                </a:cubicBezTo>
                <a:cubicBezTo>
                  <a:pt x="182035" y="211924"/>
                  <a:pt x="205086" y="176586"/>
                  <a:pt x="212134" y="162489"/>
                </a:cubicBezTo>
                <a:cubicBezTo>
                  <a:pt x="197656" y="162299"/>
                  <a:pt x="184226" y="163727"/>
                  <a:pt x="170795" y="166109"/>
                </a:cubicBezTo>
                <a:cubicBezTo>
                  <a:pt x="158127" y="168680"/>
                  <a:pt x="156222" y="173633"/>
                  <a:pt x="148602" y="184206"/>
                </a:cubicBezTo>
                <a:cubicBezTo>
                  <a:pt x="143554" y="191255"/>
                  <a:pt x="126409" y="206209"/>
                  <a:pt x="127743" y="215163"/>
                </a:cubicBezTo>
                <a:cubicBezTo>
                  <a:pt x="141173" y="216972"/>
                  <a:pt x="164604" y="176205"/>
                  <a:pt x="170700" y="165823"/>
                </a:cubicBezTo>
                <a:moveTo>
                  <a:pt x="238899" y="161822"/>
                </a:moveTo>
                <a:cubicBezTo>
                  <a:pt x="240138" y="161918"/>
                  <a:pt x="241376" y="162108"/>
                  <a:pt x="243662" y="162394"/>
                </a:cubicBezTo>
                <a:cubicBezTo>
                  <a:pt x="231946" y="177920"/>
                  <a:pt x="215468" y="193350"/>
                  <a:pt x="206228" y="210305"/>
                </a:cubicBezTo>
                <a:cubicBezTo>
                  <a:pt x="220421" y="212876"/>
                  <a:pt x="228993" y="200304"/>
                  <a:pt x="237470" y="191064"/>
                </a:cubicBezTo>
                <a:cubicBezTo>
                  <a:pt x="242614" y="185445"/>
                  <a:pt x="266141" y="167633"/>
                  <a:pt x="265188" y="159155"/>
                </a:cubicBezTo>
                <a:cubicBezTo>
                  <a:pt x="256425" y="159346"/>
                  <a:pt x="247567" y="158679"/>
                  <a:pt x="239090" y="161918"/>
                </a:cubicBezTo>
                <a:cubicBezTo>
                  <a:pt x="226612" y="158108"/>
                  <a:pt x="218802" y="164013"/>
                  <a:pt x="212229" y="172871"/>
                </a:cubicBezTo>
                <a:cubicBezTo>
                  <a:pt x="203847" y="184301"/>
                  <a:pt x="187940" y="196970"/>
                  <a:pt x="183559" y="210400"/>
                </a:cubicBezTo>
                <a:cubicBezTo>
                  <a:pt x="211848" y="214400"/>
                  <a:pt x="218040" y="172586"/>
                  <a:pt x="238994" y="161632"/>
                </a:cubicBezTo>
                <a:moveTo>
                  <a:pt x="29921" y="52952"/>
                </a:moveTo>
                <a:cubicBezTo>
                  <a:pt x="44780" y="71811"/>
                  <a:pt x="70688" y="72383"/>
                  <a:pt x="92405" y="75526"/>
                </a:cubicBezTo>
                <a:cubicBezTo>
                  <a:pt x="118408" y="79241"/>
                  <a:pt x="144411" y="79622"/>
                  <a:pt x="170510" y="81527"/>
                </a:cubicBezTo>
                <a:cubicBezTo>
                  <a:pt x="194132" y="83241"/>
                  <a:pt x="217087" y="82384"/>
                  <a:pt x="240709" y="82003"/>
                </a:cubicBezTo>
                <a:cubicBezTo>
                  <a:pt x="251568" y="81813"/>
                  <a:pt x="262236" y="81622"/>
                  <a:pt x="272903" y="80193"/>
                </a:cubicBezTo>
                <a:cubicBezTo>
                  <a:pt x="289477" y="78002"/>
                  <a:pt x="291668" y="78002"/>
                  <a:pt x="292239" y="60857"/>
                </a:cubicBezTo>
                <a:cubicBezTo>
                  <a:pt x="292525" y="53333"/>
                  <a:pt x="294240" y="3041"/>
                  <a:pt x="300240" y="469"/>
                </a:cubicBezTo>
                <a:cubicBezTo>
                  <a:pt x="307860" y="-2770"/>
                  <a:pt x="309670" y="11708"/>
                  <a:pt x="311480" y="15042"/>
                </a:cubicBezTo>
                <a:cubicBezTo>
                  <a:pt x="316909" y="24567"/>
                  <a:pt x="327768" y="33997"/>
                  <a:pt x="334626" y="42760"/>
                </a:cubicBezTo>
                <a:cubicBezTo>
                  <a:pt x="349294" y="61524"/>
                  <a:pt x="369963" y="76383"/>
                  <a:pt x="387870" y="92004"/>
                </a:cubicBezTo>
                <a:cubicBezTo>
                  <a:pt x="395109" y="98291"/>
                  <a:pt x="402253" y="103529"/>
                  <a:pt x="408540" y="110768"/>
                </a:cubicBezTo>
                <a:cubicBezTo>
                  <a:pt x="419684" y="123627"/>
                  <a:pt x="413588" y="123151"/>
                  <a:pt x="406920" y="136867"/>
                </a:cubicBezTo>
                <a:cubicBezTo>
                  <a:pt x="398348" y="154488"/>
                  <a:pt x="402063" y="173824"/>
                  <a:pt x="385584" y="185349"/>
                </a:cubicBezTo>
                <a:cubicBezTo>
                  <a:pt x="367106" y="198398"/>
                  <a:pt x="350056" y="214400"/>
                  <a:pt x="331863" y="227926"/>
                </a:cubicBezTo>
                <a:cubicBezTo>
                  <a:pt x="314432" y="240880"/>
                  <a:pt x="294144" y="255167"/>
                  <a:pt x="279476" y="271265"/>
                </a:cubicBezTo>
                <a:cubicBezTo>
                  <a:pt x="274237" y="276980"/>
                  <a:pt x="273570" y="283933"/>
                  <a:pt x="265760" y="278504"/>
                </a:cubicBezTo>
                <a:cubicBezTo>
                  <a:pt x="258807" y="273741"/>
                  <a:pt x="255092" y="247547"/>
                  <a:pt x="253568" y="240308"/>
                </a:cubicBezTo>
                <a:cubicBezTo>
                  <a:pt x="252520" y="235165"/>
                  <a:pt x="253187" y="221068"/>
                  <a:pt x="248996" y="218020"/>
                </a:cubicBezTo>
                <a:cubicBezTo>
                  <a:pt x="243281" y="214020"/>
                  <a:pt x="217849" y="216972"/>
                  <a:pt x="211372" y="217163"/>
                </a:cubicBezTo>
                <a:cubicBezTo>
                  <a:pt x="204228" y="217353"/>
                  <a:pt x="197085" y="219449"/>
                  <a:pt x="191941" y="219258"/>
                </a:cubicBezTo>
                <a:cubicBezTo>
                  <a:pt x="183559" y="219068"/>
                  <a:pt x="172986" y="217544"/>
                  <a:pt x="163176" y="218306"/>
                </a:cubicBezTo>
                <a:cubicBezTo>
                  <a:pt x="140982" y="220020"/>
                  <a:pt x="117836" y="221830"/>
                  <a:pt x="95834" y="225640"/>
                </a:cubicBezTo>
                <a:cubicBezTo>
                  <a:pt x="85928" y="227355"/>
                  <a:pt x="76879" y="230212"/>
                  <a:pt x="66782" y="231260"/>
                </a:cubicBezTo>
                <a:cubicBezTo>
                  <a:pt x="54495" y="232498"/>
                  <a:pt x="41636" y="231260"/>
                  <a:pt x="30016" y="236022"/>
                </a:cubicBezTo>
                <a:cubicBezTo>
                  <a:pt x="22110" y="239356"/>
                  <a:pt x="19443" y="244785"/>
                  <a:pt x="11728" y="239832"/>
                </a:cubicBezTo>
                <a:cubicBezTo>
                  <a:pt x="3346" y="234498"/>
                  <a:pt x="7061" y="231260"/>
                  <a:pt x="8204" y="220306"/>
                </a:cubicBezTo>
                <a:cubicBezTo>
                  <a:pt x="10490" y="198589"/>
                  <a:pt x="10585" y="177634"/>
                  <a:pt x="7251" y="156298"/>
                </a:cubicBezTo>
                <a:cubicBezTo>
                  <a:pt x="5918" y="147630"/>
                  <a:pt x="965" y="135819"/>
                  <a:pt x="489" y="127723"/>
                </a:cubicBezTo>
                <a:cubicBezTo>
                  <a:pt x="108" y="121627"/>
                  <a:pt x="-654" y="124675"/>
                  <a:pt x="1155" y="119722"/>
                </a:cubicBezTo>
                <a:cubicBezTo>
                  <a:pt x="1536" y="118770"/>
                  <a:pt x="10014" y="110006"/>
                  <a:pt x="10394" y="109245"/>
                </a:cubicBezTo>
                <a:cubicBezTo>
                  <a:pt x="20301" y="92671"/>
                  <a:pt x="25730" y="71145"/>
                  <a:pt x="29730" y="52856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38" name="Freihandform: Form 15">
            <a:extLst>
              <a:ext uri="{FF2B5EF4-FFF2-40B4-BE49-F238E27FC236}">
                <a16:creationId xmlns:a16="http://schemas.microsoft.com/office/drawing/2014/main" id="{AB9E5233-4DFA-68E7-6B06-9D48812F3C97}"/>
              </a:ext>
            </a:extLst>
          </p:cNvPr>
          <p:cNvSpPr/>
          <p:nvPr/>
        </p:nvSpPr>
        <p:spPr>
          <a:xfrm>
            <a:off x="4311262" y="3021693"/>
            <a:ext cx="649426" cy="439211"/>
          </a:xfrm>
          <a:custGeom>
            <a:avLst/>
            <a:gdLst>
              <a:gd name="connsiteX0" fmla="*/ 292716 w 414704"/>
              <a:gd name="connsiteY0" fmla="*/ 160965 h 280467"/>
              <a:gd name="connsiteX1" fmla="*/ 279476 w 414704"/>
              <a:gd name="connsiteY1" fmla="*/ 185254 h 280467"/>
              <a:gd name="connsiteX2" fmla="*/ 292716 w 414704"/>
              <a:gd name="connsiteY2" fmla="*/ 160965 h 280467"/>
              <a:gd name="connsiteX3" fmla="*/ 337864 w 414704"/>
              <a:gd name="connsiteY3" fmla="*/ 214781 h 280467"/>
              <a:gd name="connsiteX4" fmla="*/ 357771 w 414704"/>
              <a:gd name="connsiteY4" fmla="*/ 174014 h 280467"/>
              <a:gd name="connsiteX5" fmla="*/ 337864 w 414704"/>
              <a:gd name="connsiteY5" fmla="*/ 214781 h 280467"/>
              <a:gd name="connsiteX6" fmla="*/ 259949 w 414704"/>
              <a:gd name="connsiteY6" fmla="*/ 234689 h 280467"/>
              <a:gd name="connsiteX7" fmla="*/ 293954 w 414704"/>
              <a:gd name="connsiteY7" fmla="*/ 203161 h 280467"/>
              <a:gd name="connsiteX8" fmla="*/ 259949 w 414704"/>
              <a:gd name="connsiteY8" fmla="*/ 234689 h 280467"/>
              <a:gd name="connsiteX9" fmla="*/ 312909 w 414704"/>
              <a:gd name="connsiteY9" fmla="*/ 236117 h 280467"/>
              <a:gd name="connsiteX10" fmla="*/ 333197 w 414704"/>
              <a:gd name="connsiteY10" fmla="*/ 210400 h 280467"/>
              <a:gd name="connsiteX11" fmla="*/ 344627 w 414704"/>
              <a:gd name="connsiteY11" fmla="*/ 187254 h 280467"/>
              <a:gd name="connsiteX12" fmla="*/ 329006 w 414704"/>
              <a:gd name="connsiteY12" fmla="*/ 209829 h 280467"/>
              <a:gd name="connsiteX13" fmla="*/ 313004 w 414704"/>
              <a:gd name="connsiteY13" fmla="*/ 236117 h 280467"/>
              <a:gd name="connsiteX14" fmla="*/ 288239 w 414704"/>
              <a:gd name="connsiteY14" fmla="*/ 239261 h 280467"/>
              <a:gd name="connsiteX15" fmla="*/ 271951 w 414704"/>
              <a:gd name="connsiteY15" fmla="*/ 270122 h 280467"/>
              <a:gd name="connsiteX16" fmla="*/ 288239 w 414704"/>
              <a:gd name="connsiteY16" fmla="*/ 239261 h 280467"/>
              <a:gd name="connsiteX17" fmla="*/ 287096 w 414704"/>
              <a:gd name="connsiteY17" fmla="*/ 254501 h 280467"/>
              <a:gd name="connsiteX18" fmla="*/ 288715 w 414704"/>
              <a:gd name="connsiteY18" fmla="*/ 256120 h 280467"/>
              <a:gd name="connsiteX19" fmla="*/ 323957 w 414704"/>
              <a:gd name="connsiteY19" fmla="*/ 207162 h 280467"/>
              <a:gd name="connsiteX20" fmla="*/ 303384 w 414704"/>
              <a:gd name="connsiteY20" fmla="*/ 228974 h 280467"/>
              <a:gd name="connsiteX21" fmla="*/ 287096 w 414704"/>
              <a:gd name="connsiteY21" fmla="*/ 254501 h 280467"/>
              <a:gd name="connsiteX22" fmla="*/ 37827 w 414704"/>
              <a:gd name="connsiteY22" fmla="*/ 225926 h 280467"/>
              <a:gd name="connsiteX23" fmla="*/ 71640 w 414704"/>
              <a:gd name="connsiteY23" fmla="*/ 191255 h 280467"/>
              <a:gd name="connsiteX24" fmla="*/ 37827 w 414704"/>
              <a:gd name="connsiteY24" fmla="*/ 225926 h 280467"/>
              <a:gd name="connsiteX25" fmla="*/ 263188 w 414704"/>
              <a:gd name="connsiteY25" fmla="*/ 252786 h 280467"/>
              <a:gd name="connsiteX26" fmla="*/ 295002 w 414704"/>
              <a:gd name="connsiteY26" fmla="*/ 215543 h 280467"/>
              <a:gd name="connsiteX27" fmla="*/ 273666 w 414704"/>
              <a:gd name="connsiteY27" fmla="*/ 231164 h 280467"/>
              <a:gd name="connsiteX28" fmla="*/ 263188 w 414704"/>
              <a:gd name="connsiteY28" fmla="*/ 252786 h 280467"/>
              <a:gd name="connsiteX29" fmla="*/ 293192 w 414704"/>
              <a:gd name="connsiteY29" fmla="*/ 183444 h 280467"/>
              <a:gd name="connsiteX30" fmla="*/ 262807 w 414704"/>
              <a:gd name="connsiteY30" fmla="*/ 218687 h 280467"/>
              <a:gd name="connsiteX31" fmla="*/ 293192 w 414704"/>
              <a:gd name="connsiteY31" fmla="*/ 183444 h 280467"/>
              <a:gd name="connsiteX32" fmla="*/ 12681 w 414704"/>
              <a:gd name="connsiteY32" fmla="*/ 131057 h 280467"/>
              <a:gd name="connsiteX33" fmla="*/ 34874 w 414704"/>
              <a:gd name="connsiteY33" fmla="*/ 92099 h 280467"/>
              <a:gd name="connsiteX34" fmla="*/ 29730 w 414704"/>
              <a:gd name="connsiteY34" fmla="*/ 80098 h 280467"/>
              <a:gd name="connsiteX35" fmla="*/ 18681 w 414704"/>
              <a:gd name="connsiteY35" fmla="*/ 109530 h 280467"/>
              <a:gd name="connsiteX36" fmla="*/ 12681 w 414704"/>
              <a:gd name="connsiteY36" fmla="*/ 130962 h 280467"/>
              <a:gd name="connsiteX37" fmla="*/ 44494 w 414704"/>
              <a:gd name="connsiteY37" fmla="*/ 86099 h 280467"/>
              <a:gd name="connsiteX38" fmla="*/ 13823 w 414704"/>
              <a:gd name="connsiteY38" fmla="*/ 151440 h 280467"/>
              <a:gd name="connsiteX39" fmla="*/ 30969 w 414704"/>
              <a:gd name="connsiteY39" fmla="*/ 127342 h 280467"/>
              <a:gd name="connsiteX40" fmla="*/ 44494 w 414704"/>
              <a:gd name="connsiteY40" fmla="*/ 86194 h 280467"/>
              <a:gd name="connsiteX41" fmla="*/ 54686 w 414704"/>
              <a:gd name="connsiteY41" fmla="*/ 224973 h 280467"/>
              <a:gd name="connsiteX42" fmla="*/ 78784 w 414704"/>
              <a:gd name="connsiteY42" fmla="*/ 209447 h 280467"/>
              <a:gd name="connsiteX43" fmla="*/ 101358 w 414704"/>
              <a:gd name="connsiteY43" fmla="*/ 178205 h 280467"/>
              <a:gd name="connsiteX44" fmla="*/ 78213 w 414704"/>
              <a:gd name="connsiteY44" fmla="*/ 194207 h 280467"/>
              <a:gd name="connsiteX45" fmla="*/ 54590 w 414704"/>
              <a:gd name="connsiteY45" fmla="*/ 224973 h 280467"/>
              <a:gd name="connsiteX46" fmla="*/ 47828 w 414704"/>
              <a:gd name="connsiteY46" fmla="*/ 104577 h 280467"/>
              <a:gd name="connsiteX47" fmla="*/ 30111 w 414704"/>
              <a:gd name="connsiteY47" fmla="*/ 139820 h 280467"/>
              <a:gd name="connsiteX48" fmla="*/ 18777 w 414704"/>
              <a:gd name="connsiteY48" fmla="*/ 177443 h 280467"/>
              <a:gd name="connsiteX49" fmla="*/ 39446 w 414704"/>
              <a:gd name="connsiteY49" fmla="*/ 141534 h 280467"/>
              <a:gd name="connsiteX50" fmla="*/ 47732 w 414704"/>
              <a:gd name="connsiteY50" fmla="*/ 104672 h 280467"/>
              <a:gd name="connsiteX51" fmla="*/ 75736 w 414704"/>
              <a:gd name="connsiteY51" fmla="*/ 223163 h 280467"/>
              <a:gd name="connsiteX52" fmla="*/ 101739 w 414704"/>
              <a:gd name="connsiteY52" fmla="*/ 207733 h 280467"/>
              <a:gd name="connsiteX53" fmla="*/ 126028 w 414704"/>
              <a:gd name="connsiteY53" fmla="*/ 173062 h 280467"/>
              <a:gd name="connsiteX54" fmla="*/ 75736 w 414704"/>
              <a:gd name="connsiteY54" fmla="*/ 223068 h 280467"/>
              <a:gd name="connsiteX55" fmla="*/ 374821 w 414704"/>
              <a:gd name="connsiteY55" fmla="*/ 182777 h 280467"/>
              <a:gd name="connsiteX56" fmla="*/ 376440 w 414704"/>
              <a:gd name="connsiteY56" fmla="*/ 184111 h 280467"/>
              <a:gd name="connsiteX57" fmla="*/ 389585 w 414704"/>
              <a:gd name="connsiteY57" fmla="*/ 162775 h 280467"/>
              <a:gd name="connsiteX58" fmla="*/ 397395 w 414704"/>
              <a:gd name="connsiteY58" fmla="*/ 137534 h 280467"/>
              <a:gd name="connsiteX59" fmla="*/ 366439 w 414704"/>
              <a:gd name="connsiteY59" fmla="*/ 168109 h 280467"/>
              <a:gd name="connsiteX60" fmla="*/ 361486 w 414704"/>
              <a:gd name="connsiteY60" fmla="*/ 186016 h 280467"/>
              <a:gd name="connsiteX61" fmla="*/ 351580 w 414704"/>
              <a:gd name="connsiteY61" fmla="*/ 205828 h 280467"/>
              <a:gd name="connsiteX62" fmla="*/ 376250 w 414704"/>
              <a:gd name="connsiteY62" fmla="*/ 165061 h 280467"/>
              <a:gd name="connsiteX63" fmla="*/ 374821 w 414704"/>
              <a:gd name="connsiteY63" fmla="*/ 182777 h 280467"/>
              <a:gd name="connsiteX64" fmla="*/ 102501 w 414704"/>
              <a:gd name="connsiteY64" fmla="*/ 217734 h 280467"/>
              <a:gd name="connsiteX65" fmla="*/ 130600 w 414704"/>
              <a:gd name="connsiteY65" fmla="*/ 198589 h 280467"/>
              <a:gd name="connsiteX66" fmla="*/ 149745 w 414704"/>
              <a:gd name="connsiteY66" fmla="*/ 170490 h 280467"/>
              <a:gd name="connsiteX67" fmla="*/ 102501 w 414704"/>
              <a:gd name="connsiteY67" fmla="*/ 217734 h 280467"/>
              <a:gd name="connsiteX68" fmla="*/ 240042 w 414704"/>
              <a:gd name="connsiteY68" fmla="*/ 203351 h 280467"/>
              <a:gd name="connsiteX69" fmla="*/ 281190 w 414704"/>
              <a:gd name="connsiteY69" fmla="*/ 161251 h 280467"/>
              <a:gd name="connsiteX70" fmla="*/ 255949 w 414704"/>
              <a:gd name="connsiteY70" fmla="*/ 180396 h 280467"/>
              <a:gd name="connsiteX71" fmla="*/ 226993 w 414704"/>
              <a:gd name="connsiteY71" fmla="*/ 210876 h 280467"/>
              <a:gd name="connsiteX72" fmla="*/ 254044 w 414704"/>
              <a:gd name="connsiteY72" fmla="*/ 210495 h 280467"/>
              <a:gd name="connsiteX73" fmla="*/ 267284 w 414704"/>
              <a:gd name="connsiteY73" fmla="*/ 188588 h 280467"/>
              <a:gd name="connsiteX74" fmla="*/ 239947 w 414704"/>
              <a:gd name="connsiteY74" fmla="*/ 203351 h 280467"/>
              <a:gd name="connsiteX75" fmla="*/ 49828 w 414704"/>
              <a:gd name="connsiteY75" fmla="*/ 136867 h 280467"/>
              <a:gd name="connsiteX76" fmla="*/ 23158 w 414704"/>
              <a:gd name="connsiteY76" fmla="*/ 180682 h 280467"/>
              <a:gd name="connsiteX77" fmla="*/ 13633 w 414704"/>
              <a:gd name="connsiteY77" fmla="*/ 235927 h 280467"/>
              <a:gd name="connsiteX78" fmla="*/ 26968 w 414704"/>
              <a:gd name="connsiteY78" fmla="*/ 215543 h 280467"/>
              <a:gd name="connsiteX79" fmla="*/ 38017 w 414704"/>
              <a:gd name="connsiteY79" fmla="*/ 187159 h 280467"/>
              <a:gd name="connsiteX80" fmla="*/ 26492 w 414704"/>
              <a:gd name="connsiteY80" fmla="*/ 196208 h 280467"/>
              <a:gd name="connsiteX81" fmla="*/ 49923 w 414704"/>
              <a:gd name="connsiteY81" fmla="*/ 136772 h 280467"/>
              <a:gd name="connsiteX82" fmla="*/ 50019 w 414704"/>
              <a:gd name="connsiteY82" fmla="*/ 183635 h 280467"/>
              <a:gd name="connsiteX83" fmla="*/ 122694 w 414704"/>
              <a:gd name="connsiteY83" fmla="*/ 165918 h 280467"/>
              <a:gd name="connsiteX84" fmla="*/ 204705 w 414704"/>
              <a:gd name="connsiteY84" fmla="*/ 156107 h 280467"/>
              <a:gd name="connsiteX85" fmla="*/ 290620 w 414704"/>
              <a:gd name="connsiteY85" fmla="*/ 152202 h 280467"/>
              <a:gd name="connsiteX86" fmla="*/ 303193 w 414704"/>
              <a:gd name="connsiteY86" fmla="*/ 175253 h 280467"/>
              <a:gd name="connsiteX87" fmla="*/ 305098 w 414704"/>
              <a:gd name="connsiteY87" fmla="*/ 212114 h 280467"/>
              <a:gd name="connsiteX88" fmla="*/ 335388 w 414704"/>
              <a:gd name="connsiteY88" fmla="*/ 184587 h 280467"/>
              <a:gd name="connsiteX89" fmla="*/ 369106 w 414704"/>
              <a:gd name="connsiteY89" fmla="*/ 153631 h 280467"/>
              <a:gd name="connsiteX90" fmla="*/ 401396 w 414704"/>
              <a:gd name="connsiteY90" fmla="*/ 123151 h 280467"/>
              <a:gd name="connsiteX91" fmla="*/ 385584 w 414704"/>
              <a:gd name="connsiteY91" fmla="*/ 101148 h 280467"/>
              <a:gd name="connsiteX92" fmla="*/ 325863 w 414704"/>
              <a:gd name="connsiteY92" fmla="*/ 45141 h 280467"/>
              <a:gd name="connsiteX93" fmla="*/ 306146 w 414704"/>
              <a:gd name="connsiteY93" fmla="*/ 22186 h 280467"/>
              <a:gd name="connsiteX94" fmla="*/ 302241 w 414704"/>
              <a:gd name="connsiteY94" fmla="*/ 38950 h 280467"/>
              <a:gd name="connsiteX95" fmla="*/ 299955 w 414704"/>
              <a:gd name="connsiteY95" fmla="*/ 63905 h 280467"/>
              <a:gd name="connsiteX96" fmla="*/ 291096 w 414704"/>
              <a:gd name="connsiteY96" fmla="*/ 85337 h 280467"/>
              <a:gd name="connsiteX97" fmla="*/ 215468 w 414704"/>
              <a:gd name="connsiteY97" fmla="*/ 89623 h 280467"/>
              <a:gd name="connsiteX98" fmla="*/ 132029 w 414704"/>
              <a:gd name="connsiteY98" fmla="*/ 86765 h 280467"/>
              <a:gd name="connsiteX99" fmla="*/ 51638 w 414704"/>
              <a:gd name="connsiteY99" fmla="*/ 79526 h 280467"/>
              <a:gd name="connsiteX100" fmla="*/ 58305 w 414704"/>
              <a:gd name="connsiteY100" fmla="*/ 126104 h 280467"/>
              <a:gd name="connsiteX101" fmla="*/ 50114 w 414704"/>
              <a:gd name="connsiteY101" fmla="*/ 183635 h 280467"/>
              <a:gd name="connsiteX102" fmla="*/ 170795 w 414704"/>
              <a:gd name="connsiteY102" fmla="*/ 165728 h 280467"/>
              <a:gd name="connsiteX103" fmla="*/ 144507 w 414704"/>
              <a:gd name="connsiteY103" fmla="*/ 213829 h 280467"/>
              <a:gd name="connsiteX104" fmla="*/ 169843 w 414704"/>
              <a:gd name="connsiteY104" fmla="*/ 194684 h 280467"/>
              <a:gd name="connsiteX105" fmla="*/ 191274 w 414704"/>
              <a:gd name="connsiteY105" fmla="*/ 168776 h 280467"/>
              <a:gd name="connsiteX106" fmla="*/ 187369 w 414704"/>
              <a:gd name="connsiteY106" fmla="*/ 182777 h 280467"/>
              <a:gd name="connsiteX107" fmla="*/ 165081 w 414704"/>
              <a:gd name="connsiteY107" fmla="*/ 211257 h 280467"/>
              <a:gd name="connsiteX108" fmla="*/ 212134 w 414704"/>
              <a:gd name="connsiteY108" fmla="*/ 162489 h 280467"/>
              <a:gd name="connsiteX109" fmla="*/ 170795 w 414704"/>
              <a:gd name="connsiteY109" fmla="*/ 166109 h 280467"/>
              <a:gd name="connsiteX110" fmla="*/ 148602 w 414704"/>
              <a:gd name="connsiteY110" fmla="*/ 184206 h 280467"/>
              <a:gd name="connsiteX111" fmla="*/ 127743 w 414704"/>
              <a:gd name="connsiteY111" fmla="*/ 215163 h 280467"/>
              <a:gd name="connsiteX112" fmla="*/ 170700 w 414704"/>
              <a:gd name="connsiteY112" fmla="*/ 165823 h 280467"/>
              <a:gd name="connsiteX113" fmla="*/ 238899 w 414704"/>
              <a:gd name="connsiteY113" fmla="*/ 161822 h 280467"/>
              <a:gd name="connsiteX114" fmla="*/ 243662 w 414704"/>
              <a:gd name="connsiteY114" fmla="*/ 162394 h 280467"/>
              <a:gd name="connsiteX115" fmla="*/ 206228 w 414704"/>
              <a:gd name="connsiteY115" fmla="*/ 210305 h 280467"/>
              <a:gd name="connsiteX116" fmla="*/ 237470 w 414704"/>
              <a:gd name="connsiteY116" fmla="*/ 191064 h 280467"/>
              <a:gd name="connsiteX117" fmla="*/ 265188 w 414704"/>
              <a:gd name="connsiteY117" fmla="*/ 159155 h 280467"/>
              <a:gd name="connsiteX118" fmla="*/ 239090 w 414704"/>
              <a:gd name="connsiteY118" fmla="*/ 161918 h 280467"/>
              <a:gd name="connsiteX119" fmla="*/ 212229 w 414704"/>
              <a:gd name="connsiteY119" fmla="*/ 172871 h 280467"/>
              <a:gd name="connsiteX120" fmla="*/ 183559 w 414704"/>
              <a:gd name="connsiteY120" fmla="*/ 210400 h 280467"/>
              <a:gd name="connsiteX121" fmla="*/ 238994 w 414704"/>
              <a:gd name="connsiteY121" fmla="*/ 161632 h 280467"/>
              <a:gd name="connsiteX122" fmla="*/ 29921 w 414704"/>
              <a:gd name="connsiteY122" fmla="*/ 52952 h 280467"/>
              <a:gd name="connsiteX123" fmla="*/ 92405 w 414704"/>
              <a:gd name="connsiteY123" fmla="*/ 75526 h 280467"/>
              <a:gd name="connsiteX124" fmla="*/ 170510 w 414704"/>
              <a:gd name="connsiteY124" fmla="*/ 81527 h 280467"/>
              <a:gd name="connsiteX125" fmla="*/ 240709 w 414704"/>
              <a:gd name="connsiteY125" fmla="*/ 82003 h 280467"/>
              <a:gd name="connsiteX126" fmla="*/ 272903 w 414704"/>
              <a:gd name="connsiteY126" fmla="*/ 80193 h 280467"/>
              <a:gd name="connsiteX127" fmla="*/ 292239 w 414704"/>
              <a:gd name="connsiteY127" fmla="*/ 60857 h 280467"/>
              <a:gd name="connsiteX128" fmla="*/ 300240 w 414704"/>
              <a:gd name="connsiteY128" fmla="*/ 469 h 280467"/>
              <a:gd name="connsiteX129" fmla="*/ 311480 w 414704"/>
              <a:gd name="connsiteY129" fmla="*/ 15042 h 280467"/>
              <a:gd name="connsiteX130" fmla="*/ 334626 w 414704"/>
              <a:gd name="connsiteY130" fmla="*/ 42760 h 280467"/>
              <a:gd name="connsiteX131" fmla="*/ 387870 w 414704"/>
              <a:gd name="connsiteY131" fmla="*/ 92004 h 280467"/>
              <a:gd name="connsiteX132" fmla="*/ 408540 w 414704"/>
              <a:gd name="connsiteY132" fmla="*/ 110768 h 280467"/>
              <a:gd name="connsiteX133" fmla="*/ 406920 w 414704"/>
              <a:gd name="connsiteY133" fmla="*/ 136867 h 280467"/>
              <a:gd name="connsiteX134" fmla="*/ 385584 w 414704"/>
              <a:gd name="connsiteY134" fmla="*/ 185349 h 280467"/>
              <a:gd name="connsiteX135" fmla="*/ 331863 w 414704"/>
              <a:gd name="connsiteY135" fmla="*/ 227926 h 280467"/>
              <a:gd name="connsiteX136" fmla="*/ 279476 w 414704"/>
              <a:gd name="connsiteY136" fmla="*/ 271265 h 280467"/>
              <a:gd name="connsiteX137" fmla="*/ 265760 w 414704"/>
              <a:gd name="connsiteY137" fmla="*/ 278504 h 280467"/>
              <a:gd name="connsiteX138" fmla="*/ 253568 w 414704"/>
              <a:gd name="connsiteY138" fmla="*/ 240308 h 280467"/>
              <a:gd name="connsiteX139" fmla="*/ 248996 w 414704"/>
              <a:gd name="connsiteY139" fmla="*/ 218020 h 280467"/>
              <a:gd name="connsiteX140" fmla="*/ 211372 w 414704"/>
              <a:gd name="connsiteY140" fmla="*/ 217163 h 280467"/>
              <a:gd name="connsiteX141" fmla="*/ 191941 w 414704"/>
              <a:gd name="connsiteY141" fmla="*/ 219258 h 280467"/>
              <a:gd name="connsiteX142" fmla="*/ 163176 w 414704"/>
              <a:gd name="connsiteY142" fmla="*/ 218306 h 280467"/>
              <a:gd name="connsiteX143" fmla="*/ 95834 w 414704"/>
              <a:gd name="connsiteY143" fmla="*/ 225640 h 280467"/>
              <a:gd name="connsiteX144" fmla="*/ 66782 w 414704"/>
              <a:gd name="connsiteY144" fmla="*/ 231260 h 280467"/>
              <a:gd name="connsiteX145" fmla="*/ 30016 w 414704"/>
              <a:gd name="connsiteY145" fmla="*/ 236022 h 280467"/>
              <a:gd name="connsiteX146" fmla="*/ 11728 w 414704"/>
              <a:gd name="connsiteY146" fmla="*/ 239832 h 280467"/>
              <a:gd name="connsiteX147" fmla="*/ 8204 w 414704"/>
              <a:gd name="connsiteY147" fmla="*/ 220306 h 280467"/>
              <a:gd name="connsiteX148" fmla="*/ 7251 w 414704"/>
              <a:gd name="connsiteY148" fmla="*/ 156298 h 280467"/>
              <a:gd name="connsiteX149" fmla="*/ 489 w 414704"/>
              <a:gd name="connsiteY149" fmla="*/ 127723 h 280467"/>
              <a:gd name="connsiteX150" fmla="*/ 1155 w 414704"/>
              <a:gd name="connsiteY150" fmla="*/ 119722 h 280467"/>
              <a:gd name="connsiteX151" fmla="*/ 10394 w 414704"/>
              <a:gd name="connsiteY151" fmla="*/ 109245 h 280467"/>
              <a:gd name="connsiteX152" fmla="*/ 29730 w 414704"/>
              <a:gd name="connsiteY152" fmla="*/ 52856 h 2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4704" h="280467">
                <a:moveTo>
                  <a:pt x="292716" y="160965"/>
                </a:moveTo>
                <a:cubicBezTo>
                  <a:pt x="289001" y="163346"/>
                  <a:pt x="284048" y="172395"/>
                  <a:pt x="279476" y="185254"/>
                </a:cubicBezTo>
                <a:cubicBezTo>
                  <a:pt x="291953" y="178205"/>
                  <a:pt x="296145" y="174586"/>
                  <a:pt x="292716" y="160965"/>
                </a:cubicBezTo>
                <a:moveTo>
                  <a:pt x="337864" y="214781"/>
                </a:moveTo>
                <a:cubicBezTo>
                  <a:pt x="344627" y="213067"/>
                  <a:pt x="363201" y="178396"/>
                  <a:pt x="357771" y="174014"/>
                </a:cubicBezTo>
                <a:cubicBezTo>
                  <a:pt x="346818" y="183635"/>
                  <a:pt x="346246" y="201637"/>
                  <a:pt x="337864" y="214781"/>
                </a:cubicBezTo>
                <a:moveTo>
                  <a:pt x="259949" y="234689"/>
                </a:moveTo>
                <a:cubicBezTo>
                  <a:pt x="264712" y="231546"/>
                  <a:pt x="299288" y="207257"/>
                  <a:pt x="293954" y="203161"/>
                </a:cubicBezTo>
                <a:cubicBezTo>
                  <a:pt x="288906" y="206971"/>
                  <a:pt x="255663" y="226878"/>
                  <a:pt x="259949" y="234689"/>
                </a:cubicBezTo>
                <a:moveTo>
                  <a:pt x="312909" y="236117"/>
                </a:moveTo>
                <a:cubicBezTo>
                  <a:pt x="321195" y="227259"/>
                  <a:pt x="327291" y="221163"/>
                  <a:pt x="333197" y="210400"/>
                </a:cubicBezTo>
                <a:cubicBezTo>
                  <a:pt x="335673" y="205923"/>
                  <a:pt x="346818" y="192779"/>
                  <a:pt x="344627" y="187254"/>
                </a:cubicBezTo>
                <a:cubicBezTo>
                  <a:pt x="337388" y="193922"/>
                  <a:pt x="334340" y="201637"/>
                  <a:pt x="329006" y="209829"/>
                </a:cubicBezTo>
                <a:cubicBezTo>
                  <a:pt x="324339" y="216972"/>
                  <a:pt x="313956" y="227355"/>
                  <a:pt x="313004" y="236117"/>
                </a:cubicBezTo>
                <a:moveTo>
                  <a:pt x="288239" y="239261"/>
                </a:moveTo>
                <a:cubicBezTo>
                  <a:pt x="279476" y="237832"/>
                  <a:pt x="255568" y="265550"/>
                  <a:pt x="271951" y="270122"/>
                </a:cubicBezTo>
                <a:cubicBezTo>
                  <a:pt x="278142" y="260501"/>
                  <a:pt x="283000" y="249929"/>
                  <a:pt x="288239" y="239261"/>
                </a:cubicBezTo>
                <a:moveTo>
                  <a:pt x="287096" y="254501"/>
                </a:moveTo>
                <a:cubicBezTo>
                  <a:pt x="287667" y="255072"/>
                  <a:pt x="288144" y="255548"/>
                  <a:pt x="288715" y="256120"/>
                </a:cubicBezTo>
                <a:cubicBezTo>
                  <a:pt x="305098" y="242880"/>
                  <a:pt x="312337" y="225164"/>
                  <a:pt x="323957" y="207162"/>
                </a:cubicBezTo>
                <a:cubicBezTo>
                  <a:pt x="317957" y="215258"/>
                  <a:pt x="305574" y="217448"/>
                  <a:pt x="303384" y="228974"/>
                </a:cubicBezTo>
                <a:cubicBezTo>
                  <a:pt x="293382" y="234784"/>
                  <a:pt x="294335" y="247071"/>
                  <a:pt x="287096" y="254501"/>
                </a:cubicBezTo>
                <a:moveTo>
                  <a:pt x="37827" y="225926"/>
                </a:moveTo>
                <a:cubicBezTo>
                  <a:pt x="47161" y="226021"/>
                  <a:pt x="75069" y="197637"/>
                  <a:pt x="71640" y="191255"/>
                </a:cubicBezTo>
                <a:cubicBezTo>
                  <a:pt x="66020" y="180587"/>
                  <a:pt x="39827" y="220115"/>
                  <a:pt x="37827" y="225926"/>
                </a:cubicBezTo>
                <a:moveTo>
                  <a:pt x="263188" y="252786"/>
                </a:moveTo>
                <a:cubicBezTo>
                  <a:pt x="267189" y="249452"/>
                  <a:pt x="305098" y="221639"/>
                  <a:pt x="295002" y="215543"/>
                </a:cubicBezTo>
                <a:cubicBezTo>
                  <a:pt x="291192" y="213257"/>
                  <a:pt x="276428" y="228879"/>
                  <a:pt x="273666" y="231164"/>
                </a:cubicBezTo>
                <a:cubicBezTo>
                  <a:pt x="263283" y="239642"/>
                  <a:pt x="260521" y="240404"/>
                  <a:pt x="263188" y="252786"/>
                </a:cubicBezTo>
                <a:moveTo>
                  <a:pt x="293192" y="183444"/>
                </a:moveTo>
                <a:cubicBezTo>
                  <a:pt x="283857" y="189255"/>
                  <a:pt x="259283" y="204971"/>
                  <a:pt x="262807" y="218687"/>
                </a:cubicBezTo>
                <a:cubicBezTo>
                  <a:pt x="272903" y="222497"/>
                  <a:pt x="297478" y="193541"/>
                  <a:pt x="293192" y="183444"/>
                </a:cubicBezTo>
                <a:moveTo>
                  <a:pt x="12681" y="131057"/>
                </a:moveTo>
                <a:cubicBezTo>
                  <a:pt x="22682" y="125056"/>
                  <a:pt x="30683" y="102672"/>
                  <a:pt x="34874" y="92099"/>
                </a:cubicBezTo>
                <a:cubicBezTo>
                  <a:pt x="39160" y="81431"/>
                  <a:pt x="37922" y="62667"/>
                  <a:pt x="29730" y="80098"/>
                </a:cubicBezTo>
                <a:cubicBezTo>
                  <a:pt x="24873" y="90385"/>
                  <a:pt x="25349" y="99529"/>
                  <a:pt x="18681" y="109530"/>
                </a:cubicBezTo>
                <a:cubicBezTo>
                  <a:pt x="14586" y="115531"/>
                  <a:pt x="5918" y="122960"/>
                  <a:pt x="12681" y="130962"/>
                </a:cubicBezTo>
                <a:moveTo>
                  <a:pt x="44494" y="86099"/>
                </a:moveTo>
                <a:cubicBezTo>
                  <a:pt x="42303" y="96481"/>
                  <a:pt x="3441" y="141344"/>
                  <a:pt x="13823" y="151440"/>
                </a:cubicBezTo>
                <a:cubicBezTo>
                  <a:pt x="20586" y="158013"/>
                  <a:pt x="28111" y="133247"/>
                  <a:pt x="30969" y="127342"/>
                </a:cubicBezTo>
                <a:cubicBezTo>
                  <a:pt x="34493" y="119913"/>
                  <a:pt x="52209" y="94766"/>
                  <a:pt x="44494" y="86194"/>
                </a:cubicBezTo>
                <a:moveTo>
                  <a:pt x="54686" y="224973"/>
                </a:moveTo>
                <a:cubicBezTo>
                  <a:pt x="67164" y="226688"/>
                  <a:pt x="71831" y="218210"/>
                  <a:pt x="78784" y="209447"/>
                </a:cubicBezTo>
                <a:cubicBezTo>
                  <a:pt x="84213" y="202589"/>
                  <a:pt x="102120" y="187730"/>
                  <a:pt x="101358" y="178205"/>
                </a:cubicBezTo>
                <a:cubicBezTo>
                  <a:pt x="89928" y="179634"/>
                  <a:pt x="84975" y="185730"/>
                  <a:pt x="78213" y="194207"/>
                </a:cubicBezTo>
                <a:cubicBezTo>
                  <a:pt x="71164" y="203066"/>
                  <a:pt x="58019" y="214115"/>
                  <a:pt x="54590" y="224973"/>
                </a:cubicBezTo>
                <a:moveTo>
                  <a:pt x="47828" y="104577"/>
                </a:moveTo>
                <a:cubicBezTo>
                  <a:pt x="40970" y="106387"/>
                  <a:pt x="33540" y="133152"/>
                  <a:pt x="30111" y="139820"/>
                </a:cubicBezTo>
                <a:cubicBezTo>
                  <a:pt x="29254" y="141439"/>
                  <a:pt x="8871" y="176205"/>
                  <a:pt x="18777" y="177443"/>
                </a:cubicBezTo>
                <a:cubicBezTo>
                  <a:pt x="22491" y="177920"/>
                  <a:pt x="37636" y="144868"/>
                  <a:pt x="39446" y="141534"/>
                </a:cubicBezTo>
                <a:cubicBezTo>
                  <a:pt x="45828" y="129723"/>
                  <a:pt x="51923" y="118198"/>
                  <a:pt x="47732" y="104672"/>
                </a:cubicBezTo>
                <a:moveTo>
                  <a:pt x="75736" y="223163"/>
                </a:moveTo>
                <a:cubicBezTo>
                  <a:pt x="88595" y="222878"/>
                  <a:pt x="94215" y="217544"/>
                  <a:pt x="101739" y="207733"/>
                </a:cubicBezTo>
                <a:cubicBezTo>
                  <a:pt x="108883" y="198398"/>
                  <a:pt x="124218" y="184778"/>
                  <a:pt x="126028" y="173062"/>
                </a:cubicBezTo>
                <a:cubicBezTo>
                  <a:pt x="106597" y="170681"/>
                  <a:pt x="85832" y="208209"/>
                  <a:pt x="75736" y="223068"/>
                </a:cubicBezTo>
                <a:moveTo>
                  <a:pt x="374821" y="182777"/>
                </a:moveTo>
                <a:cubicBezTo>
                  <a:pt x="375393" y="183158"/>
                  <a:pt x="375869" y="183635"/>
                  <a:pt x="376440" y="184111"/>
                </a:cubicBezTo>
                <a:cubicBezTo>
                  <a:pt x="386346" y="178301"/>
                  <a:pt x="386346" y="172967"/>
                  <a:pt x="389585" y="162775"/>
                </a:cubicBezTo>
                <a:cubicBezTo>
                  <a:pt x="391776" y="155917"/>
                  <a:pt x="399586" y="145058"/>
                  <a:pt x="397395" y="137534"/>
                </a:cubicBezTo>
                <a:cubicBezTo>
                  <a:pt x="388347" y="146106"/>
                  <a:pt x="371964" y="156965"/>
                  <a:pt x="366439" y="168109"/>
                </a:cubicBezTo>
                <a:cubicBezTo>
                  <a:pt x="363963" y="172967"/>
                  <a:pt x="363677" y="180777"/>
                  <a:pt x="361486" y="186016"/>
                </a:cubicBezTo>
                <a:cubicBezTo>
                  <a:pt x="358724" y="192683"/>
                  <a:pt x="354819" y="199351"/>
                  <a:pt x="351580" y="205828"/>
                </a:cubicBezTo>
                <a:cubicBezTo>
                  <a:pt x="369868" y="197160"/>
                  <a:pt x="364534" y="178015"/>
                  <a:pt x="376250" y="165061"/>
                </a:cubicBezTo>
                <a:cubicBezTo>
                  <a:pt x="389109" y="150964"/>
                  <a:pt x="377774" y="175824"/>
                  <a:pt x="374821" y="182777"/>
                </a:cubicBezTo>
                <a:moveTo>
                  <a:pt x="102501" y="217734"/>
                </a:moveTo>
                <a:cubicBezTo>
                  <a:pt x="117646" y="217353"/>
                  <a:pt x="122028" y="210495"/>
                  <a:pt x="130600" y="198589"/>
                </a:cubicBezTo>
                <a:cubicBezTo>
                  <a:pt x="133934" y="193922"/>
                  <a:pt x="152603" y="174967"/>
                  <a:pt x="149745" y="170490"/>
                </a:cubicBezTo>
                <a:cubicBezTo>
                  <a:pt x="127171" y="171919"/>
                  <a:pt x="113645" y="199827"/>
                  <a:pt x="102501" y="217734"/>
                </a:cubicBezTo>
                <a:moveTo>
                  <a:pt x="240042" y="203351"/>
                </a:moveTo>
                <a:cubicBezTo>
                  <a:pt x="242805" y="194970"/>
                  <a:pt x="290715" y="172300"/>
                  <a:pt x="281190" y="161251"/>
                </a:cubicBezTo>
                <a:cubicBezTo>
                  <a:pt x="274523" y="153536"/>
                  <a:pt x="258807" y="177348"/>
                  <a:pt x="255949" y="180396"/>
                </a:cubicBezTo>
                <a:cubicBezTo>
                  <a:pt x="250901" y="185825"/>
                  <a:pt x="226326" y="205733"/>
                  <a:pt x="226993" y="210876"/>
                </a:cubicBezTo>
                <a:cubicBezTo>
                  <a:pt x="234042" y="211162"/>
                  <a:pt x="247662" y="214210"/>
                  <a:pt x="254044" y="210495"/>
                </a:cubicBezTo>
                <a:cubicBezTo>
                  <a:pt x="260331" y="206876"/>
                  <a:pt x="264045" y="194874"/>
                  <a:pt x="267284" y="188588"/>
                </a:cubicBezTo>
                <a:cubicBezTo>
                  <a:pt x="257664" y="194303"/>
                  <a:pt x="249663" y="199256"/>
                  <a:pt x="239947" y="203351"/>
                </a:cubicBezTo>
                <a:moveTo>
                  <a:pt x="49828" y="136867"/>
                </a:moveTo>
                <a:cubicBezTo>
                  <a:pt x="42589" y="136867"/>
                  <a:pt x="27444" y="173633"/>
                  <a:pt x="23158" y="180682"/>
                </a:cubicBezTo>
                <a:cubicBezTo>
                  <a:pt x="15252" y="193826"/>
                  <a:pt x="11442" y="220020"/>
                  <a:pt x="13633" y="235927"/>
                </a:cubicBezTo>
                <a:cubicBezTo>
                  <a:pt x="20491" y="233736"/>
                  <a:pt x="23825" y="221830"/>
                  <a:pt x="26968" y="215543"/>
                </a:cubicBezTo>
                <a:cubicBezTo>
                  <a:pt x="31540" y="206209"/>
                  <a:pt x="35160" y="197160"/>
                  <a:pt x="38017" y="187159"/>
                </a:cubicBezTo>
                <a:cubicBezTo>
                  <a:pt x="32016" y="196779"/>
                  <a:pt x="13252" y="221925"/>
                  <a:pt x="26492" y="196208"/>
                </a:cubicBezTo>
                <a:cubicBezTo>
                  <a:pt x="34874" y="179825"/>
                  <a:pt x="54019" y="156584"/>
                  <a:pt x="49923" y="136772"/>
                </a:cubicBezTo>
                <a:moveTo>
                  <a:pt x="50019" y="183635"/>
                </a:moveTo>
                <a:cubicBezTo>
                  <a:pt x="74212" y="183539"/>
                  <a:pt x="98215" y="168395"/>
                  <a:pt x="122694" y="165918"/>
                </a:cubicBezTo>
                <a:cubicBezTo>
                  <a:pt x="150317" y="163156"/>
                  <a:pt x="176892" y="156965"/>
                  <a:pt x="204705" y="156107"/>
                </a:cubicBezTo>
                <a:cubicBezTo>
                  <a:pt x="233470" y="155155"/>
                  <a:pt x="261664" y="151250"/>
                  <a:pt x="290620" y="152202"/>
                </a:cubicBezTo>
                <a:cubicBezTo>
                  <a:pt x="308336" y="152774"/>
                  <a:pt x="303288" y="160203"/>
                  <a:pt x="303193" y="175253"/>
                </a:cubicBezTo>
                <a:cubicBezTo>
                  <a:pt x="303193" y="186683"/>
                  <a:pt x="301955" y="200875"/>
                  <a:pt x="305098" y="212114"/>
                </a:cubicBezTo>
                <a:cubicBezTo>
                  <a:pt x="316623" y="206971"/>
                  <a:pt x="326339" y="193160"/>
                  <a:pt x="335388" y="184587"/>
                </a:cubicBezTo>
                <a:cubicBezTo>
                  <a:pt x="346436" y="174110"/>
                  <a:pt x="357771" y="163918"/>
                  <a:pt x="369106" y="153631"/>
                </a:cubicBezTo>
                <a:cubicBezTo>
                  <a:pt x="377202" y="146297"/>
                  <a:pt x="398157" y="133343"/>
                  <a:pt x="401396" y="123151"/>
                </a:cubicBezTo>
                <a:cubicBezTo>
                  <a:pt x="404634" y="112864"/>
                  <a:pt x="393776" y="108387"/>
                  <a:pt x="385584" y="101148"/>
                </a:cubicBezTo>
                <a:cubicBezTo>
                  <a:pt x="365201" y="83241"/>
                  <a:pt x="342817" y="66477"/>
                  <a:pt x="325863" y="45141"/>
                </a:cubicBezTo>
                <a:cubicBezTo>
                  <a:pt x="323957" y="42760"/>
                  <a:pt x="310718" y="21424"/>
                  <a:pt x="306146" y="22186"/>
                </a:cubicBezTo>
                <a:cubicBezTo>
                  <a:pt x="305574" y="22281"/>
                  <a:pt x="302622" y="36188"/>
                  <a:pt x="302241" y="38950"/>
                </a:cubicBezTo>
                <a:cubicBezTo>
                  <a:pt x="301193" y="46189"/>
                  <a:pt x="299669" y="56190"/>
                  <a:pt x="299955" y="63905"/>
                </a:cubicBezTo>
                <a:cubicBezTo>
                  <a:pt x="300431" y="77621"/>
                  <a:pt x="307479" y="82289"/>
                  <a:pt x="291096" y="85337"/>
                </a:cubicBezTo>
                <a:cubicBezTo>
                  <a:pt x="266331" y="90004"/>
                  <a:pt x="240519" y="88766"/>
                  <a:pt x="215468" y="89623"/>
                </a:cubicBezTo>
                <a:cubicBezTo>
                  <a:pt x="187655" y="90575"/>
                  <a:pt x="159842" y="88385"/>
                  <a:pt x="132029" y="86765"/>
                </a:cubicBezTo>
                <a:cubicBezTo>
                  <a:pt x="107169" y="85337"/>
                  <a:pt x="76022" y="74192"/>
                  <a:pt x="51638" y="79526"/>
                </a:cubicBezTo>
                <a:cubicBezTo>
                  <a:pt x="54686" y="95719"/>
                  <a:pt x="57924" y="109245"/>
                  <a:pt x="58305" y="126104"/>
                </a:cubicBezTo>
                <a:cubicBezTo>
                  <a:pt x="58782" y="147630"/>
                  <a:pt x="55924" y="162584"/>
                  <a:pt x="50114" y="183635"/>
                </a:cubicBezTo>
                <a:moveTo>
                  <a:pt x="170795" y="165728"/>
                </a:moveTo>
                <a:cubicBezTo>
                  <a:pt x="184416" y="174776"/>
                  <a:pt x="140697" y="204399"/>
                  <a:pt x="144507" y="213829"/>
                </a:cubicBezTo>
                <a:cubicBezTo>
                  <a:pt x="157365" y="212400"/>
                  <a:pt x="161652" y="203923"/>
                  <a:pt x="169843" y="194684"/>
                </a:cubicBezTo>
                <a:cubicBezTo>
                  <a:pt x="175272" y="188492"/>
                  <a:pt x="183845" y="171824"/>
                  <a:pt x="191274" y="168776"/>
                </a:cubicBezTo>
                <a:cubicBezTo>
                  <a:pt x="200894" y="164871"/>
                  <a:pt x="188607" y="181063"/>
                  <a:pt x="187369" y="182777"/>
                </a:cubicBezTo>
                <a:cubicBezTo>
                  <a:pt x="181464" y="190874"/>
                  <a:pt x="167271" y="201446"/>
                  <a:pt x="165081" y="211257"/>
                </a:cubicBezTo>
                <a:cubicBezTo>
                  <a:pt x="182035" y="211924"/>
                  <a:pt x="205086" y="176586"/>
                  <a:pt x="212134" y="162489"/>
                </a:cubicBezTo>
                <a:cubicBezTo>
                  <a:pt x="197656" y="162299"/>
                  <a:pt x="184226" y="163727"/>
                  <a:pt x="170795" y="166109"/>
                </a:cubicBezTo>
                <a:cubicBezTo>
                  <a:pt x="158127" y="168680"/>
                  <a:pt x="156222" y="173633"/>
                  <a:pt x="148602" y="184206"/>
                </a:cubicBezTo>
                <a:cubicBezTo>
                  <a:pt x="143554" y="191255"/>
                  <a:pt x="126409" y="206209"/>
                  <a:pt x="127743" y="215163"/>
                </a:cubicBezTo>
                <a:cubicBezTo>
                  <a:pt x="141173" y="216972"/>
                  <a:pt x="164604" y="176205"/>
                  <a:pt x="170700" y="165823"/>
                </a:cubicBezTo>
                <a:moveTo>
                  <a:pt x="238899" y="161822"/>
                </a:moveTo>
                <a:cubicBezTo>
                  <a:pt x="240138" y="161918"/>
                  <a:pt x="241376" y="162108"/>
                  <a:pt x="243662" y="162394"/>
                </a:cubicBezTo>
                <a:cubicBezTo>
                  <a:pt x="231946" y="177920"/>
                  <a:pt x="215468" y="193350"/>
                  <a:pt x="206228" y="210305"/>
                </a:cubicBezTo>
                <a:cubicBezTo>
                  <a:pt x="220421" y="212876"/>
                  <a:pt x="228993" y="200304"/>
                  <a:pt x="237470" y="191064"/>
                </a:cubicBezTo>
                <a:cubicBezTo>
                  <a:pt x="242614" y="185445"/>
                  <a:pt x="266141" y="167633"/>
                  <a:pt x="265188" y="159155"/>
                </a:cubicBezTo>
                <a:cubicBezTo>
                  <a:pt x="256425" y="159346"/>
                  <a:pt x="247567" y="158679"/>
                  <a:pt x="239090" y="161918"/>
                </a:cubicBezTo>
                <a:cubicBezTo>
                  <a:pt x="226612" y="158108"/>
                  <a:pt x="218802" y="164013"/>
                  <a:pt x="212229" y="172871"/>
                </a:cubicBezTo>
                <a:cubicBezTo>
                  <a:pt x="203847" y="184301"/>
                  <a:pt x="187940" y="196970"/>
                  <a:pt x="183559" y="210400"/>
                </a:cubicBezTo>
                <a:cubicBezTo>
                  <a:pt x="211848" y="214400"/>
                  <a:pt x="218040" y="172586"/>
                  <a:pt x="238994" y="161632"/>
                </a:cubicBezTo>
                <a:moveTo>
                  <a:pt x="29921" y="52952"/>
                </a:moveTo>
                <a:cubicBezTo>
                  <a:pt x="44780" y="71811"/>
                  <a:pt x="70688" y="72383"/>
                  <a:pt x="92405" y="75526"/>
                </a:cubicBezTo>
                <a:cubicBezTo>
                  <a:pt x="118408" y="79241"/>
                  <a:pt x="144411" y="79622"/>
                  <a:pt x="170510" y="81527"/>
                </a:cubicBezTo>
                <a:cubicBezTo>
                  <a:pt x="194132" y="83241"/>
                  <a:pt x="217087" y="82384"/>
                  <a:pt x="240709" y="82003"/>
                </a:cubicBezTo>
                <a:cubicBezTo>
                  <a:pt x="251568" y="81813"/>
                  <a:pt x="262236" y="81622"/>
                  <a:pt x="272903" y="80193"/>
                </a:cubicBezTo>
                <a:cubicBezTo>
                  <a:pt x="289477" y="78002"/>
                  <a:pt x="291668" y="78002"/>
                  <a:pt x="292239" y="60857"/>
                </a:cubicBezTo>
                <a:cubicBezTo>
                  <a:pt x="292525" y="53333"/>
                  <a:pt x="294240" y="3041"/>
                  <a:pt x="300240" y="469"/>
                </a:cubicBezTo>
                <a:cubicBezTo>
                  <a:pt x="307860" y="-2770"/>
                  <a:pt x="309670" y="11708"/>
                  <a:pt x="311480" y="15042"/>
                </a:cubicBezTo>
                <a:cubicBezTo>
                  <a:pt x="316909" y="24567"/>
                  <a:pt x="327768" y="33997"/>
                  <a:pt x="334626" y="42760"/>
                </a:cubicBezTo>
                <a:cubicBezTo>
                  <a:pt x="349294" y="61524"/>
                  <a:pt x="369963" y="76383"/>
                  <a:pt x="387870" y="92004"/>
                </a:cubicBezTo>
                <a:cubicBezTo>
                  <a:pt x="395109" y="98291"/>
                  <a:pt x="402253" y="103529"/>
                  <a:pt x="408540" y="110768"/>
                </a:cubicBezTo>
                <a:cubicBezTo>
                  <a:pt x="419684" y="123627"/>
                  <a:pt x="413588" y="123151"/>
                  <a:pt x="406920" y="136867"/>
                </a:cubicBezTo>
                <a:cubicBezTo>
                  <a:pt x="398348" y="154488"/>
                  <a:pt x="402063" y="173824"/>
                  <a:pt x="385584" y="185349"/>
                </a:cubicBezTo>
                <a:cubicBezTo>
                  <a:pt x="367106" y="198398"/>
                  <a:pt x="350056" y="214400"/>
                  <a:pt x="331863" y="227926"/>
                </a:cubicBezTo>
                <a:cubicBezTo>
                  <a:pt x="314432" y="240880"/>
                  <a:pt x="294144" y="255167"/>
                  <a:pt x="279476" y="271265"/>
                </a:cubicBezTo>
                <a:cubicBezTo>
                  <a:pt x="274237" y="276980"/>
                  <a:pt x="273570" y="283933"/>
                  <a:pt x="265760" y="278504"/>
                </a:cubicBezTo>
                <a:cubicBezTo>
                  <a:pt x="258807" y="273741"/>
                  <a:pt x="255092" y="247547"/>
                  <a:pt x="253568" y="240308"/>
                </a:cubicBezTo>
                <a:cubicBezTo>
                  <a:pt x="252520" y="235165"/>
                  <a:pt x="253187" y="221068"/>
                  <a:pt x="248996" y="218020"/>
                </a:cubicBezTo>
                <a:cubicBezTo>
                  <a:pt x="243281" y="214020"/>
                  <a:pt x="217849" y="216972"/>
                  <a:pt x="211372" y="217163"/>
                </a:cubicBezTo>
                <a:cubicBezTo>
                  <a:pt x="204228" y="217353"/>
                  <a:pt x="197085" y="219449"/>
                  <a:pt x="191941" y="219258"/>
                </a:cubicBezTo>
                <a:cubicBezTo>
                  <a:pt x="183559" y="219068"/>
                  <a:pt x="172986" y="217544"/>
                  <a:pt x="163176" y="218306"/>
                </a:cubicBezTo>
                <a:cubicBezTo>
                  <a:pt x="140982" y="220020"/>
                  <a:pt x="117836" y="221830"/>
                  <a:pt x="95834" y="225640"/>
                </a:cubicBezTo>
                <a:cubicBezTo>
                  <a:pt x="85928" y="227355"/>
                  <a:pt x="76879" y="230212"/>
                  <a:pt x="66782" y="231260"/>
                </a:cubicBezTo>
                <a:cubicBezTo>
                  <a:pt x="54495" y="232498"/>
                  <a:pt x="41636" y="231260"/>
                  <a:pt x="30016" y="236022"/>
                </a:cubicBezTo>
                <a:cubicBezTo>
                  <a:pt x="22110" y="239356"/>
                  <a:pt x="19443" y="244785"/>
                  <a:pt x="11728" y="239832"/>
                </a:cubicBezTo>
                <a:cubicBezTo>
                  <a:pt x="3346" y="234498"/>
                  <a:pt x="7061" y="231260"/>
                  <a:pt x="8204" y="220306"/>
                </a:cubicBezTo>
                <a:cubicBezTo>
                  <a:pt x="10490" y="198589"/>
                  <a:pt x="10585" y="177634"/>
                  <a:pt x="7251" y="156298"/>
                </a:cubicBezTo>
                <a:cubicBezTo>
                  <a:pt x="5918" y="147630"/>
                  <a:pt x="965" y="135819"/>
                  <a:pt x="489" y="127723"/>
                </a:cubicBezTo>
                <a:cubicBezTo>
                  <a:pt x="108" y="121627"/>
                  <a:pt x="-654" y="124675"/>
                  <a:pt x="1155" y="119722"/>
                </a:cubicBezTo>
                <a:cubicBezTo>
                  <a:pt x="1536" y="118770"/>
                  <a:pt x="10014" y="110006"/>
                  <a:pt x="10394" y="109245"/>
                </a:cubicBezTo>
                <a:cubicBezTo>
                  <a:pt x="20301" y="92671"/>
                  <a:pt x="25730" y="71145"/>
                  <a:pt x="29730" y="52856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87276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8100A-9867-92E9-E0E8-7B53DE5C5E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7132A5A9-F2B4-F61B-2622-D12B869BE5F4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Grafik 31">
            <a:extLst>
              <a:ext uri="{FF2B5EF4-FFF2-40B4-BE49-F238E27FC236}">
                <a16:creationId xmlns:a16="http://schemas.microsoft.com/office/drawing/2014/main" id="{24F1514A-9DB3-7AB8-BF9F-5B4EC17ABC3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65988" y="0"/>
            <a:ext cx="4062953" cy="6858000"/>
          </a:xfrm>
          <a:prstGeom prst="rect">
            <a:avLst/>
          </a:prstGeom>
        </p:spPr>
      </p:pic>
      <p:sp>
        <p:nvSpPr>
          <p:cNvPr id="14" name="Freihandform: Form 37">
            <a:extLst>
              <a:ext uri="{FF2B5EF4-FFF2-40B4-BE49-F238E27FC236}">
                <a16:creationId xmlns:a16="http://schemas.microsoft.com/office/drawing/2014/main" id="{76C72497-A33F-D4A8-52F8-496F94329BA5}"/>
              </a:ext>
            </a:extLst>
          </p:cNvPr>
          <p:cNvSpPr/>
          <p:nvPr/>
        </p:nvSpPr>
        <p:spPr>
          <a:xfrm>
            <a:off x="729786" y="4752894"/>
            <a:ext cx="11220069" cy="772609"/>
          </a:xfrm>
          <a:custGeom>
            <a:avLst/>
            <a:gdLst>
              <a:gd name="connsiteX0" fmla="*/ 108014 w 6886837"/>
              <a:gd name="connsiteY0" fmla="*/ 0 h 582739"/>
              <a:gd name="connsiteX1" fmla="*/ 0 w 6886837"/>
              <a:gd name="connsiteY1" fmla="*/ 108014 h 582739"/>
              <a:gd name="connsiteX2" fmla="*/ 0 w 6886837"/>
              <a:gd name="connsiteY2" fmla="*/ 474726 h 582739"/>
              <a:gd name="connsiteX3" fmla="*/ 108014 w 6886837"/>
              <a:gd name="connsiteY3" fmla="*/ 582740 h 582739"/>
              <a:gd name="connsiteX4" fmla="*/ 6441186 w 6886837"/>
              <a:gd name="connsiteY4" fmla="*/ 582740 h 582739"/>
              <a:gd name="connsiteX5" fmla="*/ 6635592 w 6886837"/>
              <a:gd name="connsiteY5" fmla="*/ 517970 h 582739"/>
              <a:gd name="connsiteX6" fmla="*/ 6851047 w 6886837"/>
              <a:gd name="connsiteY6" fmla="*/ 356425 h 582739"/>
              <a:gd name="connsiteX7" fmla="*/ 6851047 w 6886837"/>
              <a:gd name="connsiteY7" fmla="*/ 226790 h 582739"/>
              <a:gd name="connsiteX8" fmla="*/ 6635496 w 6886837"/>
              <a:gd name="connsiteY8" fmla="*/ 64865 h 582739"/>
              <a:gd name="connsiteX9" fmla="*/ 6441186 w 6886837"/>
              <a:gd name="connsiteY9" fmla="*/ 0 h 582739"/>
              <a:gd name="connsiteX10" fmla="*/ 108014 w 6886837"/>
              <a:gd name="connsiteY10" fmla="*/ 0 h 58273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6886837" h="582739">
                <a:moveTo>
                  <a:pt x="108014" y="0"/>
                </a:moveTo>
                <a:cubicBezTo>
                  <a:pt x="48387" y="0"/>
                  <a:pt x="0" y="48387"/>
                  <a:pt x="0" y="108014"/>
                </a:cubicBezTo>
                <a:lnTo>
                  <a:pt x="0" y="474726"/>
                </a:lnTo>
                <a:cubicBezTo>
                  <a:pt x="0" y="534448"/>
                  <a:pt x="48387" y="582740"/>
                  <a:pt x="108014" y="582740"/>
                </a:cubicBezTo>
                <a:lnTo>
                  <a:pt x="6441186" y="582740"/>
                </a:lnTo>
                <a:cubicBezTo>
                  <a:pt x="6500813" y="582740"/>
                  <a:pt x="6587871" y="553784"/>
                  <a:pt x="6635592" y="517970"/>
                </a:cubicBezTo>
                <a:lnTo>
                  <a:pt x="6851047" y="356425"/>
                </a:lnTo>
                <a:cubicBezTo>
                  <a:pt x="6898768" y="320612"/>
                  <a:pt x="6898768" y="262604"/>
                  <a:pt x="6851047" y="226790"/>
                </a:cubicBezTo>
                <a:lnTo>
                  <a:pt x="6635496" y="64865"/>
                </a:lnTo>
                <a:cubicBezTo>
                  <a:pt x="6587776" y="29051"/>
                  <a:pt x="6500813" y="0"/>
                  <a:pt x="6441186" y="0"/>
                </a:cubicBezTo>
                <a:lnTo>
                  <a:pt x="108014" y="0"/>
                </a:lnTo>
                <a:close/>
              </a:path>
            </a:pathLst>
          </a:custGeom>
          <a:solidFill>
            <a:srgbClr val="BDCEE0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15350E0B-2085-08D7-F25C-AFC08A977AB1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e-DE" sz="900" b="0" i="0" u="none" strike="noStrike" kern="1200" cap="none" spc="0" normalizeH="0" baseline="0" noProof="0" dirty="0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Copyright </a:t>
            </a:r>
            <a:r>
              <a:rPr kumimoji="0" lang="de-DE" sz="9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>
                    <a:tint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vivamind</a:t>
            </a:r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0000">
                  <a:tint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Ellipse 29">
            <a:extLst>
              <a:ext uri="{FF2B5EF4-FFF2-40B4-BE49-F238E27FC236}">
                <a16:creationId xmlns:a16="http://schemas.microsoft.com/office/drawing/2014/main" id="{E055CE1F-A1DD-6599-98C6-A15169087D3C}"/>
              </a:ext>
            </a:extLst>
          </p:cNvPr>
          <p:cNvSpPr/>
          <p:nvPr/>
        </p:nvSpPr>
        <p:spPr>
          <a:xfrm>
            <a:off x="4423067" y="4848122"/>
            <a:ext cx="565914" cy="580519"/>
          </a:xfrm>
          <a:prstGeom prst="ellipse">
            <a:avLst/>
          </a:prstGeom>
          <a:solidFill>
            <a:srgbClr val="FEA1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Ellipse 29">
            <a:extLst>
              <a:ext uri="{FF2B5EF4-FFF2-40B4-BE49-F238E27FC236}">
                <a16:creationId xmlns:a16="http://schemas.microsoft.com/office/drawing/2014/main" id="{04FF1390-CE6C-21DF-C4DB-18D46297C3F1}"/>
              </a:ext>
            </a:extLst>
          </p:cNvPr>
          <p:cNvSpPr/>
          <p:nvPr/>
        </p:nvSpPr>
        <p:spPr>
          <a:xfrm>
            <a:off x="7454880" y="4848122"/>
            <a:ext cx="565914" cy="580519"/>
          </a:xfrm>
          <a:prstGeom prst="ellipse">
            <a:avLst/>
          </a:prstGeom>
          <a:solidFill>
            <a:srgbClr val="FEA1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5C46C51F-A993-6819-DD9E-42FC9F0D6CAC}"/>
              </a:ext>
            </a:extLst>
          </p:cNvPr>
          <p:cNvSpPr txBox="1"/>
          <p:nvPr/>
        </p:nvSpPr>
        <p:spPr>
          <a:xfrm>
            <a:off x="3778867" y="4897695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Messzeitpunkt 1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5AB183B1-B9DB-25FF-63A8-13DCB53601B9}"/>
              </a:ext>
            </a:extLst>
          </p:cNvPr>
          <p:cNvSpPr txBox="1"/>
          <p:nvPr/>
        </p:nvSpPr>
        <p:spPr>
          <a:xfrm>
            <a:off x="6850696" y="4897695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Messzeitpunkt 2</a:t>
            </a:r>
          </a:p>
        </p:txBody>
      </p:sp>
      <p:sp>
        <p:nvSpPr>
          <p:cNvPr id="8" name="Ellipse 29">
            <a:extLst>
              <a:ext uri="{FF2B5EF4-FFF2-40B4-BE49-F238E27FC236}">
                <a16:creationId xmlns:a16="http://schemas.microsoft.com/office/drawing/2014/main" id="{29DA6578-89FC-9A36-31F8-3E7217607F1D}"/>
              </a:ext>
            </a:extLst>
          </p:cNvPr>
          <p:cNvSpPr/>
          <p:nvPr/>
        </p:nvSpPr>
        <p:spPr>
          <a:xfrm>
            <a:off x="10111570" y="4853584"/>
            <a:ext cx="565914" cy="580519"/>
          </a:xfrm>
          <a:prstGeom prst="ellipse">
            <a:avLst/>
          </a:prstGeom>
          <a:solidFill>
            <a:srgbClr val="FEA1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1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extfeld 10">
            <a:extLst>
              <a:ext uri="{FF2B5EF4-FFF2-40B4-BE49-F238E27FC236}">
                <a16:creationId xmlns:a16="http://schemas.microsoft.com/office/drawing/2014/main" id="{0D31128F-71FA-274C-3061-2D11B0E16E67}"/>
              </a:ext>
            </a:extLst>
          </p:cNvPr>
          <p:cNvSpPr txBox="1"/>
          <p:nvPr/>
        </p:nvSpPr>
        <p:spPr>
          <a:xfrm>
            <a:off x="9507386" y="4904416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Messzeitpunkt 3</a:t>
            </a:r>
          </a:p>
        </p:txBody>
      </p:sp>
      <p:cxnSp>
        <p:nvCxnSpPr>
          <p:cNvPr id="13" name="Gerade Verbindung mit Pfeil 12">
            <a:extLst>
              <a:ext uri="{FF2B5EF4-FFF2-40B4-BE49-F238E27FC236}">
                <a16:creationId xmlns:a16="http://schemas.microsoft.com/office/drawing/2014/main" id="{B8371458-AE0A-F377-8C04-3256FA67D660}"/>
              </a:ext>
            </a:extLst>
          </p:cNvPr>
          <p:cNvCxnSpPr>
            <a:cxnSpLocks/>
          </p:cNvCxnSpPr>
          <p:nvPr/>
        </p:nvCxnSpPr>
        <p:spPr>
          <a:xfrm flipV="1">
            <a:off x="4572000" y="2918311"/>
            <a:ext cx="6482687" cy="1091232"/>
          </a:xfrm>
          <a:prstGeom prst="straightConnector1">
            <a:avLst/>
          </a:prstGeom>
          <a:ln w="76200">
            <a:solidFill>
              <a:srgbClr val="BDCEE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" name="Grafik 39" descr="Offene Hand mit einfarbiger Füllung">
            <a:extLst>
              <a:ext uri="{FF2B5EF4-FFF2-40B4-BE49-F238E27FC236}">
                <a16:creationId xmlns:a16="http://schemas.microsoft.com/office/drawing/2014/main" id="{884EE0A5-D23C-1FE1-BDFC-5D2683532A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737837" y="3399291"/>
            <a:ext cx="914400" cy="914400"/>
          </a:xfrm>
          <a:prstGeom prst="rect">
            <a:avLst/>
          </a:prstGeom>
        </p:spPr>
      </p:pic>
      <p:pic>
        <p:nvPicPr>
          <p:cNvPr id="41" name="Grafik 40" descr="Offene Hand mit einfarbiger Füllung">
            <a:extLst>
              <a:ext uri="{FF2B5EF4-FFF2-40B4-BE49-F238E27FC236}">
                <a16:creationId xmlns:a16="http://schemas.microsoft.com/office/drawing/2014/main" id="{C6AC1CD6-C5C8-C53E-E4FB-D521B41949E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flipH="1">
            <a:off x="6856786" y="3407303"/>
            <a:ext cx="914400" cy="914400"/>
          </a:xfrm>
          <a:prstGeom prst="rect">
            <a:avLst/>
          </a:prstGeom>
        </p:spPr>
      </p:pic>
      <p:sp>
        <p:nvSpPr>
          <p:cNvPr id="43" name="Rechteck 42">
            <a:extLst>
              <a:ext uri="{FF2B5EF4-FFF2-40B4-BE49-F238E27FC236}">
                <a16:creationId xmlns:a16="http://schemas.microsoft.com/office/drawing/2014/main" id="{419832CD-220C-0C3C-B922-CFD50085F2A1}"/>
              </a:ext>
            </a:extLst>
          </p:cNvPr>
          <p:cNvSpPr/>
          <p:nvPr/>
        </p:nvSpPr>
        <p:spPr>
          <a:xfrm>
            <a:off x="4303641" y="422188"/>
            <a:ext cx="661473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Längsschnittanalyse: Veränderungen zwischen mehreren </a:t>
            </a:r>
            <a:r>
              <a:rPr lang="de-DE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-Untersuchungen</a:t>
            </a: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E83B209B-C899-4037-9CEC-47386E0F5411}"/>
              </a:ext>
            </a:extLst>
          </p:cNvPr>
          <p:cNvSpPr txBox="1"/>
          <p:nvPr/>
        </p:nvSpPr>
        <p:spPr>
          <a:xfrm>
            <a:off x="3778867" y="5657244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 = 4.42</a:t>
            </a:r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B623F897-03CD-4FCC-927A-74D22F0D254A}"/>
              </a:ext>
            </a:extLst>
          </p:cNvPr>
          <p:cNvSpPr txBox="1"/>
          <p:nvPr/>
        </p:nvSpPr>
        <p:spPr>
          <a:xfrm>
            <a:off x="6848143" y="5657244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 = 4.49</a:t>
            </a:r>
          </a:p>
        </p:txBody>
      </p:sp>
      <p:sp>
        <p:nvSpPr>
          <p:cNvPr id="34" name="Textfeld 33">
            <a:extLst>
              <a:ext uri="{FF2B5EF4-FFF2-40B4-BE49-F238E27FC236}">
                <a16:creationId xmlns:a16="http://schemas.microsoft.com/office/drawing/2014/main" id="{91EFD377-132E-47CD-95EE-AFDCDE1AAC28}"/>
              </a:ext>
            </a:extLst>
          </p:cNvPr>
          <p:cNvSpPr txBox="1"/>
          <p:nvPr/>
        </p:nvSpPr>
        <p:spPr>
          <a:xfrm>
            <a:off x="9444707" y="5657244"/>
            <a:ext cx="1774281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 = 4.70</a:t>
            </a:r>
          </a:p>
        </p:txBody>
      </p:sp>
      <p:sp>
        <p:nvSpPr>
          <p:cNvPr id="35" name="Textfeld 34">
            <a:extLst>
              <a:ext uri="{FF2B5EF4-FFF2-40B4-BE49-F238E27FC236}">
                <a16:creationId xmlns:a16="http://schemas.microsoft.com/office/drawing/2014/main" id="{9B7D9B0B-B1FC-4004-AD09-AF0F28A51932}"/>
              </a:ext>
            </a:extLst>
          </p:cNvPr>
          <p:cNvSpPr txBox="1"/>
          <p:nvPr/>
        </p:nvSpPr>
        <p:spPr>
          <a:xfrm>
            <a:off x="4011905" y="6495751"/>
            <a:ext cx="7707655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1000" b="1" i="1" dirty="0">
                <a:solidFill>
                  <a:schemeClr val="bg1"/>
                </a:solidFill>
                <a:latin typeface="Raleway Medium" pitchFamily="2" charset="0"/>
              </a:rPr>
              <a:t>Anmerkung: 	</a:t>
            </a:r>
            <a:r>
              <a:rPr lang="de-DE" altLang="de-DE" sz="1000" i="1" dirty="0">
                <a:solidFill>
                  <a:schemeClr val="bg1"/>
                </a:solidFill>
                <a:latin typeface="Raleway Medium" pitchFamily="2" charset="0"/>
              </a:rPr>
              <a:t>N=87</a:t>
            </a:r>
          </a:p>
          <a:p>
            <a:r>
              <a:rPr lang="de-DE" altLang="de-DE" sz="1000" i="1" dirty="0">
                <a:solidFill>
                  <a:schemeClr val="bg1"/>
                </a:solidFill>
                <a:latin typeface="Raleway Medium" pitchFamily="2" charset="0"/>
              </a:rPr>
              <a:t>		</a:t>
            </a:r>
          </a:p>
        </p:txBody>
      </p:sp>
      <p:sp>
        <p:nvSpPr>
          <p:cNvPr id="15" name="Textfeld 14">
            <a:extLst>
              <a:ext uri="{FF2B5EF4-FFF2-40B4-BE49-F238E27FC236}">
                <a16:creationId xmlns:a16="http://schemas.microsoft.com/office/drawing/2014/main" id="{112BDCC4-60DB-CE5E-C195-1F57CF16F29E}"/>
              </a:ext>
            </a:extLst>
          </p:cNvPr>
          <p:cNvSpPr txBox="1"/>
          <p:nvPr/>
        </p:nvSpPr>
        <p:spPr>
          <a:xfrm>
            <a:off x="221766" y="1030748"/>
            <a:ext cx="3328257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Interaktionen &amp; Zusammenhänge</a:t>
            </a:r>
          </a:p>
        </p:txBody>
      </p:sp>
      <p:sp>
        <p:nvSpPr>
          <p:cNvPr id="2" name="Rechteck: abgerundete Ecken 4">
            <a:extLst>
              <a:ext uri="{FF2B5EF4-FFF2-40B4-BE49-F238E27FC236}">
                <a16:creationId xmlns:a16="http://schemas.microsoft.com/office/drawing/2014/main" id="{032697A3-C63F-1133-8AA2-A91238F9B709}"/>
              </a:ext>
            </a:extLst>
          </p:cNvPr>
          <p:cNvSpPr>
            <a:spLocks/>
          </p:cNvSpPr>
          <p:nvPr/>
        </p:nvSpPr>
        <p:spPr>
          <a:xfrm>
            <a:off x="4347734" y="1100884"/>
            <a:ext cx="7035996" cy="1152990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 algn="ctr"/>
            <a:r>
              <a:rPr lang="de-DE" sz="14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Die Varianzanalyse mit drei Messwiederholung zeigte einen signifikanten Anstieg der </a:t>
            </a:r>
            <a:r>
              <a:rPr lang="de-DE" sz="14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Vitalität</a:t>
            </a:r>
            <a:r>
              <a:rPr lang="de-DE" sz="14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 über die drei Messzeitpunkte hinweg, F(2, 172) = 4,20, p = .017, </a:t>
            </a:r>
            <a:r>
              <a:rPr lang="el-GR" sz="1400" dirty="0">
                <a:solidFill>
                  <a:srgbClr val="004785"/>
                </a:solidFill>
                <a:latin typeface="Raleway" pitchFamily="2" charset="0"/>
                <a:cs typeface="Hind" panose="02000000000000000000" pitchFamily="2" charset="77"/>
              </a:rPr>
              <a:t>η²</a:t>
            </a:r>
            <a:r>
              <a:rPr lang="de-DE" sz="14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ₚ = .047. Dieser Anstieg folgte einem signifikanten linearen Trend (F(1, 86) = 7,13, p = .009, </a:t>
            </a:r>
            <a:r>
              <a:rPr lang="el-GR" sz="1400" dirty="0">
                <a:solidFill>
                  <a:srgbClr val="004785"/>
                </a:solidFill>
                <a:latin typeface="Raleway" pitchFamily="2" charset="0"/>
                <a:cs typeface="Hind" panose="02000000000000000000" pitchFamily="2" charset="77"/>
              </a:rPr>
              <a:t>η²</a:t>
            </a:r>
            <a:r>
              <a:rPr lang="de-DE" sz="14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ₚ = .077), was auf eine gleichmäßige </a:t>
            </a:r>
            <a:r>
              <a:rPr lang="de-DE" sz="14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Zunahme der Vitalität über die Zeit </a:t>
            </a:r>
            <a:r>
              <a:rPr lang="de-DE" sz="1400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hindeutet.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DAA07F5-8654-3A40-0472-808A281618E5}"/>
              </a:ext>
            </a:extLst>
          </p:cNvPr>
          <p:cNvSpPr/>
          <p:nvPr/>
        </p:nvSpPr>
        <p:spPr>
          <a:xfrm>
            <a:off x="7321821" y="2947405"/>
            <a:ext cx="837739" cy="766594"/>
          </a:xfrm>
          <a:prstGeom prst="ellipse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Grafik 37" descr="Herz, pulsierend mit einfarbiger Füllung">
            <a:extLst>
              <a:ext uri="{FF2B5EF4-FFF2-40B4-BE49-F238E27FC236}">
                <a16:creationId xmlns:a16="http://schemas.microsoft.com/office/drawing/2014/main" id="{AA0277F2-7C09-DEBD-8372-8AB3C2E9998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124830" y="2778422"/>
            <a:ext cx="1212482" cy="121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86684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984E32C-2107-670F-AFA0-35B96A8575B9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sp>
        <p:nvSpPr>
          <p:cNvPr id="105" name="Rechteck 104">
            <a:extLst>
              <a:ext uri="{FF2B5EF4-FFF2-40B4-BE49-F238E27FC236}">
                <a16:creationId xmlns:a16="http://schemas.microsoft.com/office/drawing/2014/main" id="{1139581B-1058-4531-88EA-8A336054987B}"/>
              </a:ext>
            </a:extLst>
          </p:cNvPr>
          <p:cNvSpPr/>
          <p:nvPr/>
        </p:nvSpPr>
        <p:spPr>
          <a:xfrm>
            <a:off x="583965" y="134729"/>
            <a:ext cx="9908190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Zusammenfassung: Längsschnittanalysen </a:t>
            </a: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93D2E304-A21B-295B-B681-020906EFFEEF}"/>
              </a:ext>
            </a:extLst>
          </p:cNvPr>
          <p:cNvSpPr>
            <a:spLocks/>
          </p:cNvSpPr>
          <p:nvPr/>
        </p:nvSpPr>
        <p:spPr>
          <a:xfrm>
            <a:off x="402887" y="1628020"/>
            <a:ext cx="12226945" cy="3605261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r>
              <a:rPr lang="de-DE" b="1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Ergebnisse und Implikationen</a:t>
            </a:r>
            <a:endParaRPr lang="en-GB" b="1" dirty="0">
              <a:solidFill>
                <a:schemeClr val="tx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Achtsamkeit erweist sich als nachhaltiger Schlüsselfaktor für psychischen Vitalität über längere Zeiträume, allerdings nur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unter Bedingungen einer hohen Work-Life-Balance: d.h. individualisierte Initiativen (wie etwa Achtsamkeitskurse) reichen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nicht für eine dauerhafte Förderung des psychischen Wohlbefindens aus, sondern entfalten nur ihre Wirksamkeit, wenn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berufliche Rahmenbedingungen einen ausgewogenen Ausgleich und eine effektive Belastungsbewältigung zulassen.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Die signifikanten (wenn auch eher schwachen) Zunahmen in der Erholungsfähigkeit und Work-Life-Balance lassen eine Beeinflussung der Reflexion über Regenerationsprozesse im Alltag durch differenzierte Rückmeldungen und zielführende Vorschläge vermuten.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Die in einer kleineren Stichprobe nachgewiesene erhebliche Zunahme in der psychischen Vitalität über drei Messzeitpunkte deutet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auf eine nachhaltige Wirkung von </a:t>
            </a:r>
            <a:r>
              <a:rPr lang="de-DE" sz="14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BIGbalance</a:t>
            </a: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bei denjenigen hin, die sich mehrfach und regelmäßig mit den Rückmeldungen und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Vorschlägen zur Gesundheitsförderung auseinandersetzen.</a:t>
            </a:r>
          </a:p>
        </p:txBody>
      </p:sp>
    </p:spTree>
    <p:extLst>
      <p:ext uri="{BB962C8B-B14F-4D97-AF65-F5344CB8AC3E}">
        <p14:creationId xmlns:p14="http://schemas.microsoft.com/office/powerpoint/2010/main" val="288144996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Fußzeilenplatzhalter 1">
            <a:extLst>
              <a:ext uri="{FF2B5EF4-FFF2-40B4-BE49-F238E27FC236}">
                <a16:creationId xmlns:a16="http://schemas.microsoft.com/office/drawing/2014/main" id="{D758C554-11F7-4E0B-992F-684A777A9A76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sp>
        <p:nvSpPr>
          <p:cNvPr id="3" name="Abgerundetes Rechteck 2">
            <a:extLst>
              <a:ext uri="{FF2B5EF4-FFF2-40B4-BE49-F238E27FC236}">
                <a16:creationId xmlns:a16="http://schemas.microsoft.com/office/drawing/2014/main" id="{12F09993-B466-8689-DF5B-06597F113B46}"/>
              </a:ext>
            </a:extLst>
          </p:cNvPr>
          <p:cNvSpPr/>
          <p:nvPr/>
        </p:nvSpPr>
        <p:spPr>
          <a:xfrm>
            <a:off x="-780743" y="301214"/>
            <a:ext cx="5359059" cy="6255571"/>
          </a:xfrm>
          <a:prstGeom prst="round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5" name="Grafik 4" descr="Gruppieren">
            <a:extLst>
              <a:ext uri="{FF2B5EF4-FFF2-40B4-BE49-F238E27FC236}">
                <a16:creationId xmlns:a16="http://schemas.microsoft.com/office/drawing/2014/main" id="{6F3C3931-87D8-EE38-C78E-97CAF4C488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27219" y="740936"/>
            <a:ext cx="409309" cy="409309"/>
          </a:xfrm>
          <a:prstGeom prst="rect">
            <a:avLst/>
          </a:prstGeom>
        </p:spPr>
      </p:pic>
      <p:pic>
        <p:nvPicPr>
          <p:cNvPr id="10" name="Grafik 9" descr="Obstschüssel">
            <a:extLst>
              <a:ext uri="{FF2B5EF4-FFF2-40B4-BE49-F238E27FC236}">
                <a16:creationId xmlns:a16="http://schemas.microsoft.com/office/drawing/2014/main" id="{F2D1BDA9-D518-EF37-C29A-A6804D22BC3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27219" y="1803725"/>
            <a:ext cx="357217" cy="357217"/>
          </a:xfrm>
          <a:prstGeom prst="rect">
            <a:avLst/>
          </a:prstGeom>
        </p:spPr>
      </p:pic>
      <p:pic>
        <p:nvPicPr>
          <p:cNvPr id="12" name="Grafik 11" descr="Getrennt">
            <a:extLst>
              <a:ext uri="{FF2B5EF4-FFF2-40B4-BE49-F238E27FC236}">
                <a16:creationId xmlns:a16="http://schemas.microsoft.com/office/drawing/2014/main" id="{FF75ACE8-A672-863E-496D-0B421FAC04A1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51525" y="3694645"/>
            <a:ext cx="493338" cy="493338"/>
          </a:xfrm>
          <a:prstGeom prst="rect">
            <a:avLst/>
          </a:prstGeom>
        </p:spPr>
      </p:pic>
      <p:pic>
        <p:nvPicPr>
          <p:cNvPr id="14" name="Grafik 13" descr="Gehirn im Kopf">
            <a:extLst>
              <a:ext uri="{FF2B5EF4-FFF2-40B4-BE49-F238E27FC236}">
                <a16:creationId xmlns:a16="http://schemas.microsoft.com/office/drawing/2014/main" id="{1E30CD34-8C2A-9EFD-D67B-6287C95FE357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04590" y="2782787"/>
            <a:ext cx="409309" cy="409309"/>
          </a:xfrm>
          <a:prstGeom prst="rect">
            <a:avLst/>
          </a:prstGeom>
        </p:spPr>
      </p:pic>
      <p:pic>
        <p:nvPicPr>
          <p:cNvPr id="24" name="Grafik 23" descr="Statistiken mit einfarbiger Füllung">
            <a:extLst>
              <a:ext uri="{FF2B5EF4-FFF2-40B4-BE49-F238E27FC236}">
                <a16:creationId xmlns:a16="http://schemas.microsoft.com/office/drawing/2014/main" id="{6EEE4E5A-5E5E-786E-AC6E-291879F0812A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12347" y="4700082"/>
            <a:ext cx="439051" cy="439051"/>
          </a:xfrm>
          <a:prstGeom prst="rect">
            <a:avLst/>
          </a:prstGeom>
        </p:spPr>
      </p:pic>
      <p:grpSp>
        <p:nvGrpSpPr>
          <p:cNvPr id="28" name="Google Shape;9221;p73">
            <a:extLst>
              <a:ext uri="{FF2B5EF4-FFF2-40B4-BE49-F238E27FC236}">
                <a16:creationId xmlns:a16="http://schemas.microsoft.com/office/drawing/2014/main" id="{AA48E740-F44A-AC3C-2DC8-7C9E40A09903}"/>
              </a:ext>
            </a:extLst>
          </p:cNvPr>
          <p:cNvGrpSpPr/>
          <p:nvPr/>
        </p:nvGrpSpPr>
        <p:grpSpPr>
          <a:xfrm>
            <a:off x="3860378" y="5667482"/>
            <a:ext cx="368151" cy="360953"/>
            <a:chOff x="6167350" y="2672800"/>
            <a:chExt cx="297750" cy="295375"/>
          </a:xfrm>
          <a:solidFill>
            <a:srgbClr val="FEA121"/>
          </a:solidFill>
        </p:grpSpPr>
        <p:sp>
          <p:nvSpPr>
            <p:cNvPr id="29" name="Google Shape;9222;p73">
              <a:extLst>
                <a:ext uri="{FF2B5EF4-FFF2-40B4-BE49-F238E27FC236}">
                  <a16:creationId xmlns:a16="http://schemas.microsoft.com/office/drawing/2014/main" id="{EB7E3AEA-C299-2325-3943-0E0FE2F2E3A6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0" name="Google Shape;9223;p73">
              <a:extLst>
                <a:ext uri="{FF2B5EF4-FFF2-40B4-BE49-F238E27FC236}">
                  <a16:creationId xmlns:a16="http://schemas.microsoft.com/office/drawing/2014/main" id="{F9BE8409-D986-5FF8-079B-28E8AE5AF811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1" name="Google Shape;9224;p73">
              <a:extLst>
                <a:ext uri="{FF2B5EF4-FFF2-40B4-BE49-F238E27FC236}">
                  <a16:creationId xmlns:a16="http://schemas.microsoft.com/office/drawing/2014/main" id="{421E5DCE-01DD-7038-A648-C1DE9CED1EE3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3" name="Google Shape;9225;p73">
              <a:extLst>
                <a:ext uri="{FF2B5EF4-FFF2-40B4-BE49-F238E27FC236}">
                  <a16:creationId xmlns:a16="http://schemas.microsoft.com/office/drawing/2014/main" id="{73784E9B-75B6-C85B-23C7-995E24020D91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4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5" name="Google Shape;9226;p73">
              <a:extLst>
                <a:ext uri="{FF2B5EF4-FFF2-40B4-BE49-F238E27FC236}">
                  <a16:creationId xmlns:a16="http://schemas.microsoft.com/office/drawing/2014/main" id="{5C1E2A72-B7E8-1C7B-36B3-F957EEB4A381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</p:grpSp>
      <p:sp>
        <p:nvSpPr>
          <p:cNvPr id="36" name="Textfeld 35">
            <a:extLst>
              <a:ext uri="{FF2B5EF4-FFF2-40B4-BE49-F238E27FC236}">
                <a16:creationId xmlns:a16="http://schemas.microsoft.com/office/drawing/2014/main" id="{A2174804-F51D-8A2B-705E-61F26F9F346C}"/>
              </a:ext>
            </a:extLst>
          </p:cNvPr>
          <p:cNvSpPr txBox="1"/>
          <p:nvPr/>
        </p:nvSpPr>
        <p:spPr>
          <a:xfrm>
            <a:off x="-14286" y="3222253"/>
            <a:ext cx="27323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Agenda</a:t>
            </a:r>
            <a:endParaRPr lang="en-GB" sz="40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37" name="Textfeld 36">
            <a:extLst>
              <a:ext uri="{FF2B5EF4-FFF2-40B4-BE49-F238E27FC236}">
                <a16:creationId xmlns:a16="http://schemas.microsoft.com/office/drawing/2014/main" id="{FEC6BD9B-1D02-2359-5F74-282726CFF66A}"/>
              </a:ext>
            </a:extLst>
          </p:cNvPr>
          <p:cNvSpPr txBox="1"/>
          <p:nvPr/>
        </p:nvSpPr>
        <p:spPr>
          <a:xfrm>
            <a:off x="3413943" y="5608023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6</a:t>
            </a:r>
            <a:endParaRPr lang="en-GB" sz="35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8" name="Textfeld 37">
            <a:extLst>
              <a:ext uri="{FF2B5EF4-FFF2-40B4-BE49-F238E27FC236}">
                <a16:creationId xmlns:a16="http://schemas.microsoft.com/office/drawing/2014/main" id="{588E4306-25CC-C282-A301-F084F8605B6A}"/>
              </a:ext>
            </a:extLst>
          </p:cNvPr>
          <p:cNvSpPr txBox="1"/>
          <p:nvPr/>
        </p:nvSpPr>
        <p:spPr>
          <a:xfrm>
            <a:off x="3433943" y="4674567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9" name="Textfeld 38">
            <a:extLst>
              <a:ext uri="{FF2B5EF4-FFF2-40B4-BE49-F238E27FC236}">
                <a16:creationId xmlns:a16="http://schemas.microsoft.com/office/drawing/2014/main" id="{ABB7ECDD-9773-A0D5-D78F-528707039227}"/>
              </a:ext>
            </a:extLst>
          </p:cNvPr>
          <p:cNvSpPr txBox="1"/>
          <p:nvPr/>
        </p:nvSpPr>
        <p:spPr>
          <a:xfrm>
            <a:off x="3405578" y="3694645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0" name="Textfeld 39">
            <a:extLst>
              <a:ext uri="{FF2B5EF4-FFF2-40B4-BE49-F238E27FC236}">
                <a16:creationId xmlns:a16="http://schemas.microsoft.com/office/drawing/2014/main" id="{BC2BC49F-6BD5-210C-DDD2-D046715F370D}"/>
              </a:ext>
            </a:extLst>
          </p:cNvPr>
          <p:cNvSpPr txBox="1"/>
          <p:nvPr/>
        </p:nvSpPr>
        <p:spPr>
          <a:xfrm>
            <a:off x="3405578" y="2756796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1" name="Textfeld 40">
            <a:extLst>
              <a:ext uri="{FF2B5EF4-FFF2-40B4-BE49-F238E27FC236}">
                <a16:creationId xmlns:a16="http://schemas.microsoft.com/office/drawing/2014/main" id="{428A528B-88CE-7E88-F086-03D58FC8B53E}"/>
              </a:ext>
            </a:extLst>
          </p:cNvPr>
          <p:cNvSpPr txBox="1"/>
          <p:nvPr/>
        </p:nvSpPr>
        <p:spPr>
          <a:xfrm>
            <a:off x="3405578" y="1754928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6845043A-0BB9-6B52-B8DD-86D06F816477}"/>
              </a:ext>
            </a:extLst>
          </p:cNvPr>
          <p:cNvSpPr txBox="1"/>
          <p:nvPr/>
        </p:nvSpPr>
        <p:spPr>
          <a:xfrm>
            <a:off x="3393108" y="696664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57732CBE-EFF2-4B85-A356-2C22460F09F9}"/>
              </a:ext>
            </a:extLst>
          </p:cNvPr>
          <p:cNvSpPr/>
          <p:nvPr/>
        </p:nvSpPr>
        <p:spPr>
          <a:xfrm>
            <a:off x="4888893" y="780913"/>
            <a:ext cx="659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Zusammensetzung der Versicherten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4" name="Rechteck 33">
            <a:extLst>
              <a:ext uri="{FF2B5EF4-FFF2-40B4-BE49-F238E27FC236}">
                <a16:creationId xmlns:a16="http://schemas.microsoft.com/office/drawing/2014/main" id="{F86933CB-A331-43AC-A1AB-14ED722BE975}"/>
              </a:ext>
            </a:extLst>
          </p:cNvPr>
          <p:cNvSpPr/>
          <p:nvPr/>
        </p:nvSpPr>
        <p:spPr>
          <a:xfrm>
            <a:off x="4893411" y="1740101"/>
            <a:ext cx="606219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Medizinische Situation und Gesundheitsverhalten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C80B61A1-3F23-423E-9885-13C4D4404636}"/>
              </a:ext>
            </a:extLst>
          </p:cNvPr>
          <p:cNvSpPr/>
          <p:nvPr/>
        </p:nvSpPr>
        <p:spPr>
          <a:xfrm>
            <a:off x="4888893" y="2740639"/>
            <a:ext cx="535905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Psychische Vitalität, Ressourcen und Resilienz</a:t>
            </a:r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CEB64178-7184-4CCB-8D00-EFB90D50536D}"/>
              </a:ext>
            </a:extLst>
          </p:cNvPr>
          <p:cNvSpPr/>
          <p:nvPr/>
        </p:nvSpPr>
        <p:spPr>
          <a:xfrm>
            <a:off x="4888893" y="3788042"/>
            <a:ext cx="67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Prävention und Fehlzeiten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4" name="Rechteck 43">
            <a:extLst>
              <a:ext uri="{FF2B5EF4-FFF2-40B4-BE49-F238E27FC236}">
                <a16:creationId xmlns:a16="http://schemas.microsoft.com/office/drawing/2014/main" id="{35E488CC-3C20-4CB6-9F41-FE11E8E3CA3E}"/>
              </a:ext>
            </a:extLst>
          </p:cNvPr>
          <p:cNvSpPr/>
          <p:nvPr/>
        </p:nvSpPr>
        <p:spPr>
          <a:xfrm>
            <a:off x="4888893" y="4769801"/>
            <a:ext cx="585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Verbesserung nach </a:t>
            </a:r>
            <a:r>
              <a:rPr lang="de-DE" dirty="0" err="1"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-Teilnahme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5" name="Rechteck 44">
            <a:extLst>
              <a:ext uri="{FF2B5EF4-FFF2-40B4-BE49-F238E27FC236}">
                <a16:creationId xmlns:a16="http://schemas.microsoft.com/office/drawing/2014/main" id="{33C6E616-7038-4DBA-985C-578E70AF937D}"/>
              </a:ext>
            </a:extLst>
          </p:cNvPr>
          <p:cNvSpPr/>
          <p:nvPr/>
        </p:nvSpPr>
        <p:spPr>
          <a:xfrm>
            <a:off x="4893365" y="5684643"/>
            <a:ext cx="622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Hind" panose="02000000000000000000" pitchFamily="2" charset="77"/>
                <a:cs typeface="Hind" panose="02000000000000000000" pitchFamily="2" charset="77"/>
              </a:rPr>
              <a:t>Strategische und operative Handlungsempfehlungen</a:t>
            </a:r>
            <a:endParaRPr lang="en-GB" b="1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810836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4F15EFB4-8F4F-C95B-B2DF-30CC4A83980E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B4D0AED0-4B07-418E-922C-9710387DEC42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16"/>
            <a:ext cx="4005331" cy="6874016"/>
          </a:xfrm>
          <a:prstGeom prst="rect">
            <a:avLst/>
          </a:prstGeom>
        </p:spPr>
      </p:pic>
      <p:pic>
        <p:nvPicPr>
          <p:cNvPr id="12" name="Grafik 11">
            <a:extLst>
              <a:ext uri="{FF2B5EF4-FFF2-40B4-BE49-F238E27FC236}">
                <a16:creationId xmlns:a16="http://schemas.microsoft.com/office/drawing/2014/main" id="{A0A44EA0-DF2A-4C32-9558-9DF8EFE67A3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7099" y="2609235"/>
            <a:ext cx="3045977" cy="3045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Rechteck 4">
            <a:extLst>
              <a:ext uri="{FF2B5EF4-FFF2-40B4-BE49-F238E27FC236}">
                <a16:creationId xmlns:a16="http://schemas.microsoft.com/office/drawing/2014/main" id="{C58842DC-4828-4C76-A278-AD4A17F67C03}"/>
              </a:ext>
            </a:extLst>
          </p:cNvPr>
          <p:cNvSpPr/>
          <p:nvPr/>
        </p:nvSpPr>
        <p:spPr>
          <a:xfrm>
            <a:off x="205384" y="821500"/>
            <a:ext cx="3458218" cy="1246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Bedeutsamkeit der Fehlzeitenanalyse für strategische Lösungen</a:t>
            </a:r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33680B62-C5AE-ECE8-1DBD-34DB866F4067}"/>
              </a:ext>
            </a:extLst>
          </p:cNvPr>
          <p:cNvGrpSpPr/>
          <p:nvPr/>
        </p:nvGrpSpPr>
        <p:grpSpPr>
          <a:xfrm>
            <a:off x="11679470" y="6348937"/>
            <a:ext cx="380796" cy="362797"/>
            <a:chOff x="155838" y="392681"/>
            <a:chExt cx="1102472" cy="1050361"/>
          </a:xfrm>
        </p:grpSpPr>
        <p:sp>
          <p:nvSpPr>
            <p:cNvPr id="7" name="Ellipse 27">
              <a:extLst>
                <a:ext uri="{FF2B5EF4-FFF2-40B4-BE49-F238E27FC236}">
                  <a16:creationId xmlns:a16="http://schemas.microsoft.com/office/drawing/2014/main" id="{990BD3B8-84ED-F0CB-C23F-8008EF00DB75}"/>
                </a:ext>
              </a:extLst>
            </p:cNvPr>
            <p:cNvSpPr/>
            <p:nvPr/>
          </p:nvSpPr>
          <p:spPr>
            <a:xfrm>
              <a:off x="155838" y="392681"/>
              <a:ext cx="1102472" cy="1050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8" name="Bild 4">
              <a:extLst>
                <a:ext uri="{FF2B5EF4-FFF2-40B4-BE49-F238E27FC236}">
                  <a16:creationId xmlns:a16="http://schemas.microsoft.com/office/drawing/2014/main" id="{0FCA1594-6A47-738B-1FAF-AE314EA36AF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695" y="580856"/>
              <a:ext cx="576758" cy="640136"/>
            </a:xfrm>
            <a:prstGeom prst="rect">
              <a:avLst/>
            </a:prstGeom>
          </p:spPr>
        </p:pic>
      </p:grpSp>
      <p:sp>
        <p:nvSpPr>
          <p:cNvPr id="4" name="Rechteck: abgerundete Ecken 4">
            <a:extLst>
              <a:ext uri="{FF2B5EF4-FFF2-40B4-BE49-F238E27FC236}">
                <a16:creationId xmlns:a16="http://schemas.microsoft.com/office/drawing/2014/main" id="{DDC0B384-8152-79BA-1257-DFDF9610FEA2}"/>
              </a:ext>
            </a:extLst>
          </p:cNvPr>
          <p:cNvSpPr>
            <a:spLocks/>
          </p:cNvSpPr>
          <p:nvPr/>
        </p:nvSpPr>
        <p:spPr>
          <a:xfrm>
            <a:off x="4210949" y="1464981"/>
            <a:ext cx="8218265" cy="3950304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r>
              <a:rPr lang="de-DE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Implikationen und Ausblick</a:t>
            </a:r>
            <a:endParaRPr lang="en-GB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Seit 2006 nehmen die durch psychischen Erkrankungen verursachten Fehlzeiten in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Deutschland kontinuierlich zu.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Für eine differenzierte Bewertung bedarf es weitergehender Fehlzeitenanalysen mit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größeren Datensätzen, die einen Vergleich im zeitlichen Verlauf ermöglichen. 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Mit den vorliegenden Ergebnissen lassen sich zumindest Schwerpunkte einer Fehlzeitenprävention identifizieren: Sportliche Aktivitäten, Selbstmanagement und Schlafhygiene sind zentrale Handlungsfelder für die BIG-Balance.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Der hier empirisch gezeigte Umfang der potentiell reduzierbaren Fehlzeiten zeigt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nicht nur die Relevanz auf, sondern liefert klare Prognosen für Einsparpotentiale </a:t>
            </a:r>
            <a:b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4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durch zielgerichtete Präventionsmaßnahmen.</a:t>
            </a: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553599" y="2760274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Raleway Medium" pitchFamily="2" charset="0"/>
              </a:rPr>
              <a:t>Copyright </a:t>
            </a:r>
            <a:r>
              <a:rPr lang="de-DE" sz="900" dirty="0" err="1">
                <a:latin typeface="Raleway Medium" pitchFamily="2" charset="0"/>
              </a:rPr>
              <a:t>vivamind</a:t>
            </a:r>
            <a:endParaRPr lang="de-DE" sz="900" dirty="0">
              <a:latin typeface="Raleway Mediu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280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D4D0A47F-CA22-7DE6-4654-B8EF667B3966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8261AC-6859-4947-ABFC-F17AAA85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16"/>
            <a:ext cx="3946914" cy="6874016"/>
          </a:xfrm>
          <a:prstGeom prst="rect">
            <a:avLst/>
          </a:prstGeom>
        </p:spPr>
      </p:pic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Raleway Medium" pitchFamily="2" charset="0"/>
              </a:rPr>
              <a:t>Copyright </a:t>
            </a:r>
            <a:r>
              <a:rPr lang="de-DE" sz="900" dirty="0" err="1">
                <a:latin typeface="Raleway Medium" pitchFamily="2" charset="0"/>
              </a:rPr>
              <a:t>vivamind</a:t>
            </a:r>
            <a:endParaRPr lang="de-DE" sz="900" dirty="0">
              <a:latin typeface="Raleway Medium" pitchFamily="2" charset="0"/>
            </a:endParaRPr>
          </a:p>
        </p:txBody>
      </p:sp>
      <p:sp>
        <p:nvSpPr>
          <p:cNvPr id="22" name="Textfeld 21">
            <a:extLst>
              <a:ext uri="{FF2B5EF4-FFF2-40B4-BE49-F238E27FC236}">
                <a16:creationId xmlns:a16="http://schemas.microsoft.com/office/drawing/2014/main" id="{1F772817-98F2-4561-BEF3-A7F795229673}"/>
              </a:ext>
            </a:extLst>
          </p:cNvPr>
          <p:cNvSpPr txBox="1"/>
          <p:nvPr/>
        </p:nvSpPr>
        <p:spPr>
          <a:xfrm>
            <a:off x="3920838" y="6611779"/>
            <a:ext cx="404149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000" baseline="30000" dirty="0" err="1">
                <a:solidFill>
                  <a:schemeClr val="bg1"/>
                </a:solidFill>
                <a:latin typeface="Raleway Medium" pitchFamily="2" charset="0"/>
              </a:rPr>
              <a:t>a</a:t>
            </a:r>
            <a:r>
              <a:rPr lang="de-DE" sz="1000" dirty="0" err="1">
                <a:solidFill>
                  <a:schemeClr val="bg1"/>
                </a:solidFill>
                <a:latin typeface="Raleway Medium" pitchFamily="2" charset="0"/>
              </a:rPr>
              <a:t>Fleming</a:t>
            </a:r>
            <a:r>
              <a:rPr lang="de-DE" sz="1000" dirty="0">
                <a:solidFill>
                  <a:schemeClr val="bg1"/>
                </a:solidFill>
                <a:latin typeface="Raleway Medium" pitchFamily="2" charset="0"/>
              </a:rPr>
              <a:t> (2024, Industrial Relations Journal, </a:t>
            </a:r>
            <a:r>
              <a:rPr lang="de-DE" sz="1000" dirty="0" err="1">
                <a:solidFill>
                  <a:schemeClr val="bg1"/>
                </a:solidFill>
                <a:latin typeface="Raleway Medium" pitchFamily="2" charset="0"/>
              </a:rPr>
              <a:t>doi</a:t>
            </a:r>
            <a:r>
              <a:rPr lang="de-DE" sz="1000" dirty="0">
                <a:solidFill>
                  <a:schemeClr val="bg1"/>
                </a:solidFill>
                <a:latin typeface="Raleway Medium" pitchFamily="2" charset="0"/>
              </a:rPr>
              <a:t>: 10.1111/irj.12418)</a:t>
            </a:r>
            <a:endParaRPr lang="de-DE" sz="1000" kern="0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A26C0BD0-3879-4FC7-9CC9-776A7A497C0A}"/>
              </a:ext>
            </a:extLst>
          </p:cNvPr>
          <p:cNvSpPr/>
          <p:nvPr/>
        </p:nvSpPr>
        <p:spPr>
          <a:xfrm>
            <a:off x="4129989" y="606575"/>
            <a:ext cx="796041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Aktuelle </a:t>
            </a:r>
            <a:r>
              <a:rPr lang="de-DE" sz="12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Ergebnisse</a:t>
            </a:r>
            <a:r>
              <a:rPr lang="de-DE" sz="1200" baseline="300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aus einer übergreifenden Untersuchung mit 46.336 Beschäftigten aus 233 britischen Unternehmen zeigen, dass diejenigen, die an Programmen zur Förderung des psychischen Wohlbefindens (Stressmanagement, Achtsamkeit, Well-</a:t>
            </a:r>
            <a:r>
              <a:rPr lang="de-DE" sz="12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being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APPs etc.) teilnahmen, nicht besser mit beruflichen Anforderungen umgehen konnten als Nicht-Teilnehmende.</a:t>
            </a:r>
          </a:p>
        </p:txBody>
      </p:sp>
      <p:sp>
        <p:nvSpPr>
          <p:cNvPr id="27" name="Rechteck 26">
            <a:extLst>
              <a:ext uri="{FF2B5EF4-FFF2-40B4-BE49-F238E27FC236}">
                <a16:creationId xmlns:a16="http://schemas.microsoft.com/office/drawing/2014/main" id="{96EDAB5F-A632-43F5-B30A-BF168452A024}"/>
              </a:ext>
            </a:extLst>
          </p:cNvPr>
          <p:cNvSpPr/>
          <p:nvPr/>
        </p:nvSpPr>
        <p:spPr>
          <a:xfrm>
            <a:off x="4034040" y="2500407"/>
            <a:ext cx="79604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BGM und BGF müssen zur Stärkung ihrer Wirksamkeit auf integralen Lösungen basieren, die die Präventionsmaßnahmen auf die individuellen Voraussetzungen und spezifischen Lebens- sowie Arbeitsbedingungen ausrichten. </a:t>
            </a:r>
          </a:p>
        </p:txBody>
      </p:sp>
      <p:sp>
        <p:nvSpPr>
          <p:cNvPr id="54" name="Rechteck 53">
            <a:extLst>
              <a:ext uri="{FF2B5EF4-FFF2-40B4-BE49-F238E27FC236}">
                <a16:creationId xmlns:a16="http://schemas.microsoft.com/office/drawing/2014/main" id="{44A714BB-74E5-4C84-8C82-7281E9ACDEB8}"/>
              </a:ext>
            </a:extLst>
          </p:cNvPr>
          <p:cNvSpPr/>
          <p:nvPr/>
        </p:nvSpPr>
        <p:spPr>
          <a:xfrm>
            <a:off x="4057330" y="4453892"/>
            <a:ext cx="295840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Datenbasierte Entscheidungen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Mit umfassenden Evaluationen können zentrale Handlungsfelder identifiziert werden: Schlaf, Sportaktivitäten und Ernährung bei BIG-Versicherten (insbesondere Männer)</a:t>
            </a:r>
          </a:p>
        </p:txBody>
      </p:sp>
      <p:sp>
        <p:nvSpPr>
          <p:cNvPr id="55" name="Rechteck 54">
            <a:extLst>
              <a:ext uri="{FF2B5EF4-FFF2-40B4-BE49-F238E27FC236}">
                <a16:creationId xmlns:a16="http://schemas.microsoft.com/office/drawing/2014/main" id="{9EF8A1E3-D19E-41C0-9E7F-2495CAB0CE2D}"/>
              </a:ext>
            </a:extLst>
          </p:cNvPr>
          <p:cNvSpPr/>
          <p:nvPr/>
        </p:nvSpPr>
        <p:spPr>
          <a:xfrm>
            <a:off x="5747657" y="3323952"/>
            <a:ext cx="452187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Abgestimmte Verhaltens- und Verhältnisprävention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Nicht die Verantwortung einseitig auf Beschäftige übertragen: bspw. Work-Life Balance und Achtsamkeit gleichzeitig fördern.</a:t>
            </a: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BED7A215-A77F-4ECF-9AFA-010909A86E5E}"/>
              </a:ext>
            </a:extLst>
          </p:cNvPr>
          <p:cNvSpPr/>
          <p:nvPr/>
        </p:nvSpPr>
        <p:spPr>
          <a:xfrm>
            <a:off x="8963827" y="4463161"/>
            <a:ext cx="32689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Ursachenfokus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Basierend auf Individual- und Gesamt-</a:t>
            </a:r>
          </a:p>
          <a:p>
            <a:pPr algn="ctr"/>
            <a:r>
              <a:rPr lang="de-DE" sz="12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profilen</a:t>
            </a: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die zentralen Einflussfaktoren</a:t>
            </a:r>
            <a:b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der Gesundheit gestalten.</a:t>
            </a:r>
          </a:p>
        </p:txBody>
      </p:sp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B0C8BD82-C32D-41A2-A3E4-49F683B0800C}"/>
              </a:ext>
            </a:extLst>
          </p:cNvPr>
          <p:cNvGrpSpPr/>
          <p:nvPr/>
        </p:nvGrpSpPr>
        <p:grpSpPr>
          <a:xfrm>
            <a:off x="7170121" y="4076467"/>
            <a:ext cx="1706542" cy="1806164"/>
            <a:chOff x="7070125" y="4132845"/>
            <a:chExt cx="1906534" cy="2017831"/>
          </a:xfrm>
        </p:grpSpPr>
        <p:sp>
          <p:nvSpPr>
            <p:cNvPr id="42" name="Freeform: Shape 5">
              <a:extLst>
                <a:ext uri="{FF2B5EF4-FFF2-40B4-BE49-F238E27FC236}">
                  <a16:creationId xmlns:a16="http://schemas.microsoft.com/office/drawing/2014/main" id="{457C34FD-1D17-4A33-9D7C-F0C5A80AE55D}"/>
                </a:ext>
              </a:extLst>
            </p:cNvPr>
            <p:cNvSpPr/>
            <p:nvPr/>
          </p:nvSpPr>
          <p:spPr>
            <a:xfrm flipH="1">
              <a:off x="8031661" y="4683683"/>
              <a:ext cx="944998" cy="916155"/>
            </a:xfrm>
            <a:custGeom>
              <a:avLst/>
              <a:gdLst>
                <a:gd name="connsiteX0" fmla="*/ 1075765 w 2151530"/>
                <a:gd name="connsiteY0" fmla="*/ 0 h 2151530"/>
                <a:gd name="connsiteX1" fmla="*/ 2151530 w 2151530"/>
                <a:gd name="connsiteY1" fmla="*/ 1075765 h 2151530"/>
                <a:gd name="connsiteX2" fmla="*/ 1075765 w 2151530"/>
                <a:gd name="connsiteY2" fmla="*/ 2151530 h 2151530"/>
                <a:gd name="connsiteX3" fmla="*/ 0 w 2151530"/>
                <a:gd name="connsiteY3" fmla="*/ 1075765 h 2151530"/>
                <a:gd name="connsiteX4" fmla="*/ 1075765 w 2151530"/>
                <a:gd name="connsiteY4" fmla="*/ 0 h 2151530"/>
                <a:gd name="connsiteX5" fmla="*/ 1215529 w 2151530"/>
                <a:gd name="connsiteY5" fmla="*/ 139764 h 2151530"/>
                <a:gd name="connsiteX6" fmla="*/ 279529 w 2151530"/>
                <a:gd name="connsiteY6" fmla="*/ 1075764 h 2151530"/>
                <a:gd name="connsiteX7" fmla="*/ 1215529 w 2151530"/>
                <a:gd name="connsiteY7" fmla="*/ 2011764 h 2151530"/>
                <a:gd name="connsiteX8" fmla="*/ 2151529 w 2151530"/>
                <a:gd name="connsiteY8" fmla="*/ 1075764 h 2151530"/>
                <a:gd name="connsiteX9" fmla="*/ 1215529 w 2151530"/>
                <a:gd name="connsiteY9" fmla="*/ 139764 h 21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530" h="2151530">
                  <a:moveTo>
                    <a:pt x="1075765" y="0"/>
                  </a:moveTo>
                  <a:cubicBezTo>
                    <a:pt x="1669894" y="0"/>
                    <a:pt x="2151530" y="481636"/>
                    <a:pt x="2151530" y="1075765"/>
                  </a:cubicBezTo>
                  <a:cubicBezTo>
                    <a:pt x="2151530" y="1669894"/>
                    <a:pt x="1669894" y="2151530"/>
                    <a:pt x="1075765" y="2151530"/>
                  </a:cubicBezTo>
                  <a:cubicBezTo>
                    <a:pt x="481636" y="2151530"/>
                    <a:pt x="0" y="1669894"/>
                    <a:pt x="0" y="1075765"/>
                  </a:cubicBezTo>
                  <a:cubicBezTo>
                    <a:pt x="0" y="481636"/>
                    <a:pt x="481636" y="0"/>
                    <a:pt x="1075765" y="0"/>
                  </a:cubicBezTo>
                  <a:close/>
                  <a:moveTo>
                    <a:pt x="1215529" y="139764"/>
                  </a:moveTo>
                  <a:cubicBezTo>
                    <a:pt x="698590" y="139764"/>
                    <a:pt x="279529" y="558825"/>
                    <a:pt x="279529" y="1075764"/>
                  </a:cubicBezTo>
                  <a:cubicBezTo>
                    <a:pt x="279529" y="1592703"/>
                    <a:pt x="698590" y="2011764"/>
                    <a:pt x="1215529" y="2011764"/>
                  </a:cubicBezTo>
                  <a:cubicBezTo>
                    <a:pt x="1732468" y="2011764"/>
                    <a:pt x="2151529" y="1592703"/>
                    <a:pt x="2151529" y="1075764"/>
                  </a:cubicBezTo>
                  <a:cubicBezTo>
                    <a:pt x="2151529" y="558825"/>
                    <a:pt x="1732468" y="139764"/>
                    <a:pt x="1215529" y="139764"/>
                  </a:cubicBezTo>
                  <a:close/>
                </a:path>
              </a:pathLst>
            </a:custGeom>
            <a:solidFill>
              <a:srgbClr val="BDCEE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43" name="Freeform: Shape 7">
              <a:extLst>
                <a:ext uri="{FF2B5EF4-FFF2-40B4-BE49-F238E27FC236}">
                  <a16:creationId xmlns:a16="http://schemas.microsoft.com/office/drawing/2014/main" id="{E0888669-AEA4-45E7-AD7C-AF400290483C}"/>
                </a:ext>
              </a:extLst>
            </p:cNvPr>
            <p:cNvSpPr/>
            <p:nvPr/>
          </p:nvSpPr>
          <p:spPr>
            <a:xfrm>
              <a:off x="7070125" y="4683683"/>
              <a:ext cx="944998" cy="916155"/>
            </a:xfrm>
            <a:custGeom>
              <a:avLst/>
              <a:gdLst>
                <a:gd name="connsiteX0" fmla="*/ 1075765 w 2151530"/>
                <a:gd name="connsiteY0" fmla="*/ 0 h 2151530"/>
                <a:gd name="connsiteX1" fmla="*/ 2151530 w 2151530"/>
                <a:gd name="connsiteY1" fmla="*/ 1075765 h 2151530"/>
                <a:gd name="connsiteX2" fmla="*/ 1075765 w 2151530"/>
                <a:gd name="connsiteY2" fmla="*/ 2151530 h 2151530"/>
                <a:gd name="connsiteX3" fmla="*/ 0 w 2151530"/>
                <a:gd name="connsiteY3" fmla="*/ 1075765 h 2151530"/>
                <a:gd name="connsiteX4" fmla="*/ 1075765 w 2151530"/>
                <a:gd name="connsiteY4" fmla="*/ 0 h 2151530"/>
                <a:gd name="connsiteX5" fmla="*/ 1215529 w 2151530"/>
                <a:gd name="connsiteY5" fmla="*/ 139764 h 2151530"/>
                <a:gd name="connsiteX6" fmla="*/ 279529 w 2151530"/>
                <a:gd name="connsiteY6" fmla="*/ 1075764 h 2151530"/>
                <a:gd name="connsiteX7" fmla="*/ 1215529 w 2151530"/>
                <a:gd name="connsiteY7" fmla="*/ 2011764 h 2151530"/>
                <a:gd name="connsiteX8" fmla="*/ 2151529 w 2151530"/>
                <a:gd name="connsiteY8" fmla="*/ 1075764 h 2151530"/>
                <a:gd name="connsiteX9" fmla="*/ 1215529 w 2151530"/>
                <a:gd name="connsiteY9" fmla="*/ 139764 h 21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530" h="2151530">
                  <a:moveTo>
                    <a:pt x="1075765" y="0"/>
                  </a:moveTo>
                  <a:cubicBezTo>
                    <a:pt x="1669894" y="0"/>
                    <a:pt x="2151530" y="481636"/>
                    <a:pt x="2151530" y="1075765"/>
                  </a:cubicBezTo>
                  <a:cubicBezTo>
                    <a:pt x="2151530" y="1669894"/>
                    <a:pt x="1669894" y="2151530"/>
                    <a:pt x="1075765" y="2151530"/>
                  </a:cubicBezTo>
                  <a:cubicBezTo>
                    <a:pt x="481636" y="2151530"/>
                    <a:pt x="0" y="1669894"/>
                    <a:pt x="0" y="1075765"/>
                  </a:cubicBezTo>
                  <a:cubicBezTo>
                    <a:pt x="0" y="481636"/>
                    <a:pt x="481636" y="0"/>
                    <a:pt x="1075765" y="0"/>
                  </a:cubicBezTo>
                  <a:close/>
                  <a:moveTo>
                    <a:pt x="1215529" y="139764"/>
                  </a:moveTo>
                  <a:cubicBezTo>
                    <a:pt x="698590" y="139764"/>
                    <a:pt x="279529" y="558825"/>
                    <a:pt x="279529" y="1075764"/>
                  </a:cubicBezTo>
                  <a:cubicBezTo>
                    <a:pt x="279529" y="1592703"/>
                    <a:pt x="698590" y="2011764"/>
                    <a:pt x="1215529" y="2011764"/>
                  </a:cubicBezTo>
                  <a:cubicBezTo>
                    <a:pt x="1732468" y="2011764"/>
                    <a:pt x="2151529" y="1592703"/>
                    <a:pt x="2151529" y="1075764"/>
                  </a:cubicBezTo>
                  <a:cubicBezTo>
                    <a:pt x="2151529" y="558825"/>
                    <a:pt x="1732468" y="139764"/>
                    <a:pt x="1215529" y="139764"/>
                  </a:cubicBezTo>
                  <a:close/>
                </a:path>
              </a:pathLst>
            </a:custGeom>
            <a:solidFill>
              <a:srgbClr val="BDCEE0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44" name="Freeform: Shape 8">
              <a:extLst>
                <a:ext uri="{FF2B5EF4-FFF2-40B4-BE49-F238E27FC236}">
                  <a16:creationId xmlns:a16="http://schemas.microsoft.com/office/drawing/2014/main" id="{A9425925-9C3B-4BAC-805C-A9B930433DFB}"/>
                </a:ext>
              </a:extLst>
            </p:cNvPr>
            <p:cNvSpPr/>
            <p:nvPr/>
          </p:nvSpPr>
          <p:spPr>
            <a:xfrm rot="16200000" flipH="1">
              <a:off x="7579999" y="4118424"/>
              <a:ext cx="916155" cy="944998"/>
            </a:xfrm>
            <a:custGeom>
              <a:avLst/>
              <a:gdLst>
                <a:gd name="connsiteX0" fmla="*/ 1075765 w 2151530"/>
                <a:gd name="connsiteY0" fmla="*/ 0 h 2151530"/>
                <a:gd name="connsiteX1" fmla="*/ 2151530 w 2151530"/>
                <a:gd name="connsiteY1" fmla="*/ 1075765 h 2151530"/>
                <a:gd name="connsiteX2" fmla="*/ 1075765 w 2151530"/>
                <a:gd name="connsiteY2" fmla="*/ 2151530 h 2151530"/>
                <a:gd name="connsiteX3" fmla="*/ 0 w 2151530"/>
                <a:gd name="connsiteY3" fmla="*/ 1075765 h 2151530"/>
                <a:gd name="connsiteX4" fmla="*/ 1075765 w 2151530"/>
                <a:gd name="connsiteY4" fmla="*/ 0 h 2151530"/>
                <a:gd name="connsiteX5" fmla="*/ 1215529 w 2151530"/>
                <a:gd name="connsiteY5" fmla="*/ 139764 h 2151530"/>
                <a:gd name="connsiteX6" fmla="*/ 279529 w 2151530"/>
                <a:gd name="connsiteY6" fmla="*/ 1075764 h 2151530"/>
                <a:gd name="connsiteX7" fmla="*/ 1215529 w 2151530"/>
                <a:gd name="connsiteY7" fmla="*/ 2011764 h 2151530"/>
                <a:gd name="connsiteX8" fmla="*/ 2151529 w 2151530"/>
                <a:gd name="connsiteY8" fmla="*/ 1075764 h 2151530"/>
                <a:gd name="connsiteX9" fmla="*/ 1215529 w 2151530"/>
                <a:gd name="connsiteY9" fmla="*/ 139764 h 21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530" h="2151530">
                  <a:moveTo>
                    <a:pt x="1075765" y="0"/>
                  </a:moveTo>
                  <a:cubicBezTo>
                    <a:pt x="1669894" y="0"/>
                    <a:pt x="2151530" y="481636"/>
                    <a:pt x="2151530" y="1075765"/>
                  </a:cubicBezTo>
                  <a:cubicBezTo>
                    <a:pt x="2151530" y="1669894"/>
                    <a:pt x="1669894" y="2151530"/>
                    <a:pt x="1075765" y="2151530"/>
                  </a:cubicBezTo>
                  <a:cubicBezTo>
                    <a:pt x="481636" y="2151530"/>
                    <a:pt x="0" y="1669894"/>
                    <a:pt x="0" y="1075765"/>
                  </a:cubicBezTo>
                  <a:cubicBezTo>
                    <a:pt x="0" y="481636"/>
                    <a:pt x="481636" y="0"/>
                    <a:pt x="1075765" y="0"/>
                  </a:cubicBezTo>
                  <a:close/>
                  <a:moveTo>
                    <a:pt x="1215529" y="139764"/>
                  </a:moveTo>
                  <a:cubicBezTo>
                    <a:pt x="698590" y="139764"/>
                    <a:pt x="279529" y="558825"/>
                    <a:pt x="279529" y="1075764"/>
                  </a:cubicBezTo>
                  <a:cubicBezTo>
                    <a:pt x="279529" y="1592703"/>
                    <a:pt x="698590" y="2011764"/>
                    <a:pt x="1215529" y="2011764"/>
                  </a:cubicBezTo>
                  <a:cubicBezTo>
                    <a:pt x="1732468" y="2011764"/>
                    <a:pt x="2151529" y="1592703"/>
                    <a:pt x="2151529" y="1075764"/>
                  </a:cubicBezTo>
                  <a:cubicBezTo>
                    <a:pt x="2151529" y="558825"/>
                    <a:pt x="1732468" y="139764"/>
                    <a:pt x="1215529" y="139764"/>
                  </a:cubicBezTo>
                  <a:close/>
                </a:path>
              </a:pathLst>
            </a:custGeom>
            <a:solidFill>
              <a:srgbClr val="FEA1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45" name="Freeform: Shape 9">
              <a:extLst>
                <a:ext uri="{FF2B5EF4-FFF2-40B4-BE49-F238E27FC236}">
                  <a16:creationId xmlns:a16="http://schemas.microsoft.com/office/drawing/2014/main" id="{B6A2CDC3-59A6-41CE-AAF2-8A66B42EBE35}"/>
                </a:ext>
              </a:extLst>
            </p:cNvPr>
            <p:cNvSpPr/>
            <p:nvPr/>
          </p:nvSpPr>
          <p:spPr>
            <a:xfrm rot="5400000" flipH="1" flipV="1">
              <a:off x="7579999" y="5220100"/>
              <a:ext cx="916155" cy="944998"/>
            </a:xfrm>
            <a:custGeom>
              <a:avLst/>
              <a:gdLst>
                <a:gd name="connsiteX0" fmla="*/ 1075765 w 2151530"/>
                <a:gd name="connsiteY0" fmla="*/ 0 h 2151530"/>
                <a:gd name="connsiteX1" fmla="*/ 2151530 w 2151530"/>
                <a:gd name="connsiteY1" fmla="*/ 1075765 h 2151530"/>
                <a:gd name="connsiteX2" fmla="*/ 1075765 w 2151530"/>
                <a:gd name="connsiteY2" fmla="*/ 2151530 h 2151530"/>
                <a:gd name="connsiteX3" fmla="*/ 0 w 2151530"/>
                <a:gd name="connsiteY3" fmla="*/ 1075765 h 2151530"/>
                <a:gd name="connsiteX4" fmla="*/ 1075765 w 2151530"/>
                <a:gd name="connsiteY4" fmla="*/ 0 h 2151530"/>
                <a:gd name="connsiteX5" fmla="*/ 1215529 w 2151530"/>
                <a:gd name="connsiteY5" fmla="*/ 139764 h 2151530"/>
                <a:gd name="connsiteX6" fmla="*/ 279529 w 2151530"/>
                <a:gd name="connsiteY6" fmla="*/ 1075764 h 2151530"/>
                <a:gd name="connsiteX7" fmla="*/ 1215529 w 2151530"/>
                <a:gd name="connsiteY7" fmla="*/ 2011764 h 2151530"/>
                <a:gd name="connsiteX8" fmla="*/ 2151529 w 2151530"/>
                <a:gd name="connsiteY8" fmla="*/ 1075764 h 2151530"/>
                <a:gd name="connsiteX9" fmla="*/ 1215529 w 2151530"/>
                <a:gd name="connsiteY9" fmla="*/ 139764 h 21515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530" h="2151530">
                  <a:moveTo>
                    <a:pt x="1075765" y="0"/>
                  </a:moveTo>
                  <a:cubicBezTo>
                    <a:pt x="1669894" y="0"/>
                    <a:pt x="2151530" y="481636"/>
                    <a:pt x="2151530" y="1075765"/>
                  </a:cubicBezTo>
                  <a:cubicBezTo>
                    <a:pt x="2151530" y="1669894"/>
                    <a:pt x="1669894" y="2151530"/>
                    <a:pt x="1075765" y="2151530"/>
                  </a:cubicBezTo>
                  <a:cubicBezTo>
                    <a:pt x="481636" y="2151530"/>
                    <a:pt x="0" y="1669894"/>
                    <a:pt x="0" y="1075765"/>
                  </a:cubicBezTo>
                  <a:cubicBezTo>
                    <a:pt x="0" y="481636"/>
                    <a:pt x="481636" y="0"/>
                    <a:pt x="1075765" y="0"/>
                  </a:cubicBezTo>
                  <a:close/>
                  <a:moveTo>
                    <a:pt x="1215529" y="139764"/>
                  </a:moveTo>
                  <a:cubicBezTo>
                    <a:pt x="698590" y="139764"/>
                    <a:pt x="279529" y="558825"/>
                    <a:pt x="279529" y="1075764"/>
                  </a:cubicBezTo>
                  <a:cubicBezTo>
                    <a:pt x="279529" y="1592703"/>
                    <a:pt x="698590" y="2011764"/>
                    <a:pt x="1215529" y="2011764"/>
                  </a:cubicBezTo>
                  <a:cubicBezTo>
                    <a:pt x="1732468" y="2011764"/>
                    <a:pt x="2151529" y="1592703"/>
                    <a:pt x="2151529" y="1075764"/>
                  </a:cubicBezTo>
                  <a:cubicBezTo>
                    <a:pt x="2151529" y="558825"/>
                    <a:pt x="1732468" y="139764"/>
                    <a:pt x="1215529" y="139764"/>
                  </a:cubicBezTo>
                  <a:close/>
                </a:path>
              </a:pathLst>
            </a:custGeom>
            <a:solidFill>
              <a:srgbClr val="FEA12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46" name="Oval 99">
              <a:extLst>
                <a:ext uri="{FF2B5EF4-FFF2-40B4-BE49-F238E27FC236}">
                  <a16:creationId xmlns:a16="http://schemas.microsoft.com/office/drawing/2014/main" id="{5424FA43-C353-4CA9-B5CF-C41C9293FC0E}"/>
                </a:ext>
              </a:extLst>
            </p:cNvPr>
            <p:cNvSpPr/>
            <p:nvPr/>
          </p:nvSpPr>
          <p:spPr>
            <a:xfrm>
              <a:off x="7335396" y="4942401"/>
              <a:ext cx="401624" cy="389366"/>
            </a:xfrm>
            <a:prstGeom prst="ellipse">
              <a:avLst/>
            </a:prstGeom>
            <a:solidFill>
              <a:srgbClr val="BD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47" name="Oval 100">
              <a:extLst>
                <a:ext uri="{FF2B5EF4-FFF2-40B4-BE49-F238E27FC236}">
                  <a16:creationId xmlns:a16="http://schemas.microsoft.com/office/drawing/2014/main" id="{54F2E10C-1EE6-4C51-A440-724C660EE2A9}"/>
                </a:ext>
              </a:extLst>
            </p:cNvPr>
            <p:cNvSpPr/>
            <p:nvPr/>
          </p:nvSpPr>
          <p:spPr>
            <a:xfrm>
              <a:off x="7830849" y="4391563"/>
              <a:ext cx="401624" cy="389366"/>
            </a:xfrm>
            <a:prstGeom prst="ellipse">
              <a:avLst/>
            </a:prstGeom>
            <a:solidFill>
              <a:srgbClr val="F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48" name="Oval 102">
              <a:extLst>
                <a:ext uri="{FF2B5EF4-FFF2-40B4-BE49-F238E27FC236}">
                  <a16:creationId xmlns:a16="http://schemas.microsoft.com/office/drawing/2014/main" id="{84F82974-35F0-49FF-AC87-6D20A9E2CBE1}"/>
                </a:ext>
              </a:extLst>
            </p:cNvPr>
            <p:cNvSpPr/>
            <p:nvPr/>
          </p:nvSpPr>
          <p:spPr>
            <a:xfrm>
              <a:off x="7830849" y="5493239"/>
              <a:ext cx="401624" cy="389366"/>
            </a:xfrm>
            <a:prstGeom prst="ellipse">
              <a:avLst/>
            </a:prstGeom>
            <a:solidFill>
              <a:srgbClr val="FEA1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sp>
          <p:nvSpPr>
            <p:cNvPr id="49" name="Oval 101">
              <a:extLst>
                <a:ext uri="{FF2B5EF4-FFF2-40B4-BE49-F238E27FC236}">
                  <a16:creationId xmlns:a16="http://schemas.microsoft.com/office/drawing/2014/main" id="{29F4DB1C-46DE-4CCD-B7B8-798A8B76BBA9}"/>
                </a:ext>
              </a:extLst>
            </p:cNvPr>
            <p:cNvSpPr/>
            <p:nvPr/>
          </p:nvSpPr>
          <p:spPr>
            <a:xfrm>
              <a:off x="8296932" y="4942401"/>
              <a:ext cx="401624" cy="389366"/>
            </a:xfrm>
            <a:prstGeom prst="ellipse">
              <a:avLst/>
            </a:prstGeom>
            <a:solidFill>
              <a:srgbClr val="BDCE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 sz="1200">
                <a:solidFill>
                  <a:prstClr val="white"/>
                </a:solidFill>
                <a:latin typeface="Raleway Medium" pitchFamily="2" charset="0"/>
                <a:cs typeface="Helvetica" panose="020B0604020202020204" pitchFamily="34" charset="0"/>
              </a:endParaRPr>
            </a:p>
          </p:txBody>
        </p:sp>
        <p:pic>
          <p:nvPicPr>
            <p:cNvPr id="53" name="Grafik 52" descr="Gruppenbrainstorming">
              <a:extLst>
                <a:ext uri="{FF2B5EF4-FFF2-40B4-BE49-F238E27FC236}">
                  <a16:creationId xmlns:a16="http://schemas.microsoft.com/office/drawing/2014/main" id="{05198B6A-30B5-4EAD-8787-25F593CA984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7889701" y="5537802"/>
              <a:ext cx="270087" cy="279183"/>
            </a:xfrm>
            <a:prstGeom prst="rect">
              <a:avLst/>
            </a:prstGeom>
          </p:spPr>
        </p:pic>
        <p:pic>
          <p:nvPicPr>
            <p:cNvPr id="7" name="Grafik 6" descr="Braille mit einfarbiger Füllung">
              <a:extLst>
                <a:ext uri="{FF2B5EF4-FFF2-40B4-BE49-F238E27FC236}">
                  <a16:creationId xmlns:a16="http://schemas.microsoft.com/office/drawing/2014/main" id="{4A3C87F2-303B-4D78-BADA-2768A4EE178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7357521" y="4961561"/>
              <a:ext cx="370206" cy="370206"/>
            </a:xfrm>
            <a:prstGeom prst="rect">
              <a:avLst/>
            </a:prstGeom>
          </p:spPr>
        </p:pic>
        <p:pic>
          <p:nvPicPr>
            <p:cNvPr id="9" name="Grafik 8" descr="Recherche mit einfarbiger Füllung">
              <a:extLst>
                <a:ext uri="{FF2B5EF4-FFF2-40B4-BE49-F238E27FC236}">
                  <a16:creationId xmlns:a16="http://schemas.microsoft.com/office/drawing/2014/main" id="{7EFA172B-2B05-4F3D-847F-B7139219BF2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8343173" y="4975072"/>
              <a:ext cx="292120" cy="292120"/>
            </a:xfrm>
            <a:prstGeom prst="rect">
              <a:avLst/>
            </a:prstGeom>
          </p:spPr>
        </p:pic>
        <p:pic>
          <p:nvPicPr>
            <p:cNvPr id="11" name="Grafik 10" descr="Soziales Netzwerk mit einfarbiger Füllung">
              <a:extLst>
                <a:ext uri="{FF2B5EF4-FFF2-40B4-BE49-F238E27FC236}">
                  <a16:creationId xmlns:a16="http://schemas.microsoft.com/office/drawing/2014/main" id="{C7640259-D0DE-4183-83EC-B68C189EB8A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857751" y="4409872"/>
              <a:ext cx="336729" cy="336729"/>
            </a:xfrm>
            <a:prstGeom prst="rect">
              <a:avLst/>
            </a:prstGeom>
          </p:spPr>
        </p:pic>
      </p:grpSp>
      <p:sp>
        <p:nvSpPr>
          <p:cNvPr id="57" name="Rechteck 56">
            <a:extLst>
              <a:ext uri="{FF2B5EF4-FFF2-40B4-BE49-F238E27FC236}">
                <a16:creationId xmlns:a16="http://schemas.microsoft.com/office/drawing/2014/main" id="{F5C1AF4C-783F-4D0C-850F-953BF6892BB4}"/>
              </a:ext>
            </a:extLst>
          </p:cNvPr>
          <p:cNvSpPr/>
          <p:nvPr/>
        </p:nvSpPr>
        <p:spPr>
          <a:xfrm>
            <a:off x="5294824" y="5982580"/>
            <a:ext cx="5525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Evidenzbasierte Initiativen</a:t>
            </a:r>
          </a:p>
          <a:p>
            <a:pPr algn="ctr"/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Nachweislich wirksame Maßnahmen miteinander verknüpfen und stärker auf die relevanten Handlungsfelder beziehen.</a:t>
            </a: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0B024607-0F5D-7CA7-1BDB-6FCD5BAA3BE7}"/>
              </a:ext>
            </a:extLst>
          </p:cNvPr>
          <p:cNvSpPr/>
          <p:nvPr/>
        </p:nvSpPr>
        <p:spPr>
          <a:xfrm>
            <a:off x="205384" y="821500"/>
            <a:ext cx="3458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Integration, Implikationen und Ausblick</a:t>
            </a:r>
          </a:p>
        </p:txBody>
      </p:sp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2328B45A-F06A-3BA8-3A6F-0505CBF97535}"/>
              </a:ext>
            </a:extLst>
          </p:cNvPr>
          <p:cNvGrpSpPr/>
          <p:nvPr/>
        </p:nvGrpSpPr>
        <p:grpSpPr>
          <a:xfrm>
            <a:off x="11468158" y="6342989"/>
            <a:ext cx="380796" cy="362797"/>
            <a:chOff x="155838" y="392681"/>
            <a:chExt cx="1102472" cy="1050361"/>
          </a:xfrm>
        </p:grpSpPr>
        <p:sp>
          <p:nvSpPr>
            <p:cNvPr id="13" name="Ellipse 27">
              <a:extLst>
                <a:ext uri="{FF2B5EF4-FFF2-40B4-BE49-F238E27FC236}">
                  <a16:creationId xmlns:a16="http://schemas.microsoft.com/office/drawing/2014/main" id="{8E230774-22E1-B3A9-59B6-A7F5A8D7FAB0}"/>
                </a:ext>
              </a:extLst>
            </p:cNvPr>
            <p:cNvSpPr/>
            <p:nvPr/>
          </p:nvSpPr>
          <p:spPr>
            <a:xfrm>
              <a:off x="155838" y="392681"/>
              <a:ext cx="1102472" cy="1050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5" name="Bild 4">
              <a:extLst>
                <a:ext uri="{FF2B5EF4-FFF2-40B4-BE49-F238E27FC236}">
                  <a16:creationId xmlns:a16="http://schemas.microsoft.com/office/drawing/2014/main" id="{0AE82F77-FCEF-232F-9719-AA49FFBADC1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695" y="580856"/>
              <a:ext cx="576758" cy="640136"/>
            </a:xfrm>
            <a:prstGeom prst="rect">
              <a:avLst/>
            </a:prstGeom>
          </p:spPr>
        </p:pic>
      </p:grpSp>
      <p:sp>
        <p:nvSpPr>
          <p:cNvPr id="6" name="Freihandform: Form 15">
            <a:extLst>
              <a:ext uri="{FF2B5EF4-FFF2-40B4-BE49-F238E27FC236}">
                <a16:creationId xmlns:a16="http://schemas.microsoft.com/office/drawing/2014/main" id="{11E16FDD-A943-ECC0-61D7-3D715005313A}"/>
              </a:ext>
            </a:extLst>
          </p:cNvPr>
          <p:cNvSpPr/>
          <p:nvPr/>
        </p:nvSpPr>
        <p:spPr>
          <a:xfrm rot="5400000">
            <a:off x="7661380" y="1608890"/>
            <a:ext cx="918522" cy="621202"/>
          </a:xfrm>
          <a:custGeom>
            <a:avLst/>
            <a:gdLst>
              <a:gd name="connsiteX0" fmla="*/ 292716 w 414704"/>
              <a:gd name="connsiteY0" fmla="*/ 160965 h 280467"/>
              <a:gd name="connsiteX1" fmla="*/ 279476 w 414704"/>
              <a:gd name="connsiteY1" fmla="*/ 185254 h 280467"/>
              <a:gd name="connsiteX2" fmla="*/ 292716 w 414704"/>
              <a:gd name="connsiteY2" fmla="*/ 160965 h 280467"/>
              <a:gd name="connsiteX3" fmla="*/ 337864 w 414704"/>
              <a:gd name="connsiteY3" fmla="*/ 214781 h 280467"/>
              <a:gd name="connsiteX4" fmla="*/ 357771 w 414704"/>
              <a:gd name="connsiteY4" fmla="*/ 174014 h 280467"/>
              <a:gd name="connsiteX5" fmla="*/ 337864 w 414704"/>
              <a:gd name="connsiteY5" fmla="*/ 214781 h 280467"/>
              <a:gd name="connsiteX6" fmla="*/ 259949 w 414704"/>
              <a:gd name="connsiteY6" fmla="*/ 234689 h 280467"/>
              <a:gd name="connsiteX7" fmla="*/ 293954 w 414704"/>
              <a:gd name="connsiteY7" fmla="*/ 203161 h 280467"/>
              <a:gd name="connsiteX8" fmla="*/ 259949 w 414704"/>
              <a:gd name="connsiteY8" fmla="*/ 234689 h 280467"/>
              <a:gd name="connsiteX9" fmla="*/ 312909 w 414704"/>
              <a:gd name="connsiteY9" fmla="*/ 236117 h 280467"/>
              <a:gd name="connsiteX10" fmla="*/ 333197 w 414704"/>
              <a:gd name="connsiteY10" fmla="*/ 210400 h 280467"/>
              <a:gd name="connsiteX11" fmla="*/ 344627 w 414704"/>
              <a:gd name="connsiteY11" fmla="*/ 187254 h 280467"/>
              <a:gd name="connsiteX12" fmla="*/ 329006 w 414704"/>
              <a:gd name="connsiteY12" fmla="*/ 209829 h 280467"/>
              <a:gd name="connsiteX13" fmla="*/ 313004 w 414704"/>
              <a:gd name="connsiteY13" fmla="*/ 236117 h 280467"/>
              <a:gd name="connsiteX14" fmla="*/ 288239 w 414704"/>
              <a:gd name="connsiteY14" fmla="*/ 239261 h 280467"/>
              <a:gd name="connsiteX15" fmla="*/ 271951 w 414704"/>
              <a:gd name="connsiteY15" fmla="*/ 270122 h 280467"/>
              <a:gd name="connsiteX16" fmla="*/ 288239 w 414704"/>
              <a:gd name="connsiteY16" fmla="*/ 239261 h 280467"/>
              <a:gd name="connsiteX17" fmla="*/ 287096 w 414704"/>
              <a:gd name="connsiteY17" fmla="*/ 254501 h 280467"/>
              <a:gd name="connsiteX18" fmla="*/ 288715 w 414704"/>
              <a:gd name="connsiteY18" fmla="*/ 256120 h 280467"/>
              <a:gd name="connsiteX19" fmla="*/ 323957 w 414704"/>
              <a:gd name="connsiteY19" fmla="*/ 207162 h 280467"/>
              <a:gd name="connsiteX20" fmla="*/ 303384 w 414704"/>
              <a:gd name="connsiteY20" fmla="*/ 228974 h 280467"/>
              <a:gd name="connsiteX21" fmla="*/ 287096 w 414704"/>
              <a:gd name="connsiteY21" fmla="*/ 254501 h 280467"/>
              <a:gd name="connsiteX22" fmla="*/ 37827 w 414704"/>
              <a:gd name="connsiteY22" fmla="*/ 225926 h 280467"/>
              <a:gd name="connsiteX23" fmla="*/ 71640 w 414704"/>
              <a:gd name="connsiteY23" fmla="*/ 191255 h 280467"/>
              <a:gd name="connsiteX24" fmla="*/ 37827 w 414704"/>
              <a:gd name="connsiteY24" fmla="*/ 225926 h 280467"/>
              <a:gd name="connsiteX25" fmla="*/ 263188 w 414704"/>
              <a:gd name="connsiteY25" fmla="*/ 252786 h 280467"/>
              <a:gd name="connsiteX26" fmla="*/ 295002 w 414704"/>
              <a:gd name="connsiteY26" fmla="*/ 215543 h 280467"/>
              <a:gd name="connsiteX27" fmla="*/ 273666 w 414704"/>
              <a:gd name="connsiteY27" fmla="*/ 231164 h 280467"/>
              <a:gd name="connsiteX28" fmla="*/ 263188 w 414704"/>
              <a:gd name="connsiteY28" fmla="*/ 252786 h 280467"/>
              <a:gd name="connsiteX29" fmla="*/ 293192 w 414704"/>
              <a:gd name="connsiteY29" fmla="*/ 183444 h 280467"/>
              <a:gd name="connsiteX30" fmla="*/ 262807 w 414704"/>
              <a:gd name="connsiteY30" fmla="*/ 218687 h 280467"/>
              <a:gd name="connsiteX31" fmla="*/ 293192 w 414704"/>
              <a:gd name="connsiteY31" fmla="*/ 183444 h 280467"/>
              <a:gd name="connsiteX32" fmla="*/ 12681 w 414704"/>
              <a:gd name="connsiteY32" fmla="*/ 131057 h 280467"/>
              <a:gd name="connsiteX33" fmla="*/ 34874 w 414704"/>
              <a:gd name="connsiteY33" fmla="*/ 92099 h 280467"/>
              <a:gd name="connsiteX34" fmla="*/ 29730 w 414704"/>
              <a:gd name="connsiteY34" fmla="*/ 80098 h 280467"/>
              <a:gd name="connsiteX35" fmla="*/ 18681 w 414704"/>
              <a:gd name="connsiteY35" fmla="*/ 109530 h 280467"/>
              <a:gd name="connsiteX36" fmla="*/ 12681 w 414704"/>
              <a:gd name="connsiteY36" fmla="*/ 130962 h 280467"/>
              <a:gd name="connsiteX37" fmla="*/ 44494 w 414704"/>
              <a:gd name="connsiteY37" fmla="*/ 86099 h 280467"/>
              <a:gd name="connsiteX38" fmla="*/ 13823 w 414704"/>
              <a:gd name="connsiteY38" fmla="*/ 151440 h 280467"/>
              <a:gd name="connsiteX39" fmla="*/ 30969 w 414704"/>
              <a:gd name="connsiteY39" fmla="*/ 127342 h 280467"/>
              <a:gd name="connsiteX40" fmla="*/ 44494 w 414704"/>
              <a:gd name="connsiteY40" fmla="*/ 86194 h 280467"/>
              <a:gd name="connsiteX41" fmla="*/ 54686 w 414704"/>
              <a:gd name="connsiteY41" fmla="*/ 224973 h 280467"/>
              <a:gd name="connsiteX42" fmla="*/ 78784 w 414704"/>
              <a:gd name="connsiteY42" fmla="*/ 209447 h 280467"/>
              <a:gd name="connsiteX43" fmla="*/ 101358 w 414704"/>
              <a:gd name="connsiteY43" fmla="*/ 178205 h 280467"/>
              <a:gd name="connsiteX44" fmla="*/ 78213 w 414704"/>
              <a:gd name="connsiteY44" fmla="*/ 194207 h 280467"/>
              <a:gd name="connsiteX45" fmla="*/ 54590 w 414704"/>
              <a:gd name="connsiteY45" fmla="*/ 224973 h 280467"/>
              <a:gd name="connsiteX46" fmla="*/ 47828 w 414704"/>
              <a:gd name="connsiteY46" fmla="*/ 104577 h 280467"/>
              <a:gd name="connsiteX47" fmla="*/ 30111 w 414704"/>
              <a:gd name="connsiteY47" fmla="*/ 139820 h 280467"/>
              <a:gd name="connsiteX48" fmla="*/ 18777 w 414704"/>
              <a:gd name="connsiteY48" fmla="*/ 177443 h 280467"/>
              <a:gd name="connsiteX49" fmla="*/ 39446 w 414704"/>
              <a:gd name="connsiteY49" fmla="*/ 141534 h 280467"/>
              <a:gd name="connsiteX50" fmla="*/ 47732 w 414704"/>
              <a:gd name="connsiteY50" fmla="*/ 104672 h 280467"/>
              <a:gd name="connsiteX51" fmla="*/ 75736 w 414704"/>
              <a:gd name="connsiteY51" fmla="*/ 223163 h 280467"/>
              <a:gd name="connsiteX52" fmla="*/ 101739 w 414704"/>
              <a:gd name="connsiteY52" fmla="*/ 207733 h 280467"/>
              <a:gd name="connsiteX53" fmla="*/ 126028 w 414704"/>
              <a:gd name="connsiteY53" fmla="*/ 173062 h 280467"/>
              <a:gd name="connsiteX54" fmla="*/ 75736 w 414704"/>
              <a:gd name="connsiteY54" fmla="*/ 223068 h 280467"/>
              <a:gd name="connsiteX55" fmla="*/ 374821 w 414704"/>
              <a:gd name="connsiteY55" fmla="*/ 182777 h 280467"/>
              <a:gd name="connsiteX56" fmla="*/ 376440 w 414704"/>
              <a:gd name="connsiteY56" fmla="*/ 184111 h 280467"/>
              <a:gd name="connsiteX57" fmla="*/ 389585 w 414704"/>
              <a:gd name="connsiteY57" fmla="*/ 162775 h 280467"/>
              <a:gd name="connsiteX58" fmla="*/ 397395 w 414704"/>
              <a:gd name="connsiteY58" fmla="*/ 137534 h 280467"/>
              <a:gd name="connsiteX59" fmla="*/ 366439 w 414704"/>
              <a:gd name="connsiteY59" fmla="*/ 168109 h 280467"/>
              <a:gd name="connsiteX60" fmla="*/ 361486 w 414704"/>
              <a:gd name="connsiteY60" fmla="*/ 186016 h 280467"/>
              <a:gd name="connsiteX61" fmla="*/ 351580 w 414704"/>
              <a:gd name="connsiteY61" fmla="*/ 205828 h 280467"/>
              <a:gd name="connsiteX62" fmla="*/ 376250 w 414704"/>
              <a:gd name="connsiteY62" fmla="*/ 165061 h 280467"/>
              <a:gd name="connsiteX63" fmla="*/ 374821 w 414704"/>
              <a:gd name="connsiteY63" fmla="*/ 182777 h 280467"/>
              <a:gd name="connsiteX64" fmla="*/ 102501 w 414704"/>
              <a:gd name="connsiteY64" fmla="*/ 217734 h 280467"/>
              <a:gd name="connsiteX65" fmla="*/ 130600 w 414704"/>
              <a:gd name="connsiteY65" fmla="*/ 198589 h 280467"/>
              <a:gd name="connsiteX66" fmla="*/ 149745 w 414704"/>
              <a:gd name="connsiteY66" fmla="*/ 170490 h 280467"/>
              <a:gd name="connsiteX67" fmla="*/ 102501 w 414704"/>
              <a:gd name="connsiteY67" fmla="*/ 217734 h 280467"/>
              <a:gd name="connsiteX68" fmla="*/ 240042 w 414704"/>
              <a:gd name="connsiteY68" fmla="*/ 203351 h 280467"/>
              <a:gd name="connsiteX69" fmla="*/ 281190 w 414704"/>
              <a:gd name="connsiteY69" fmla="*/ 161251 h 280467"/>
              <a:gd name="connsiteX70" fmla="*/ 255949 w 414704"/>
              <a:gd name="connsiteY70" fmla="*/ 180396 h 280467"/>
              <a:gd name="connsiteX71" fmla="*/ 226993 w 414704"/>
              <a:gd name="connsiteY71" fmla="*/ 210876 h 280467"/>
              <a:gd name="connsiteX72" fmla="*/ 254044 w 414704"/>
              <a:gd name="connsiteY72" fmla="*/ 210495 h 280467"/>
              <a:gd name="connsiteX73" fmla="*/ 267284 w 414704"/>
              <a:gd name="connsiteY73" fmla="*/ 188588 h 280467"/>
              <a:gd name="connsiteX74" fmla="*/ 239947 w 414704"/>
              <a:gd name="connsiteY74" fmla="*/ 203351 h 280467"/>
              <a:gd name="connsiteX75" fmla="*/ 49828 w 414704"/>
              <a:gd name="connsiteY75" fmla="*/ 136867 h 280467"/>
              <a:gd name="connsiteX76" fmla="*/ 23158 w 414704"/>
              <a:gd name="connsiteY76" fmla="*/ 180682 h 280467"/>
              <a:gd name="connsiteX77" fmla="*/ 13633 w 414704"/>
              <a:gd name="connsiteY77" fmla="*/ 235927 h 280467"/>
              <a:gd name="connsiteX78" fmla="*/ 26968 w 414704"/>
              <a:gd name="connsiteY78" fmla="*/ 215543 h 280467"/>
              <a:gd name="connsiteX79" fmla="*/ 38017 w 414704"/>
              <a:gd name="connsiteY79" fmla="*/ 187159 h 280467"/>
              <a:gd name="connsiteX80" fmla="*/ 26492 w 414704"/>
              <a:gd name="connsiteY80" fmla="*/ 196208 h 280467"/>
              <a:gd name="connsiteX81" fmla="*/ 49923 w 414704"/>
              <a:gd name="connsiteY81" fmla="*/ 136772 h 280467"/>
              <a:gd name="connsiteX82" fmla="*/ 50019 w 414704"/>
              <a:gd name="connsiteY82" fmla="*/ 183635 h 280467"/>
              <a:gd name="connsiteX83" fmla="*/ 122694 w 414704"/>
              <a:gd name="connsiteY83" fmla="*/ 165918 h 280467"/>
              <a:gd name="connsiteX84" fmla="*/ 204705 w 414704"/>
              <a:gd name="connsiteY84" fmla="*/ 156107 h 280467"/>
              <a:gd name="connsiteX85" fmla="*/ 290620 w 414704"/>
              <a:gd name="connsiteY85" fmla="*/ 152202 h 280467"/>
              <a:gd name="connsiteX86" fmla="*/ 303193 w 414704"/>
              <a:gd name="connsiteY86" fmla="*/ 175253 h 280467"/>
              <a:gd name="connsiteX87" fmla="*/ 305098 w 414704"/>
              <a:gd name="connsiteY87" fmla="*/ 212114 h 280467"/>
              <a:gd name="connsiteX88" fmla="*/ 335388 w 414704"/>
              <a:gd name="connsiteY88" fmla="*/ 184587 h 280467"/>
              <a:gd name="connsiteX89" fmla="*/ 369106 w 414704"/>
              <a:gd name="connsiteY89" fmla="*/ 153631 h 280467"/>
              <a:gd name="connsiteX90" fmla="*/ 401396 w 414704"/>
              <a:gd name="connsiteY90" fmla="*/ 123151 h 280467"/>
              <a:gd name="connsiteX91" fmla="*/ 385584 w 414704"/>
              <a:gd name="connsiteY91" fmla="*/ 101148 h 280467"/>
              <a:gd name="connsiteX92" fmla="*/ 325863 w 414704"/>
              <a:gd name="connsiteY92" fmla="*/ 45141 h 280467"/>
              <a:gd name="connsiteX93" fmla="*/ 306146 w 414704"/>
              <a:gd name="connsiteY93" fmla="*/ 22186 h 280467"/>
              <a:gd name="connsiteX94" fmla="*/ 302241 w 414704"/>
              <a:gd name="connsiteY94" fmla="*/ 38950 h 280467"/>
              <a:gd name="connsiteX95" fmla="*/ 299955 w 414704"/>
              <a:gd name="connsiteY95" fmla="*/ 63905 h 280467"/>
              <a:gd name="connsiteX96" fmla="*/ 291096 w 414704"/>
              <a:gd name="connsiteY96" fmla="*/ 85337 h 280467"/>
              <a:gd name="connsiteX97" fmla="*/ 215468 w 414704"/>
              <a:gd name="connsiteY97" fmla="*/ 89623 h 280467"/>
              <a:gd name="connsiteX98" fmla="*/ 132029 w 414704"/>
              <a:gd name="connsiteY98" fmla="*/ 86765 h 280467"/>
              <a:gd name="connsiteX99" fmla="*/ 51638 w 414704"/>
              <a:gd name="connsiteY99" fmla="*/ 79526 h 280467"/>
              <a:gd name="connsiteX100" fmla="*/ 58305 w 414704"/>
              <a:gd name="connsiteY100" fmla="*/ 126104 h 280467"/>
              <a:gd name="connsiteX101" fmla="*/ 50114 w 414704"/>
              <a:gd name="connsiteY101" fmla="*/ 183635 h 280467"/>
              <a:gd name="connsiteX102" fmla="*/ 170795 w 414704"/>
              <a:gd name="connsiteY102" fmla="*/ 165728 h 280467"/>
              <a:gd name="connsiteX103" fmla="*/ 144507 w 414704"/>
              <a:gd name="connsiteY103" fmla="*/ 213829 h 280467"/>
              <a:gd name="connsiteX104" fmla="*/ 169843 w 414704"/>
              <a:gd name="connsiteY104" fmla="*/ 194684 h 280467"/>
              <a:gd name="connsiteX105" fmla="*/ 191274 w 414704"/>
              <a:gd name="connsiteY105" fmla="*/ 168776 h 280467"/>
              <a:gd name="connsiteX106" fmla="*/ 187369 w 414704"/>
              <a:gd name="connsiteY106" fmla="*/ 182777 h 280467"/>
              <a:gd name="connsiteX107" fmla="*/ 165081 w 414704"/>
              <a:gd name="connsiteY107" fmla="*/ 211257 h 280467"/>
              <a:gd name="connsiteX108" fmla="*/ 212134 w 414704"/>
              <a:gd name="connsiteY108" fmla="*/ 162489 h 280467"/>
              <a:gd name="connsiteX109" fmla="*/ 170795 w 414704"/>
              <a:gd name="connsiteY109" fmla="*/ 166109 h 280467"/>
              <a:gd name="connsiteX110" fmla="*/ 148602 w 414704"/>
              <a:gd name="connsiteY110" fmla="*/ 184206 h 280467"/>
              <a:gd name="connsiteX111" fmla="*/ 127743 w 414704"/>
              <a:gd name="connsiteY111" fmla="*/ 215163 h 280467"/>
              <a:gd name="connsiteX112" fmla="*/ 170700 w 414704"/>
              <a:gd name="connsiteY112" fmla="*/ 165823 h 280467"/>
              <a:gd name="connsiteX113" fmla="*/ 238899 w 414704"/>
              <a:gd name="connsiteY113" fmla="*/ 161822 h 280467"/>
              <a:gd name="connsiteX114" fmla="*/ 243662 w 414704"/>
              <a:gd name="connsiteY114" fmla="*/ 162394 h 280467"/>
              <a:gd name="connsiteX115" fmla="*/ 206228 w 414704"/>
              <a:gd name="connsiteY115" fmla="*/ 210305 h 280467"/>
              <a:gd name="connsiteX116" fmla="*/ 237470 w 414704"/>
              <a:gd name="connsiteY116" fmla="*/ 191064 h 280467"/>
              <a:gd name="connsiteX117" fmla="*/ 265188 w 414704"/>
              <a:gd name="connsiteY117" fmla="*/ 159155 h 280467"/>
              <a:gd name="connsiteX118" fmla="*/ 239090 w 414704"/>
              <a:gd name="connsiteY118" fmla="*/ 161918 h 280467"/>
              <a:gd name="connsiteX119" fmla="*/ 212229 w 414704"/>
              <a:gd name="connsiteY119" fmla="*/ 172871 h 280467"/>
              <a:gd name="connsiteX120" fmla="*/ 183559 w 414704"/>
              <a:gd name="connsiteY120" fmla="*/ 210400 h 280467"/>
              <a:gd name="connsiteX121" fmla="*/ 238994 w 414704"/>
              <a:gd name="connsiteY121" fmla="*/ 161632 h 280467"/>
              <a:gd name="connsiteX122" fmla="*/ 29921 w 414704"/>
              <a:gd name="connsiteY122" fmla="*/ 52952 h 280467"/>
              <a:gd name="connsiteX123" fmla="*/ 92405 w 414704"/>
              <a:gd name="connsiteY123" fmla="*/ 75526 h 280467"/>
              <a:gd name="connsiteX124" fmla="*/ 170510 w 414704"/>
              <a:gd name="connsiteY124" fmla="*/ 81527 h 280467"/>
              <a:gd name="connsiteX125" fmla="*/ 240709 w 414704"/>
              <a:gd name="connsiteY125" fmla="*/ 82003 h 280467"/>
              <a:gd name="connsiteX126" fmla="*/ 272903 w 414704"/>
              <a:gd name="connsiteY126" fmla="*/ 80193 h 280467"/>
              <a:gd name="connsiteX127" fmla="*/ 292239 w 414704"/>
              <a:gd name="connsiteY127" fmla="*/ 60857 h 280467"/>
              <a:gd name="connsiteX128" fmla="*/ 300240 w 414704"/>
              <a:gd name="connsiteY128" fmla="*/ 469 h 280467"/>
              <a:gd name="connsiteX129" fmla="*/ 311480 w 414704"/>
              <a:gd name="connsiteY129" fmla="*/ 15042 h 280467"/>
              <a:gd name="connsiteX130" fmla="*/ 334626 w 414704"/>
              <a:gd name="connsiteY130" fmla="*/ 42760 h 280467"/>
              <a:gd name="connsiteX131" fmla="*/ 387870 w 414704"/>
              <a:gd name="connsiteY131" fmla="*/ 92004 h 280467"/>
              <a:gd name="connsiteX132" fmla="*/ 408540 w 414704"/>
              <a:gd name="connsiteY132" fmla="*/ 110768 h 280467"/>
              <a:gd name="connsiteX133" fmla="*/ 406920 w 414704"/>
              <a:gd name="connsiteY133" fmla="*/ 136867 h 280467"/>
              <a:gd name="connsiteX134" fmla="*/ 385584 w 414704"/>
              <a:gd name="connsiteY134" fmla="*/ 185349 h 280467"/>
              <a:gd name="connsiteX135" fmla="*/ 331863 w 414704"/>
              <a:gd name="connsiteY135" fmla="*/ 227926 h 280467"/>
              <a:gd name="connsiteX136" fmla="*/ 279476 w 414704"/>
              <a:gd name="connsiteY136" fmla="*/ 271265 h 280467"/>
              <a:gd name="connsiteX137" fmla="*/ 265760 w 414704"/>
              <a:gd name="connsiteY137" fmla="*/ 278504 h 280467"/>
              <a:gd name="connsiteX138" fmla="*/ 253568 w 414704"/>
              <a:gd name="connsiteY138" fmla="*/ 240308 h 280467"/>
              <a:gd name="connsiteX139" fmla="*/ 248996 w 414704"/>
              <a:gd name="connsiteY139" fmla="*/ 218020 h 280467"/>
              <a:gd name="connsiteX140" fmla="*/ 211372 w 414704"/>
              <a:gd name="connsiteY140" fmla="*/ 217163 h 280467"/>
              <a:gd name="connsiteX141" fmla="*/ 191941 w 414704"/>
              <a:gd name="connsiteY141" fmla="*/ 219258 h 280467"/>
              <a:gd name="connsiteX142" fmla="*/ 163176 w 414704"/>
              <a:gd name="connsiteY142" fmla="*/ 218306 h 280467"/>
              <a:gd name="connsiteX143" fmla="*/ 95834 w 414704"/>
              <a:gd name="connsiteY143" fmla="*/ 225640 h 280467"/>
              <a:gd name="connsiteX144" fmla="*/ 66782 w 414704"/>
              <a:gd name="connsiteY144" fmla="*/ 231260 h 280467"/>
              <a:gd name="connsiteX145" fmla="*/ 30016 w 414704"/>
              <a:gd name="connsiteY145" fmla="*/ 236022 h 280467"/>
              <a:gd name="connsiteX146" fmla="*/ 11728 w 414704"/>
              <a:gd name="connsiteY146" fmla="*/ 239832 h 280467"/>
              <a:gd name="connsiteX147" fmla="*/ 8204 w 414704"/>
              <a:gd name="connsiteY147" fmla="*/ 220306 h 280467"/>
              <a:gd name="connsiteX148" fmla="*/ 7251 w 414704"/>
              <a:gd name="connsiteY148" fmla="*/ 156298 h 280467"/>
              <a:gd name="connsiteX149" fmla="*/ 489 w 414704"/>
              <a:gd name="connsiteY149" fmla="*/ 127723 h 280467"/>
              <a:gd name="connsiteX150" fmla="*/ 1155 w 414704"/>
              <a:gd name="connsiteY150" fmla="*/ 119722 h 280467"/>
              <a:gd name="connsiteX151" fmla="*/ 10394 w 414704"/>
              <a:gd name="connsiteY151" fmla="*/ 109245 h 280467"/>
              <a:gd name="connsiteX152" fmla="*/ 29730 w 414704"/>
              <a:gd name="connsiteY152" fmla="*/ 52856 h 2804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</a:cxnLst>
            <a:rect l="l" t="t" r="r" b="b"/>
            <a:pathLst>
              <a:path w="414704" h="280467">
                <a:moveTo>
                  <a:pt x="292716" y="160965"/>
                </a:moveTo>
                <a:cubicBezTo>
                  <a:pt x="289001" y="163346"/>
                  <a:pt x="284048" y="172395"/>
                  <a:pt x="279476" y="185254"/>
                </a:cubicBezTo>
                <a:cubicBezTo>
                  <a:pt x="291953" y="178205"/>
                  <a:pt x="296145" y="174586"/>
                  <a:pt x="292716" y="160965"/>
                </a:cubicBezTo>
                <a:moveTo>
                  <a:pt x="337864" y="214781"/>
                </a:moveTo>
                <a:cubicBezTo>
                  <a:pt x="344627" y="213067"/>
                  <a:pt x="363201" y="178396"/>
                  <a:pt x="357771" y="174014"/>
                </a:cubicBezTo>
                <a:cubicBezTo>
                  <a:pt x="346818" y="183635"/>
                  <a:pt x="346246" y="201637"/>
                  <a:pt x="337864" y="214781"/>
                </a:cubicBezTo>
                <a:moveTo>
                  <a:pt x="259949" y="234689"/>
                </a:moveTo>
                <a:cubicBezTo>
                  <a:pt x="264712" y="231546"/>
                  <a:pt x="299288" y="207257"/>
                  <a:pt x="293954" y="203161"/>
                </a:cubicBezTo>
                <a:cubicBezTo>
                  <a:pt x="288906" y="206971"/>
                  <a:pt x="255663" y="226878"/>
                  <a:pt x="259949" y="234689"/>
                </a:cubicBezTo>
                <a:moveTo>
                  <a:pt x="312909" y="236117"/>
                </a:moveTo>
                <a:cubicBezTo>
                  <a:pt x="321195" y="227259"/>
                  <a:pt x="327291" y="221163"/>
                  <a:pt x="333197" y="210400"/>
                </a:cubicBezTo>
                <a:cubicBezTo>
                  <a:pt x="335673" y="205923"/>
                  <a:pt x="346818" y="192779"/>
                  <a:pt x="344627" y="187254"/>
                </a:cubicBezTo>
                <a:cubicBezTo>
                  <a:pt x="337388" y="193922"/>
                  <a:pt x="334340" y="201637"/>
                  <a:pt x="329006" y="209829"/>
                </a:cubicBezTo>
                <a:cubicBezTo>
                  <a:pt x="324339" y="216972"/>
                  <a:pt x="313956" y="227355"/>
                  <a:pt x="313004" y="236117"/>
                </a:cubicBezTo>
                <a:moveTo>
                  <a:pt x="288239" y="239261"/>
                </a:moveTo>
                <a:cubicBezTo>
                  <a:pt x="279476" y="237832"/>
                  <a:pt x="255568" y="265550"/>
                  <a:pt x="271951" y="270122"/>
                </a:cubicBezTo>
                <a:cubicBezTo>
                  <a:pt x="278142" y="260501"/>
                  <a:pt x="283000" y="249929"/>
                  <a:pt x="288239" y="239261"/>
                </a:cubicBezTo>
                <a:moveTo>
                  <a:pt x="287096" y="254501"/>
                </a:moveTo>
                <a:cubicBezTo>
                  <a:pt x="287667" y="255072"/>
                  <a:pt x="288144" y="255548"/>
                  <a:pt x="288715" y="256120"/>
                </a:cubicBezTo>
                <a:cubicBezTo>
                  <a:pt x="305098" y="242880"/>
                  <a:pt x="312337" y="225164"/>
                  <a:pt x="323957" y="207162"/>
                </a:cubicBezTo>
                <a:cubicBezTo>
                  <a:pt x="317957" y="215258"/>
                  <a:pt x="305574" y="217448"/>
                  <a:pt x="303384" y="228974"/>
                </a:cubicBezTo>
                <a:cubicBezTo>
                  <a:pt x="293382" y="234784"/>
                  <a:pt x="294335" y="247071"/>
                  <a:pt x="287096" y="254501"/>
                </a:cubicBezTo>
                <a:moveTo>
                  <a:pt x="37827" y="225926"/>
                </a:moveTo>
                <a:cubicBezTo>
                  <a:pt x="47161" y="226021"/>
                  <a:pt x="75069" y="197637"/>
                  <a:pt x="71640" y="191255"/>
                </a:cubicBezTo>
                <a:cubicBezTo>
                  <a:pt x="66020" y="180587"/>
                  <a:pt x="39827" y="220115"/>
                  <a:pt x="37827" y="225926"/>
                </a:cubicBezTo>
                <a:moveTo>
                  <a:pt x="263188" y="252786"/>
                </a:moveTo>
                <a:cubicBezTo>
                  <a:pt x="267189" y="249452"/>
                  <a:pt x="305098" y="221639"/>
                  <a:pt x="295002" y="215543"/>
                </a:cubicBezTo>
                <a:cubicBezTo>
                  <a:pt x="291192" y="213257"/>
                  <a:pt x="276428" y="228879"/>
                  <a:pt x="273666" y="231164"/>
                </a:cubicBezTo>
                <a:cubicBezTo>
                  <a:pt x="263283" y="239642"/>
                  <a:pt x="260521" y="240404"/>
                  <a:pt x="263188" y="252786"/>
                </a:cubicBezTo>
                <a:moveTo>
                  <a:pt x="293192" y="183444"/>
                </a:moveTo>
                <a:cubicBezTo>
                  <a:pt x="283857" y="189255"/>
                  <a:pt x="259283" y="204971"/>
                  <a:pt x="262807" y="218687"/>
                </a:cubicBezTo>
                <a:cubicBezTo>
                  <a:pt x="272903" y="222497"/>
                  <a:pt x="297478" y="193541"/>
                  <a:pt x="293192" y="183444"/>
                </a:cubicBezTo>
                <a:moveTo>
                  <a:pt x="12681" y="131057"/>
                </a:moveTo>
                <a:cubicBezTo>
                  <a:pt x="22682" y="125056"/>
                  <a:pt x="30683" y="102672"/>
                  <a:pt x="34874" y="92099"/>
                </a:cubicBezTo>
                <a:cubicBezTo>
                  <a:pt x="39160" y="81431"/>
                  <a:pt x="37922" y="62667"/>
                  <a:pt x="29730" y="80098"/>
                </a:cubicBezTo>
                <a:cubicBezTo>
                  <a:pt x="24873" y="90385"/>
                  <a:pt x="25349" y="99529"/>
                  <a:pt x="18681" y="109530"/>
                </a:cubicBezTo>
                <a:cubicBezTo>
                  <a:pt x="14586" y="115531"/>
                  <a:pt x="5918" y="122960"/>
                  <a:pt x="12681" y="130962"/>
                </a:cubicBezTo>
                <a:moveTo>
                  <a:pt x="44494" y="86099"/>
                </a:moveTo>
                <a:cubicBezTo>
                  <a:pt x="42303" y="96481"/>
                  <a:pt x="3441" y="141344"/>
                  <a:pt x="13823" y="151440"/>
                </a:cubicBezTo>
                <a:cubicBezTo>
                  <a:pt x="20586" y="158013"/>
                  <a:pt x="28111" y="133247"/>
                  <a:pt x="30969" y="127342"/>
                </a:cubicBezTo>
                <a:cubicBezTo>
                  <a:pt x="34493" y="119913"/>
                  <a:pt x="52209" y="94766"/>
                  <a:pt x="44494" y="86194"/>
                </a:cubicBezTo>
                <a:moveTo>
                  <a:pt x="54686" y="224973"/>
                </a:moveTo>
                <a:cubicBezTo>
                  <a:pt x="67164" y="226688"/>
                  <a:pt x="71831" y="218210"/>
                  <a:pt x="78784" y="209447"/>
                </a:cubicBezTo>
                <a:cubicBezTo>
                  <a:pt x="84213" y="202589"/>
                  <a:pt x="102120" y="187730"/>
                  <a:pt x="101358" y="178205"/>
                </a:cubicBezTo>
                <a:cubicBezTo>
                  <a:pt x="89928" y="179634"/>
                  <a:pt x="84975" y="185730"/>
                  <a:pt x="78213" y="194207"/>
                </a:cubicBezTo>
                <a:cubicBezTo>
                  <a:pt x="71164" y="203066"/>
                  <a:pt x="58019" y="214115"/>
                  <a:pt x="54590" y="224973"/>
                </a:cubicBezTo>
                <a:moveTo>
                  <a:pt x="47828" y="104577"/>
                </a:moveTo>
                <a:cubicBezTo>
                  <a:pt x="40970" y="106387"/>
                  <a:pt x="33540" y="133152"/>
                  <a:pt x="30111" y="139820"/>
                </a:cubicBezTo>
                <a:cubicBezTo>
                  <a:pt x="29254" y="141439"/>
                  <a:pt x="8871" y="176205"/>
                  <a:pt x="18777" y="177443"/>
                </a:cubicBezTo>
                <a:cubicBezTo>
                  <a:pt x="22491" y="177920"/>
                  <a:pt x="37636" y="144868"/>
                  <a:pt x="39446" y="141534"/>
                </a:cubicBezTo>
                <a:cubicBezTo>
                  <a:pt x="45828" y="129723"/>
                  <a:pt x="51923" y="118198"/>
                  <a:pt x="47732" y="104672"/>
                </a:cubicBezTo>
                <a:moveTo>
                  <a:pt x="75736" y="223163"/>
                </a:moveTo>
                <a:cubicBezTo>
                  <a:pt x="88595" y="222878"/>
                  <a:pt x="94215" y="217544"/>
                  <a:pt x="101739" y="207733"/>
                </a:cubicBezTo>
                <a:cubicBezTo>
                  <a:pt x="108883" y="198398"/>
                  <a:pt x="124218" y="184778"/>
                  <a:pt x="126028" y="173062"/>
                </a:cubicBezTo>
                <a:cubicBezTo>
                  <a:pt x="106597" y="170681"/>
                  <a:pt x="85832" y="208209"/>
                  <a:pt x="75736" y="223068"/>
                </a:cubicBezTo>
                <a:moveTo>
                  <a:pt x="374821" y="182777"/>
                </a:moveTo>
                <a:cubicBezTo>
                  <a:pt x="375393" y="183158"/>
                  <a:pt x="375869" y="183635"/>
                  <a:pt x="376440" y="184111"/>
                </a:cubicBezTo>
                <a:cubicBezTo>
                  <a:pt x="386346" y="178301"/>
                  <a:pt x="386346" y="172967"/>
                  <a:pt x="389585" y="162775"/>
                </a:cubicBezTo>
                <a:cubicBezTo>
                  <a:pt x="391776" y="155917"/>
                  <a:pt x="399586" y="145058"/>
                  <a:pt x="397395" y="137534"/>
                </a:cubicBezTo>
                <a:cubicBezTo>
                  <a:pt x="388347" y="146106"/>
                  <a:pt x="371964" y="156965"/>
                  <a:pt x="366439" y="168109"/>
                </a:cubicBezTo>
                <a:cubicBezTo>
                  <a:pt x="363963" y="172967"/>
                  <a:pt x="363677" y="180777"/>
                  <a:pt x="361486" y="186016"/>
                </a:cubicBezTo>
                <a:cubicBezTo>
                  <a:pt x="358724" y="192683"/>
                  <a:pt x="354819" y="199351"/>
                  <a:pt x="351580" y="205828"/>
                </a:cubicBezTo>
                <a:cubicBezTo>
                  <a:pt x="369868" y="197160"/>
                  <a:pt x="364534" y="178015"/>
                  <a:pt x="376250" y="165061"/>
                </a:cubicBezTo>
                <a:cubicBezTo>
                  <a:pt x="389109" y="150964"/>
                  <a:pt x="377774" y="175824"/>
                  <a:pt x="374821" y="182777"/>
                </a:cubicBezTo>
                <a:moveTo>
                  <a:pt x="102501" y="217734"/>
                </a:moveTo>
                <a:cubicBezTo>
                  <a:pt x="117646" y="217353"/>
                  <a:pt x="122028" y="210495"/>
                  <a:pt x="130600" y="198589"/>
                </a:cubicBezTo>
                <a:cubicBezTo>
                  <a:pt x="133934" y="193922"/>
                  <a:pt x="152603" y="174967"/>
                  <a:pt x="149745" y="170490"/>
                </a:cubicBezTo>
                <a:cubicBezTo>
                  <a:pt x="127171" y="171919"/>
                  <a:pt x="113645" y="199827"/>
                  <a:pt x="102501" y="217734"/>
                </a:cubicBezTo>
                <a:moveTo>
                  <a:pt x="240042" y="203351"/>
                </a:moveTo>
                <a:cubicBezTo>
                  <a:pt x="242805" y="194970"/>
                  <a:pt x="290715" y="172300"/>
                  <a:pt x="281190" y="161251"/>
                </a:cubicBezTo>
                <a:cubicBezTo>
                  <a:pt x="274523" y="153536"/>
                  <a:pt x="258807" y="177348"/>
                  <a:pt x="255949" y="180396"/>
                </a:cubicBezTo>
                <a:cubicBezTo>
                  <a:pt x="250901" y="185825"/>
                  <a:pt x="226326" y="205733"/>
                  <a:pt x="226993" y="210876"/>
                </a:cubicBezTo>
                <a:cubicBezTo>
                  <a:pt x="234042" y="211162"/>
                  <a:pt x="247662" y="214210"/>
                  <a:pt x="254044" y="210495"/>
                </a:cubicBezTo>
                <a:cubicBezTo>
                  <a:pt x="260331" y="206876"/>
                  <a:pt x="264045" y="194874"/>
                  <a:pt x="267284" y="188588"/>
                </a:cubicBezTo>
                <a:cubicBezTo>
                  <a:pt x="257664" y="194303"/>
                  <a:pt x="249663" y="199256"/>
                  <a:pt x="239947" y="203351"/>
                </a:cubicBezTo>
                <a:moveTo>
                  <a:pt x="49828" y="136867"/>
                </a:moveTo>
                <a:cubicBezTo>
                  <a:pt x="42589" y="136867"/>
                  <a:pt x="27444" y="173633"/>
                  <a:pt x="23158" y="180682"/>
                </a:cubicBezTo>
                <a:cubicBezTo>
                  <a:pt x="15252" y="193826"/>
                  <a:pt x="11442" y="220020"/>
                  <a:pt x="13633" y="235927"/>
                </a:cubicBezTo>
                <a:cubicBezTo>
                  <a:pt x="20491" y="233736"/>
                  <a:pt x="23825" y="221830"/>
                  <a:pt x="26968" y="215543"/>
                </a:cubicBezTo>
                <a:cubicBezTo>
                  <a:pt x="31540" y="206209"/>
                  <a:pt x="35160" y="197160"/>
                  <a:pt x="38017" y="187159"/>
                </a:cubicBezTo>
                <a:cubicBezTo>
                  <a:pt x="32016" y="196779"/>
                  <a:pt x="13252" y="221925"/>
                  <a:pt x="26492" y="196208"/>
                </a:cubicBezTo>
                <a:cubicBezTo>
                  <a:pt x="34874" y="179825"/>
                  <a:pt x="54019" y="156584"/>
                  <a:pt x="49923" y="136772"/>
                </a:cubicBezTo>
                <a:moveTo>
                  <a:pt x="50019" y="183635"/>
                </a:moveTo>
                <a:cubicBezTo>
                  <a:pt x="74212" y="183539"/>
                  <a:pt x="98215" y="168395"/>
                  <a:pt x="122694" y="165918"/>
                </a:cubicBezTo>
                <a:cubicBezTo>
                  <a:pt x="150317" y="163156"/>
                  <a:pt x="176892" y="156965"/>
                  <a:pt x="204705" y="156107"/>
                </a:cubicBezTo>
                <a:cubicBezTo>
                  <a:pt x="233470" y="155155"/>
                  <a:pt x="261664" y="151250"/>
                  <a:pt x="290620" y="152202"/>
                </a:cubicBezTo>
                <a:cubicBezTo>
                  <a:pt x="308336" y="152774"/>
                  <a:pt x="303288" y="160203"/>
                  <a:pt x="303193" y="175253"/>
                </a:cubicBezTo>
                <a:cubicBezTo>
                  <a:pt x="303193" y="186683"/>
                  <a:pt x="301955" y="200875"/>
                  <a:pt x="305098" y="212114"/>
                </a:cubicBezTo>
                <a:cubicBezTo>
                  <a:pt x="316623" y="206971"/>
                  <a:pt x="326339" y="193160"/>
                  <a:pt x="335388" y="184587"/>
                </a:cubicBezTo>
                <a:cubicBezTo>
                  <a:pt x="346436" y="174110"/>
                  <a:pt x="357771" y="163918"/>
                  <a:pt x="369106" y="153631"/>
                </a:cubicBezTo>
                <a:cubicBezTo>
                  <a:pt x="377202" y="146297"/>
                  <a:pt x="398157" y="133343"/>
                  <a:pt x="401396" y="123151"/>
                </a:cubicBezTo>
                <a:cubicBezTo>
                  <a:pt x="404634" y="112864"/>
                  <a:pt x="393776" y="108387"/>
                  <a:pt x="385584" y="101148"/>
                </a:cubicBezTo>
                <a:cubicBezTo>
                  <a:pt x="365201" y="83241"/>
                  <a:pt x="342817" y="66477"/>
                  <a:pt x="325863" y="45141"/>
                </a:cubicBezTo>
                <a:cubicBezTo>
                  <a:pt x="323957" y="42760"/>
                  <a:pt x="310718" y="21424"/>
                  <a:pt x="306146" y="22186"/>
                </a:cubicBezTo>
                <a:cubicBezTo>
                  <a:pt x="305574" y="22281"/>
                  <a:pt x="302622" y="36188"/>
                  <a:pt x="302241" y="38950"/>
                </a:cubicBezTo>
                <a:cubicBezTo>
                  <a:pt x="301193" y="46189"/>
                  <a:pt x="299669" y="56190"/>
                  <a:pt x="299955" y="63905"/>
                </a:cubicBezTo>
                <a:cubicBezTo>
                  <a:pt x="300431" y="77621"/>
                  <a:pt x="307479" y="82289"/>
                  <a:pt x="291096" y="85337"/>
                </a:cubicBezTo>
                <a:cubicBezTo>
                  <a:pt x="266331" y="90004"/>
                  <a:pt x="240519" y="88766"/>
                  <a:pt x="215468" y="89623"/>
                </a:cubicBezTo>
                <a:cubicBezTo>
                  <a:pt x="187655" y="90575"/>
                  <a:pt x="159842" y="88385"/>
                  <a:pt x="132029" y="86765"/>
                </a:cubicBezTo>
                <a:cubicBezTo>
                  <a:pt x="107169" y="85337"/>
                  <a:pt x="76022" y="74192"/>
                  <a:pt x="51638" y="79526"/>
                </a:cubicBezTo>
                <a:cubicBezTo>
                  <a:pt x="54686" y="95719"/>
                  <a:pt x="57924" y="109245"/>
                  <a:pt x="58305" y="126104"/>
                </a:cubicBezTo>
                <a:cubicBezTo>
                  <a:pt x="58782" y="147630"/>
                  <a:pt x="55924" y="162584"/>
                  <a:pt x="50114" y="183635"/>
                </a:cubicBezTo>
                <a:moveTo>
                  <a:pt x="170795" y="165728"/>
                </a:moveTo>
                <a:cubicBezTo>
                  <a:pt x="184416" y="174776"/>
                  <a:pt x="140697" y="204399"/>
                  <a:pt x="144507" y="213829"/>
                </a:cubicBezTo>
                <a:cubicBezTo>
                  <a:pt x="157365" y="212400"/>
                  <a:pt x="161652" y="203923"/>
                  <a:pt x="169843" y="194684"/>
                </a:cubicBezTo>
                <a:cubicBezTo>
                  <a:pt x="175272" y="188492"/>
                  <a:pt x="183845" y="171824"/>
                  <a:pt x="191274" y="168776"/>
                </a:cubicBezTo>
                <a:cubicBezTo>
                  <a:pt x="200894" y="164871"/>
                  <a:pt x="188607" y="181063"/>
                  <a:pt x="187369" y="182777"/>
                </a:cubicBezTo>
                <a:cubicBezTo>
                  <a:pt x="181464" y="190874"/>
                  <a:pt x="167271" y="201446"/>
                  <a:pt x="165081" y="211257"/>
                </a:cubicBezTo>
                <a:cubicBezTo>
                  <a:pt x="182035" y="211924"/>
                  <a:pt x="205086" y="176586"/>
                  <a:pt x="212134" y="162489"/>
                </a:cubicBezTo>
                <a:cubicBezTo>
                  <a:pt x="197656" y="162299"/>
                  <a:pt x="184226" y="163727"/>
                  <a:pt x="170795" y="166109"/>
                </a:cubicBezTo>
                <a:cubicBezTo>
                  <a:pt x="158127" y="168680"/>
                  <a:pt x="156222" y="173633"/>
                  <a:pt x="148602" y="184206"/>
                </a:cubicBezTo>
                <a:cubicBezTo>
                  <a:pt x="143554" y="191255"/>
                  <a:pt x="126409" y="206209"/>
                  <a:pt x="127743" y="215163"/>
                </a:cubicBezTo>
                <a:cubicBezTo>
                  <a:pt x="141173" y="216972"/>
                  <a:pt x="164604" y="176205"/>
                  <a:pt x="170700" y="165823"/>
                </a:cubicBezTo>
                <a:moveTo>
                  <a:pt x="238899" y="161822"/>
                </a:moveTo>
                <a:cubicBezTo>
                  <a:pt x="240138" y="161918"/>
                  <a:pt x="241376" y="162108"/>
                  <a:pt x="243662" y="162394"/>
                </a:cubicBezTo>
                <a:cubicBezTo>
                  <a:pt x="231946" y="177920"/>
                  <a:pt x="215468" y="193350"/>
                  <a:pt x="206228" y="210305"/>
                </a:cubicBezTo>
                <a:cubicBezTo>
                  <a:pt x="220421" y="212876"/>
                  <a:pt x="228993" y="200304"/>
                  <a:pt x="237470" y="191064"/>
                </a:cubicBezTo>
                <a:cubicBezTo>
                  <a:pt x="242614" y="185445"/>
                  <a:pt x="266141" y="167633"/>
                  <a:pt x="265188" y="159155"/>
                </a:cubicBezTo>
                <a:cubicBezTo>
                  <a:pt x="256425" y="159346"/>
                  <a:pt x="247567" y="158679"/>
                  <a:pt x="239090" y="161918"/>
                </a:cubicBezTo>
                <a:cubicBezTo>
                  <a:pt x="226612" y="158108"/>
                  <a:pt x="218802" y="164013"/>
                  <a:pt x="212229" y="172871"/>
                </a:cubicBezTo>
                <a:cubicBezTo>
                  <a:pt x="203847" y="184301"/>
                  <a:pt x="187940" y="196970"/>
                  <a:pt x="183559" y="210400"/>
                </a:cubicBezTo>
                <a:cubicBezTo>
                  <a:pt x="211848" y="214400"/>
                  <a:pt x="218040" y="172586"/>
                  <a:pt x="238994" y="161632"/>
                </a:cubicBezTo>
                <a:moveTo>
                  <a:pt x="29921" y="52952"/>
                </a:moveTo>
                <a:cubicBezTo>
                  <a:pt x="44780" y="71811"/>
                  <a:pt x="70688" y="72383"/>
                  <a:pt x="92405" y="75526"/>
                </a:cubicBezTo>
                <a:cubicBezTo>
                  <a:pt x="118408" y="79241"/>
                  <a:pt x="144411" y="79622"/>
                  <a:pt x="170510" y="81527"/>
                </a:cubicBezTo>
                <a:cubicBezTo>
                  <a:pt x="194132" y="83241"/>
                  <a:pt x="217087" y="82384"/>
                  <a:pt x="240709" y="82003"/>
                </a:cubicBezTo>
                <a:cubicBezTo>
                  <a:pt x="251568" y="81813"/>
                  <a:pt x="262236" y="81622"/>
                  <a:pt x="272903" y="80193"/>
                </a:cubicBezTo>
                <a:cubicBezTo>
                  <a:pt x="289477" y="78002"/>
                  <a:pt x="291668" y="78002"/>
                  <a:pt x="292239" y="60857"/>
                </a:cubicBezTo>
                <a:cubicBezTo>
                  <a:pt x="292525" y="53333"/>
                  <a:pt x="294240" y="3041"/>
                  <a:pt x="300240" y="469"/>
                </a:cubicBezTo>
                <a:cubicBezTo>
                  <a:pt x="307860" y="-2770"/>
                  <a:pt x="309670" y="11708"/>
                  <a:pt x="311480" y="15042"/>
                </a:cubicBezTo>
                <a:cubicBezTo>
                  <a:pt x="316909" y="24567"/>
                  <a:pt x="327768" y="33997"/>
                  <a:pt x="334626" y="42760"/>
                </a:cubicBezTo>
                <a:cubicBezTo>
                  <a:pt x="349294" y="61524"/>
                  <a:pt x="369963" y="76383"/>
                  <a:pt x="387870" y="92004"/>
                </a:cubicBezTo>
                <a:cubicBezTo>
                  <a:pt x="395109" y="98291"/>
                  <a:pt x="402253" y="103529"/>
                  <a:pt x="408540" y="110768"/>
                </a:cubicBezTo>
                <a:cubicBezTo>
                  <a:pt x="419684" y="123627"/>
                  <a:pt x="413588" y="123151"/>
                  <a:pt x="406920" y="136867"/>
                </a:cubicBezTo>
                <a:cubicBezTo>
                  <a:pt x="398348" y="154488"/>
                  <a:pt x="402063" y="173824"/>
                  <a:pt x="385584" y="185349"/>
                </a:cubicBezTo>
                <a:cubicBezTo>
                  <a:pt x="367106" y="198398"/>
                  <a:pt x="350056" y="214400"/>
                  <a:pt x="331863" y="227926"/>
                </a:cubicBezTo>
                <a:cubicBezTo>
                  <a:pt x="314432" y="240880"/>
                  <a:pt x="294144" y="255167"/>
                  <a:pt x="279476" y="271265"/>
                </a:cubicBezTo>
                <a:cubicBezTo>
                  <a:pt x="274237" y="276980"/>
                  <a:pt x="273570" y="283933"/>
                  <a:pt x="265760" y="278504"/>
                </a:cubicBezTo>
                <a:cubicBezTo>
                  <a:pt x="258807" y="273741"/>
                  <a:pt x="255092" y="247547"/>
                  <a:pt x="253568" y="240308"/>
                </a:cubicBezTo>
                <a:cubicBezTo>
                  <a:pt x="252520" y="235165"/>
                  <a:pt x="253187" y="221068"/>
                  <a:pt x="248996" y="218020"/>
                </a:cubicBezTo>
                <a:cubicBezTo>
                  <a:pt x="243281" y="214020"/>
                  <a:pt x="217849" y="216972"/>
                  <a:pt x="211372" y="217163"/>
                </a:cubicBezTo>
                <a:cubicBezTo>
                  <a:pt x="204228" y="217353"/>
                  <a:pt x="197085" y="219449"/>
                  <a:pt x="191941" y="219258"/>
                </a:cubicBezTo>
                <a:cubicBezTo>
                  <a:pt x="183559" y="219068"/>
                  <a:pt x="172986" y="217544"/>
                  <a:pt x="163176" y="218306"/>
                </a:cubicBezTo>
                <a:cubicBezTo>
                  <a:pt x="140982" y="220020"/>
                  <a:pt x="117836" y="221830"/>
                  <a:pt x="95834" y="225640"/>
                </a:cubicBezTo>
                <a:cubicBezTo>
                  <a:pt x="85928" y="227355"/>
                  <a:pt x="76879" y="230212"/>
                  <a:pt x="66782" y="231260"/>
                </a:cubicBezTo>
                <a:cubicBezTo>
                  <a:pt x="54495" y="232498"/>
                  <a:pt x="41636" y="231260"/>
                  <a:pt x="30016" y="236022"/>
                </a:cubicBezTo>
                <a:cubicBezTo>
                  <a:pt x="22110" y="239356"/>
                  <a:pt x="19443" y="244785"/>
                  <a:pt x="11728" y="239832"/>
                </a:cubicBezTo>
                <a:cubicBezTo>
                  <a:pt x="3346" y="234498"/>
                  <a:pt x="7061" y="231260"/>
                  <a:pt x="8204" y="220306"/>
                </a:cubicBezTo>
                <a:cubicBezTo>
                  <a:pt x="10490" y="198589"/>
                  <a:pt x="10585" y="177634"/>
                  <a:pt x="7251" y="156298"/>
                </a:cubicBezTo>
                <a:cubicBezTo>
                  <a:pt x="5918" y="147630"/>
                  <a:pt x="965" y="135819"/>
                  <a:pt x="489" y="127723"/>
                </a:cubicBezTo>
                <a:cubicBezTo>
                  <a:pt x="108" y="121627"/>
                  <a:pt x="-654" y="124675"/>
                  <a:pt x="1155" y="119722"/>
                </a:cubicBezTo>
                <a:cubicBezTo>
                  <a:pt x="1536" y="118770"/>
                  <a:pt x="10014" y="110006"/>
                  <a:pt x="10394" y="109245"/>
                </a:cubicBezTo>
                <a:cubicBezTo>
                  <a:pt x="20301" y="92671"/>
                  <a:pt x="25730" y="71145"/>
                  <a:pt x="29730" y="52856"/>
                </a:cubicBezTo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678093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5C074D8C-5BC6-5BBE-A113-B3A0A7CAB39E}"/>
              </a:ext>
            </a:extLst>
          </p:cNvPr>
          <p:cNvSpPr/>
          <p:nvPr/>
        </p:nvSpPr>
        <p:spPr>
          <a:xfrm>
            <a:off x="-766455" y="301214"/>
            <a:ext cx="5359059" cy="6255571"/>
          </a:xfrm>
          <a:prstGeom prst="round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 descr="Gruppieren">
            <a:extLst>
              <a:ext uri="{FF2B5EF4-FFF2-40B4-BE49-F238E27FC236}">
                <a16:creationId xmlns:a16="http://schemas.microsoft.com/office/drawing/2014/main" id="{E96CCB0F-8363-FACF-E5C0-9864AFEF344F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1507" y="740936"/>
            <a:ext cx="409309" cy="409309"/>
          </a:xfrm>
          <a:prstGeom prst="rect">
            <a:avLst/>
          </a:prstGeom>
        </p:spPr>
      </p:pic>
      <p:sp>
        <p:nvSpPr>
          <p:cNvPr id="7" name="Fußzeilenplatzhalter 1">
            <a:extLst>
              <a:ext uri="{FF2B5EF4-FFF2-40B4-BE49-F238E27FC236}">
                <a16:creationId xmlns:a16="http://schemas.microsoft.com/office/drawing/2014/main" id="{CF7610DA-4806-F3B3-9E41-2888F0350937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Hind" panose="02000000000000000000" pitchFamily="2" charset="77"/>
                <a:cs typeface="Hind" panose="02000000000000000000" pitchFamily="2" charset="77"/>
              </a:rPr>
              <a:t>Copyright </a:t>
            </a:r>
            <a:r>
              <a:rPr lang="de-DE" sz="900" dirty="0" err="1">
                <a:latin typeface="Hind" panose="02000000000000000000" pitchFamily="2" charset="77"/>
                <a:cs typeface="Hind" panose="02000000000000000000" pitchFamily="2" charset="77"/>
              </a:rPr>
              <a:t>vivamind</a:t>
            </a:r>
            <a:endParaRPr lang="de-DE" sz="900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pic>
        <p:nvPicPr>
          <p:cNvPr id="14" name="Grafik 13" descr="Obstschüssel">
            <a:extLst>
              <a:ext uri="{FF2B5EF4-FFF2-40B4-BE49-F238E27FC236}">
                <a16:creationId xmlns:a16="http://schemas.microsoft.com/office/drawing/2014/main" id="{D7A3501E-3641-679C-91F2-DF5A881C89E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1507" y="1803725"/>
            <a:ext cx="357217" cy="357217"/>
          </a:xfrm>
          <a:prstGeom prst="rect">
            <a:avLst/>
          </a:prstGeom>
        </p:spPr>
      </p:pic>
      <p:pic>
        <p:nvPicPr>
          <p:cNvPr id="20" name="Grafik 19" descr="Getrennt">
            <a:extLst>
              <a:ext uri="{FF2B5EF4-FFF2-40B4-BE49-F238E27FC236}">
                <a16:creationId xmlns:a16="http://schemas.microsoft.com/office/drawing/2014/main" id="{28EE8AC8-CF4E-1C1C-A6CC-E85AC3E44DC7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5813" y="3694645"/>
            <a:ext cx="493338" cy="493338"/>
          </a:xfrm>
          <a:prstGeom prst="rect">
            <a:avLst/>
          </a:prstGeom>
        </p:spPr>
      </p:pic>
      <p:pic>
        <p:nvPicPr>
          <p:cNvPr id="22" name="Grafik 21" descr="Gehirn im Kopf">
            <a:extLst>
              <a:ext uri="{FF2B5EF4-FFF2-40B4-BE49-F238E27FC236}">
                <a16:creationId xmlns:a16="http://schemas.microsoft.com/office/drawing/2014/main" id="{439D77A7-0703-3E51-8A31-93A9F1829ED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8878" y="2782787"/>
            <a:ext cx="409309" cy="409309"/>
          </a:xfrm>
          <a:prstGeom prst="rect">
            <a:avLst/>
          </a:prstGeom>
        </p:spPr>
      </p:pic>
      <p:pic>
        <p:nvPicPr>
          <p:cNvPr id="23" name="Grafik 22" descr="Statistiken mit einfarbiger Füllung">
            <a:extLst>
              <a:ext uri="{FF2B5EF4-FFF2-40B4-BE49-F238E27FC236}">
                <a16:creationId xmlns:a16="http://schemas.microsoft.com/office/drawing/2014/main" id="{557A83C0-9196-3327-47A5-AF2033D32231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6635" y="4700082"/>
            <a:ext cx="439051" cy="439051"/>
          </a:xfrm>
          <a:prstGeom prst="rect">
            <a:avLst/>
          </a:prstGeom>
        </p:spPr>
      </p:pic>
      <p:grpSp>
        <p:nvGrpSpPr>
          <p:cNvPr id="25" name="Google Shape;9221;p73">
            <a:extLst>
              <a:ext uri="{FF2B5EF4-FFF2-40B4-BE49-F238E27FC236}">
                <a16:creationId xmlns:a16="http://schemas.microsoft.com/office/drawing/2014/main" id="{68EDB042-0E58-C91B-E236-E6D633F775A4}"/>
              </a:ext>
            </a:extLst>
          </p:cNvPr>
          <p:cNvGrpSpPr/>
          <p:nvPr/>
        </p:nvGrpSpPr>
        <p:grpSpPr>
          <a:xfrm>
            <a:off x="3874666" y="5667482"/>
            <a:ext cx="368151" cy="360953"/>
            <a:chOff x="6167350" y="2672800"/>
            <a:chExt cx="297750" cy="295375"/>
          </a:xfrm>
          <a:solidFill>
            <a:srgbClr val="BDCEE0"/>
          </a:solidFill>
        </p:grpSpPr>
        <p:sp>
          <p:nvSpPr>
            <p:cNvPr id="26" name="Google Shape;9222;p73">
              <a:extLst>
                <a:ext uri="{FF2B5EF4-FFF2-40B4-BE49-F238E27FC236}">
                  <a16:creationId xmlns:a16="http://schemas.microsoft.com/office/drawing/2014/main" id="{8A7AC19A-3058-92A7-9C63-4138F3F27F0C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27" name="Google Shape;9223;p73">
              <a:extLst>
                <a:ext uri="{FF2B5EF4-FFF2-40B4-BE49-F238E27FC236}">
                  <a16:creationId xmlns:a16="http://schemas.microsoft.com/office/drawing/2014/main" id="{EBFADFB3-01CC-72C5-1D4A-0D4990258710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4" name="Google Shape;9224;p73">
              <a:extLst>
                <a:ext uri="{FF2B5EF4-FFF2-40B4-BE49-F238E27FC236}">
                  <a16:creationId xmlns:a16="http://schemas.microsoft.com/office/drawing/2014/main" id="{76F99A27-EB5B-344A-8828-A2463F7FBA99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2" name="Google Shape;9225;p73">
              <a:extLst>
                <a:ext uri="{FF2B5EF4-FFF2-40B4-BE49-F238E27FC236}">
                  <a16:creationId xmlns:a16="http://schemas.microsoft.com/office/drawing/2014/main" id="{39AC8E24-BAD7-6467-B089-C4910F7DDF76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4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3" name="Google Shape;9226;p73">
              <a:extLst>
                <a:ext uri="{FF2B5EF4-FFF2-40B4-BE49-F238E27FC236}">
                  <a16:creationId xmlns:a16="http://schemas.microsoft.com/office/drawing/2014/main" id="{D07DE572-1238-1F3A-A1C9-2E81A84B7C28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C8938243-3E4B-847E-EC6C-968452EA220D}"/>
              </a:ext>
            </a:extLst>
          </p:cNvPr>
          <p:cNvSpPr txBox="1"/>
          <p:nvPr/>
        </p:nvSpPr>
        <p:spPr>
          <a:xfrm>
            <a:off x="2" y="3222253"/>
            <a:ext cx="27323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Agenda</a:t>
            </a:r>
            <a:endParaRPr lang="en-GB" sz="40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6EEC7E79-6ADD-02AE-C097-311690F81B69}"/>
              </a:ext>
            </a:extLst>
          </p:cNvPr>
          <p:cNvSpPr txBox="1"/>
          <p:nvPr/>
        </p:nvSpPr>
        <p:spPr>
          <a:xfrm>
            <a:off x="3428231" y="5608023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6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EB9729B2-0B8F-C524-8A62-1FD686C368BC}"/>
              </a:ext>
            </a:extLst>
          </p:cNvPr>
          <p:cNvSpPr txBox="1"/>
          <p:nvPr/>
        </p:nvSpPr>
        <p:spPr>
          <a:xfrm>
            <a:off x="3448231" y="4674567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09C33535-7D7E-B91C-6645-C65785FA1866}"/>
              </a:ext>
            </a:extLst>
          </p:cNvPr>
          <p:cNvSpPr txBox="1"/>
          <p:nvPr/>
        </p:nvSpPr>
        <p:spPr>
          <a:xfrm>
            <a:off x="3419866" y="3694645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FDD8E29A-5F81-1AA0-B46D-960C0019253D}"/>
              </a:ext>
            </a:extLst>
          </p:cNvPr>
          <p:cNvSpPr txBox="1"/>
          <p:nvPr/>
        </p:nvSpPr>
        <p:spPr>
          <a:xfrm>
            <a:off x="3419866" y="2756796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F1D5907E-8242-2259-2756-57393AF53789}"/>
              </a:ext>
            </a:extLst>
          </p:cNvPr>
          <p:cNvSpPr txBox="1"/>
          <p:nvPr/>
        </p:nvSpPr>
        <p:spPr>
          <a:xfrm>
            <a:off x="3419866" y="1754928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DA199342-BD08-ECA2-7A00-B32BC100CDB3}"/>
              </a:ext>
            </a:extLst>
          </p:cNvPr>
          <p:cNvSpPr txBox="1"/>
          <p:nvPr/>
        </p:nvSpPr>
        <p:spPr>
          <a:xfrm>
            <a:off x="3407396" y="696664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</a:t>
            </a:r>
            <a:endParaRPr lang="en-GB" sz="35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2D7486BD-F2AD-40CB-B7C2-469B4D51C420}"/>
              </a:ext>
            </a:extLst>
          </p:cNvPr>
          <p:cNvSpPr/>
          <p:nvPr/>
        </p:nvSpPr>
        <p:spPr>
          <a:xfrm>
            <a:off x="4888893" y="780913"/>
            <a:ext cx="659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b="1" dirty="0">
                <a:latin typeface="Hind" panose="02000000000000000000" pitchFamily="2" charset="77"/>
                <a:cs typeface="Hind" panose="02000000000000000000" pitchFamily="2" charset="77"/>
              </a:rPr>
              <a:t>Zusammensetzung der Versicherten</a:t>
            </a:r>
            <a:endParaRPr lang="en-GB" b="1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2B1D3900-E9E5-4DFA-99C4-71F745B70735}"/>
              </a:ext>
            </a:extLst>
          </p:cNvPr>
          <p:cNvSpPr/>
          <p:nvPr/>
        </p:nvSpPr>
        <p:spPr>
          <a:xfrm>
            <a:off x="4893411" y="1740101"/>
            <a:ext cx="606219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Medizinische Situation und Gesundheitsverhalten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CBAD4D3A-489A-4979-8A5F-6DB6EF7ABA05}"/>
              </a:ext>
            </a:extLst>
          </p:cNvPr>
          <p:cNvSpPr/>
          <p:nvPr/>
        </p:nvSpPr>
        <p:spPr>
          <a:xfrm>
            <a:off x="4888893" y="2740639"/>
            <a:ext cx="535905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Psychische Vitalität, Ressourcen und Resilienz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02A3D5EA-6C53-46ED-AF52-274564CE4898}"/>
              </a:ext>
            </a:extLst>
          </p:cNvPr>
          <p:cNvSpPr/>
          <p:nvPr/>
        </p:nvSpPr>
        <p:spPr>
          <a:xfrm>
            <a:off x="4888893" y="3788042"/>
            <a:ext cx="67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Prävention und Fehlzeiten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CC0DDD37-1A91-4089-B2A2-324677B555EA}"/>
              </a:ext>
            </a:extLst>
          </p:cNvPr>
          <p:cNvSpPr/>
          <p:nvPr/>
        </p:nvSpPr>
        <p:spPr>
          <a:xfrm>
            <a:off x="4888893" y="4769801"/>
            <a:ext cx="585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Verbesserung nach </a:t>
            </a:r>
            <a:r>
              <a:rPr lang="de-DE" dirty="0" err="1"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-Teilnahme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780172FC-1B23-43FC-931B-A27AF2F9AB13}"/>
              </a:ext>
            </a:extLst>
          </p:cNvPr>
          <p:cNvSpPr/>
          <p:nvPr/>
        </p:nvSpPr>
        <p:spPr>
          <a:xfrm>
            <a:off x="4893365" y="5684643"/>
            <a:ext cx="622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Strategische und operative Handlungsempfehlungen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91610145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>
            <a:extLst>
              <a:ext uri="{FF2B5EF4-FFF2-40B4-BE49-F238E27FC236}">
                <a16:creationId xmlns:a16="http://schemas.microsoft.com/office/drawing/2014/main" id="{3CACCFF3-425C-55FE-36D9-FFB13DD9D8F5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3" name="Rechteck 42">
            <a:extLst>
              <a:ext uri="{FF2B5EF4-FFF2-40B4-BE49-F238E27FC236}">
                <a16:creationId xmlns:a16="http://schemas.microsoft.com/office/drawing/2014/main" id="{5063CD75-D8C0-49F8-A5E0-787F4B206473}"/>
              </a:ext>
            </a:extLst>
          </p:cNvPr>
          <p:cNvSpPr/>
          <p:nvPr/>
        </p:nvSpPr>
        <p:spPr>
          <a:xfrm>
            <a:off x="9843972" y="1051958"/>
            <a:ext cx="2074779" cy="4754083"/>
          </a:xfrm>
          <a:prstGeom prst="rect">
            <a:avLst/>
          </a:prstGeom>
          <a:solidFill>
            <a:srgbClr val="FEA12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Raleway Medium" pitchFamily="2" charset="0"/>
            </a:endParaRPr>
          </a:p>
        </p:txBody>
      </p:sp>
      <p:sp>
        <p:nvSpPr>
          <p:cNvPr id="42" name="Rechteck 41">
            <a:extLst>
              <a:ext uri="{FF2B5EF4-FFF2-40B4-BE49-F238E27FC236}">
                <a16:creationId xmlns:a16="http://schemas.microsoft.com/office/drawing/2014/main" id="{08824857-5B6D-4C10-948E-E297913FC1DB}"/>
              </a:ext>
            </a:extLst>
          </p:cNvPr>
          <p:cNvSpPr/>
          <p:nvPr/>
        </p:nvSpPr>
        <p:spPr>
          <a:xfrm>
            <a:off x="7319270" y="1055007"/>
            <a:ext cx="2074779" cy="4754083"/>
          </a:xfrm>
          <a:prstGeom prst="rect">
            <a:avLst/>
          </a:prstGeom>
          <a:solidFill>
            <a:srgbClr val="BDCEE0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Raleway Medium" pitchFamily="2" charset="0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82BF3FE-B5BC-4761-85BD-8FA2D1AB3C06}"/>
              </a:ext>
            </a:extLst>
          </p:cNvPr>
          <p:cNvSpPr/>
          <p:nvPr/>
        </p:nvSpPr>
        <p:spPr>
          <a:xfrm>
            <a:off x="4862333" y="1055007"/>
            <a:ext cx="2074779" cy="47540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00">
              <a:latin typeface="Raleway Medium" pitchFamily="2" charset="0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88261AC-6859-4947-ABFC-F17AAA859D7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6016"/>
            <a:ext cx="3946914" cy="6874016"/>
          </a:xfrm>
          <a:prstGeom prst="rect">
            <a:avLst/>
          </a:prstGeom>
        </p:spPr>
      </p:pic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700" dirty="0">
                <a:latin typeface="Raleway Medium" pitchFamily="2" charset="0"/>
              </a:rPr>
              <a:t>Copyright </a:t>
            </a:r>
            <a:r>
              <a:rPr lang="de-DE" sz="700" dirty="0" err="1">
                <a:latin typeface="Raleway Medium" pitchFamily="2" charset="0"/>
              </a:rPr>
              <a:t>vivamind</a:t>
            </a:r>
            <a:endParaRPr lang="de-DE" sz="700" dirty="0">
              <a:latin typeface="Raleway Medium" pitchFamily="2" charset="0"/>
            </a:endParaRPr>
          </a:p>
        </p:txBody>
      </p:sp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18C96BFC-3B04-4D10-AB5E-21350723812A}"/>
              </a:ext>
            </a:extLst>
          </p:cNvPr>
          <p:cNvGrpSpPr/>
          <p:nvPr/>
        </p:nvGrpSpPr>
        <p:grpSpPr bwMode="auto">
          <a:xfrm>
            <a:off x="3931978" y="735975"/>
            <a:ext cx="7983215" cy="4987111"/>
            <a:chOff x="1089477" y="664941"/>
            <a:chExt cx="6748330" cy="4627029"/>
          </a:xfrm>
        </p:grpSpPr>
        <p:sp>
          <p:nvSpPr>
            <p:cNvPr id="32" name="Rechteck 31">
              <a:extLst>
                <a:ext uri="{FF2B5EF4-FFF2-40B4-BE49-F238E27FC236}">
                  <a16:creationId xmlns:a16="http://schemas.microsoft.com/office/drawing/2014/main" id="{BDD4CC91-6BC8-4293-999F-1791D6C82445}"/>
                </a:ext>
              </a:extLst>
            </p:cNvPr>
            <p:cNvSpPr/>
            <p:nvPr/>
          </p:nvSpPr>
          <p:spPr bwMode="auto">
            <a:xfrm>
              <a:off x="1873238" y="664941"/>
              <a:ext cx="5964569" cy="251383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050" b="0" i="0" u="none" strike="noStrike" cap="none" spc="0" dirty="0">
                  <a:ln>
                    <a:noFill/>
                  </a:ln>
                  <a:latin typeface="Raleway Medium" pitchFamily="2" charset="0"/>
                </a:rPr>
                <a:t>            fördern                           		Gesundheit sichern               	                 wiederherstellen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33" name="Rechteck 32">
              <a:extLst>
                <a:ext uri="{FF2B5EF4-FFF2-40B4-BE49-F238E27FC236}">
                  <a16:creationId xmlns:a16="http://schemas.microsoft.com/office/drawing/2014/main" id="{1F78DB75-78B4-4A87-AE9C-1C62F5F188B6}"/>
                </a:ext>
              </a:extLst>
            </p:cNvPr>
            <p:cNvSpPr/>
            <p:nvPr/>
          </p:nvSpPr>
          <p:spPr bwMode="auto">
            <a:xfrm>
              <a:off x="1991550" y="1587043"/>
              <a:ext cx="5760640" cy="168019"/>
            </a:xfrm>
            <a:prstGeom prst="rect">
              <a:avLst/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050" b="0" i="0" u="none" strike="noStrike" cap="none" spc="0" dirty="0">
                  <a:ln>
                    <a:noFill/>
                  </a:ln>
                  <a:latin typeface="Raleway Medium" pitchFamily="2" charset="0"/>
                </a:rPr>
                <a:t>          vermeiden                                          Krankheit früh erkennen 	                         behandeln 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34" name="Eingekerbter Richtungspfeil 104">
              <a:extLst>
                <a:ext uri="{FF2B5EF4-FFF2-40B4-BE49-F238E27FC236}">
                  <a16:creationId xmlns:a16="http://schemas.microsoft.com/office/drawing/2014/main" id="{18401B83-9D30-4DEC-89AF-58DB7830E8C1}"/>
                </a:ext>
              </a:extLst>
            </p:cNvPr>
            <p:cNvSpPr/>
            <p:nvPr/>
          </p:nvSpPr>
          <p:spPr bwMode="auto">
            <a:xfrm>
              <a:off x="1991550" y="1082987"/>
              <a:ext cx="1512168" cy="392044"/>
            </a:xfrm>
            <a:prstGeom prst="chevron">
              <a:avLst>
                <a:gd name="adj" fmla="val 50000"/>
              </a:avLst>
            </a:prstGeom>
            <a:solidFill>
              <a:srgbClr val="BDCEE0"/>
            </a:solidFill>
            <a:ln w="19050" cap="flat" cmpd="sng" algn="ctr">
              <a:solidFill>
                <a:srgbClr val="E0EFD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1100" dirty="0">
                  <a:latin typeface="Raleway Medium" pitchFamily="2" charset="0"/>
                </a:rPr>
                <a:t>Primär-Prävention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35" name="Eingekerbter Richtungspfeil 105">
              <a:extLst>
                <a:ext uri="{FF2B5EF4-FFF2-40B4-BE49-F238E27FC236}">
                  <a16:creationId xmlns:a16="http://schemas.microsoft.com/office/drawing/2014/main" id="{87281E78-1894-47AA-81D3-4A052D945310}"/>
                </a:ext>
              </a:extLst>
            </p:cNvPr>
            <p:cNvSpPr/>
            <p:nvPr/>
          </p:nvSpPr>
          <p:spPr bwMode="auto">
            <a:xfrm>
              <a:off x="4079782" y="1082987"/>
              <a:ext cx="1537682" cy="392044"/>
            </a:xfrm>
            <a:prstGeom prst="chevron">
              <a:avLst>
                <a:gd name="adj" fmla="val 50000"/>
              </a:avLst>
            </a:prstGeom>
            <a:solidFill>
              <a:srgbClr val="FEA121">
                <a:alpha val="0"/>
              </a:srgbClr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1100">
                  <a:latin typeface="Raleway Medium" pitchFamily="2" charset="0"/>
                </a:rPr>
                <a:t>Sekundär-Prävention</a:t>
              </a:r>
              <a:endParaRPr sz="1600">
                <a:latin typeface="Raleway Medium" pitchFamily="2" charset="0"/>
              </a:endParaRPr>
            </a:p>
          </p:txBody>
        </p:sp>
        <p:sp>
          <p:nvSpPr>
            <p:cNvPr id="36" name="Eingekerbter Richtungspfeil 106">
              <a:extLst>
                <a:ext uri="{FF2B5EF4-FFF2-40B4-BE49-F238E27FC236}">
                  <a16:creationId xmlns:a16="http://schemas.microsoft.com/office/drawing/2014/main" id="{B8F8617D-182A-4946-8780-4119F3030531}"/>
                </a:ext>
              </a:extLst>
            </p:cNvPr>
            <p:cNvSpPr/>
            <p:nvPr/>
          </p:nvSpPr>
          <p:spPr bwMode="auto">
            <a:xfrm>
              <a:off x="6240020" y="1082987"/>
              <a:ext cx="1512169" cy="392044"/>
            </a:xfrm>
            <a:prstGeom prst="chevron">
              <a:avLst>
                <a:gd name="adj" fmla="val 50000"/>
              </a:avLst>
            </a:prstGeom>
            <a:solidFill>
              <a:srgbClr val="FEA121">
                <a:alpha val="38039"/>
              </a:srgbClr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1100">
                  <a:latin typeface="Raleway Medium" pitchFamily="2" charset="0"/>
                </a:rPr>
                <a:t>Tertiär-Prävention</a:t>
              </a:r>
              <a:endParaRPr sz="1600">
                <a:latin typeface="Raleway Medium" pitchFamily="2" charset="0"/>
              </a:endParaRPr>
            </a:p>
          </p:txBody>
        </p:sp>
        <p:sp>
          <p:nvSpPr>
            <p:cNvPr id="37" name="Rechteck 36">
              <a:extLst>
                <a:ext uri="{FF2B5EF4-FFF2-40B4-BE49-F238E27FC236}">
                  <a16:creationId xmlns:a16="http://schemas.microsoft.com/office/drawing/2014/main" id="{A5EC8DBC-40F5-41B6-B1C2-D129727AB6C3}"/>
                </a:ext>
              </a:extLst>
            </p:cNvPr>
            <p:cNvSpPr/>
            <p:nvPr/>
          </p:nvSpPr>
          <p:spPr bwMode="auto">
            <a:xfrm>
              <a:off x="1991550" y="1803067"/>
              <a:ext cx="1512168" cy="504056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9050" cap="flat" cmpd="sng" algn="ctr">
              <a:solidFill>
                <a:srgbClr val="E0EFD4">
                  <a:shade val="50000"/>
                </a:srgbClr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1100">
                  <a:latin typeface="Raleway Medium" pitchFamily="2" charset="0"/>
                </a:rPr>
                <a:t>Primär-Prävention</a:t>
              </a:r>
              <a:endParaRPr sz="1600">
                <a:latin typeface="Raleway Medium" pitchFamily="2" charset="0"/>
              </a:endParaRPr>
            </a:p>
          </p:txBody>
        </p:sp>
        <p:sp>
          <p:nvSpPr>
            <p:cNvPr id="38" name="Rechteck 37">
              <a:extLst>
                <a:ext uri="{FF2B5EF4-FFF2-40B4-BE49-F238E27FC236}">
                  <a16:creationId xmlns:a16="http://schemas.microsoft.com/office/drawing/2014/main" id="{9307FFB1-C266-4071-9A19-6F573FB71965}"/>
                </a:ext>
              </a:extLst>
            </p:cNvPr>
            <p:cNvSpPr/>
            <p:nvPr/>
          </p:nvSpPr>
          <p:spPr bwMode="auto">
            <a:xfrm>
              <a:off x="4105296" y="1803067"/>
              <a:ext cx="1512168" cy="504056"/>
            </a:xfrm>
            <a:prstGeom prst="rect">
              <a:avLst/>
            </a:prstGeom>
            <a:solidFill>
              <a:srgbClr val="FFFFFF">
                <a:alpha val="0"/>
              </a:srgbClr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1100">
                  <a:latin typeface="Raleway Medium" pitchFamily="2" charset="0"/>
                </a:rPr>
                <a:t>Sekundär-Prävention</a:t>
              </a:r>
              <a:endParaRPr sz="1600">
                <a:latin typeface="Raleway Medium" pitchFamily="2" charset="0"/>
              </a:endParaRPr>
            </a:p>
          </p:txBody>
        </p:sp>
        <p:sp>
          <p:nvSpPr>
            <p:cNvPr id="39" name="Rechteck 38">
              <a:extLst>
                <a:ext uri="{FF2B5EF4-FFF2-40B4-BE49-F238E27FC236}">
                  <a16:creationId xmlns:a16="http://schemas.microsoft.com/office/drawing/2014/main" id="{5AE70F4E-C207-4A08-8444-811EEBAF8707}"/>
                </a:ext>
              </a:extLst>
            </p:cNvPr>
            <p:cNvSpPr/>
            <p:nvPr/>
          </p:nvSpPr>
          <p:spPr bwMode="auto">
            <a:xfrm>
              <a:off x="6240022" y="1803067"/>
              <a:ext cx="1512168" cy="504056"/>
            </a:xfrm>
            <a:prstGeom prst="rect">
              <a:avLst/>
            </a:prstGeom>
            <a:solidFill>
              <a:srgbClr val="FFFFFF">
                <a:alpha val="70000"/>
              </a:srgbClr>
            </a:solidFill>
            <a:ln w="1905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tlCol="0" anchor="ctr"/>
            <a:lstStyle/>
            <a:p>
              <a:pPr algn="ctr">
                <a:defRPr/>
              </a:pPr>
              <a:r>
                <a:rPr lang="de-DE" sz="1100">
                  <a:latin typeface="Raleway Medium" pitchFamily="2" charset="0"/>
                </a:rPr>
                <a:t>Tertiär-Prävention</a:t>
              </a:r>
              <a:endParaRPr sz="1600">
                <a:latin typeface="Raleway Medium" pitchFamily="2" charset="0"/>
              </a:endParaRPr>
            </a:p>
          </p:txBody>
        </p:sp>
        <p:sp>
          <p:nvSpPr>
            <p:cNvPr id="40" name="Richtungspfeil 37">
              <a:extLst>
                <a:ext uri="{FF2B5EF4-FFF2-40B4-BE49-F238E27FC236}">
                  <a16:creationId xmlns:a16="http://schemas.microsoft.com/office/drawing/2014/main" id="{CFD2A175-A045-40EA-81F2-C720CFFF2805}"/>
                </a:ext>
              </a:extLst>
            </p:cNvPr>
            <p:cNvSpPr/>
            <p:nvPr/>
          </p:nvSpPr>
          <p:spPr bwMode="auto">
            <a:xfrm rot="5400000">
              <a:off x="2002139" y="2380545"/>
              <a:ext cx="1490989" cy="1512168"/>
            </a:xfrm>
            <a:prstGeom prst="homePlate">
              <a:avLst>
                <a:gd name="adj" fmla="val 35375"/>
              </a:avLst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000" b="0" i="0" u="none" strike="noStrike" cap="none" spc="0" dirty="0">
                  <a:ln>
                    <a:noFill/>
                  </a:ln>
                  <a:latin typeface="Raleway Medium" pitchFamily="2" charset="0"/>
                </a:rPr>
                <a:t>Sensibilisierung für Schla</a:t>
              </a:r>
              <a:r>
                <a:rPr lang="de-DE" sz="1000" dirty="0">
                  <a:latin typeface="Raleway Medium" pitchFamily="2" charset="0"/>
                </a:rPr>
                <a:t>f, Achtsamkeit, Sport und Ernährung unter Einsatz fokussierter Programme und Angebote mit individualisierter</a:t>
              </a:r>
              <a:br>
                <a:rPr lang="de-DE" sz="1000" dirty="0">
                  <a:latin typeface="Raleway Medium" pitchFamily="2" charset="0"/>
                </a:rPr>
              </a:br>
              <a:r>
                <a:rPr lang="de-DE" sz="1000" dirty="0">
                  <a:latin typeface="Raleway Medium" pitchFamily="2" charset="0"/>
                </a:rPr>
                <a:t>Ansprache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41" name="Richtungspfeil 38">
              <a:extLst>
                <a:ext uri="{FF2B5EF4-FFF2-40B4-BE49-F238E27FC236}">
                  <a16:creationId xmlns:a16="http://schemas.microsoft.com/office/drawing/2014/main" id="{B55C3E1C-4542-4619-8B0E-C3B114CAD2C4}"/>
                </a:ext>
              </a:extLst>
            </p:cNvPr>
            <p:cNvSpPr/>
            <p:nvPr/>
          </p:nvSpPr>
          <p:spPr bwMode="auto">
            <a:xfrm rot="5400000">
              <a:off x="4113255" y="2380546"/>
              <a:ext cx="1490991" cy="1512168"/>
            </a:xfrm>
            <a:prstGeom prst="homePlate">
              <a:avLst>
                <a:gd name="adj" fmla="val 35538"/>
              </a:avLst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vert270" rtlCol="0" anchor="t"/>
            <a:lstStyle/>
            <a:p>
              <a:pPr algn="ctr" defTabSz="914400">
                <a:defRPr/>
              </a:pPr>
              <a:r>
                <a:rPr lang="de-DE" sz="1000" dirty="0">
                  <a:latin typeface="Raleway Medium" pitchFamily="2" charset="0"/>
                </a:rPr>
                <a:t>Individuelles Monitoring von Gesundheitsprofilen mit Blick auf kritische Indikatoren</a:t>
              </a:r>
            </a:p>
            <a:p>
              <a:pPr algn="ctr" defTabSz="914400">
                <a:defRPr/>
              </a:pPr>
              <a:endParaRPr lang="de-DE" sz="600" b="0" i="0" u="none" strike="noStrike" cap="none" spc="0" dirty="0">
                <a:ln>
                  <a:noFill/>
                </a:ln>
                <a:latin typeface="Raleway Medium" pitchFamily="2" charset="0"/>
              </a:endParaRPr>
            </a:p>
            <a:p>
              <a:pPr algn="ctr" defTabSz="914400">
                <a:defRPr/>
              </a:pPr>
              <a:r>
                <a:rPr lang="de-DE" sz="1000" b="0" i="0" u="none" strike="noStrike" cap="none" spc="0" dirty="0">
                  <a:ln>
                    <a:noFill/>
                  </a:ln>
                  <a:latin typeface="Raleway Medium" pitchFamily="2" charset="0"/>
                </a:rPr>
                <a:t>Selektive Schulungs-angebote zur Früherkennung von Krankheiten 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50" name="Richtungspfeil 39">
              <a:extLst>
                <a:ext uri="{FF2B5EF4-FFF2-40B4-BE49-F238E27FC236}">
                  <a16:creationId xmlns:a16="http://schemas.microsoft.com/office/drawing/2014/main" id="{B060E1A6-3B2E-432F-B843-E5F615AC8400}"/>
                </a:ext>
              </a:extLst>
            </p:cNvPr>
            <p:cNvSpPr/>
            <p:nvPr/>
          </p:nvSpPr>
          <p:spPr bwMode="auto">
            <a:xfrm rot="5400000">
              <a:off x="6250607" y="2380548"/>
              <a:ext cx="1490995" cy="1512168"/>
            </a:xfrm>
            <a:prstGeom prst="homePlate">
              <a:avLst>
                <a:gd name="adj" fmla="val 35331"/>
              </a:avLst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000" b="0" i="0" u="none" strike="noStrike" cap="none" spc="0" dirty="0">
                  <a:ln>
                    <a:noFill/>
                  </a:ln>
                  <a:latin typeface="Raleway Medium" pitchFamily="2" charset="0"/>
                </a:rPr>
                <a:t>Psychotherapie und arbeitsmedizinische Behandlung unte</a:t>
              </a:r>
              <a:r>
                <a:rPr lang="de-DE" sz="1000" dirty="0">
                  <a:latin typeface="Raleway Medium" pitchFamily="2" charset="0"/>
                </a:rPr>
                <a:t>r Berücksichtigung individueller Gesundheitsprofile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51" name="Eingekerbter Richtungspfeil 113">
              <a:extLst>
                <a:ext uri="{FF2B5EF4-FFF2-40B4-BE49-F238E27FC236}">
                  <a16:creationId xmlns:a16="http://schemas.microsoft.com/office/drawing/2014/main" id="{90048923-7716-4E06-A7FC-7BCC4E4C5A2B}"/>
                </a:ext>
              </a:extLst>
            </p:cNvPr>
            <p:cNvSpPr/>
            <p:nvPr/>
          </p:nvSpPr>
          <p:spPr bwMode="auto">
            <a:xfrm rot="5400000">
              <a:off x="1880696" y="3668948"/>
              <a:ext cx="1733877" cy="1512168"/>
            </a:xfrm>
            <a:prstGeom prst="chevron">
              <a:avLst>
                <a:gd name="adj" fmla="val 32643"/>
              </a:avLst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vert270" rtlCol="0" anchor="t"/>
            <a:lstStyle/>
            <a:p>
              <a:pPr lvl="0" algn="ctr" defTabSz="914400">
                <a:defRPr/>
              </a:pPr>
              <a:r>
                <a:rPr lang="de-DE" sz="1000" b="0" i="0" u="none" strike="noStrike" cap="none" spc="0" dirty="0">
                  <a:ln>
                    <a:noFill/>
                  </a:ln>
                  <a:latin typeface="Raleway Medium" pitchFamily="2" charset="0"/>
                </a:rPr>
                <a:t>Erweiterung des Analysespektrums mit Blick auf Anforderungen,  berufliche Ressourcen und Beanspruchung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52" name="Eingekerbter Richtungspfeil 117">
              <a:extLst>
                <a:ext uri="{FF2B5EF4-FFF2-40B4-BE49-F238E27FC236}">
                  <a16:creationId xmlns:a16="http://schemas.microsoft.com/office/drawing/2014/main" id="{0870DCFA-9EAB-4C66-89C8-82333050FFEA}"/>
                </a:ext>
              </a:extLst>
            </p:cNvPr>
            <p:cNvSpPr/>
            <p:nvPr/>
          </p:nvSpPr>
          <p:spPr bwMode="auto">
            <a:xfrm rot="5400000">
              <a:off x="3991812" y="3668948"/>
              <a:ext cx="1733877" cy="1512168"/>
            </a:xfrm>
            <a:prstGeom prst="chevron">
              <a:avLst>
                <a:gd name="adj" fmla="val 32643"/>
              </a:avLst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vert270" rtlCol="0" anchor="t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000" dirty="0">
                  <a:latin typeface="Raleway Medium" pitchFamily="2" charset="0"/>
                </a:rPr>
                <a:t>Strategisches Monitoring von Fehlzeiten, Ressourcen und Maßnahmen sowie Fehlzeiten differenziert nach Subgruppen. </a:t>
              </a:r>
            </a:p>
          </p:txBody>
        </p:sp>
        <p:sp>
          <p:nvSpPr>
            <p:cNvPr id="58" name="Eingekerbter Richtungspfeil 118">
              <a:extLst>
                <a:ext uri="{FF2B5EF4-FFF2-40B4-BE49-F238E27FC236}">
                  <a16:creationId xmlns:a16="http://schemas.microsoft.com/office/drawing/2014/main" id="{ABD46E2D-B653-484D-AB3E-E07013FA43E0}"/>
                </a:ext>
              </a:extLst>
            </p:cNvPr>
            <p:cNvSpPr/>
            <p:nvPr/>
          </p:nvSpPr>
          <p:spPr bwMode="auto">
            <a:xfrm rot="5400000">
              <a:off x="6129166" y="3668948"/>
              <a:ext cx="1733877" cy="1512168"/>
            </a:xfrm>
            <a:prstGeom prst="chevron">
              <a:avLst>
                <a:gd name="adj" fmla="val 32643"/>
              </a:avLst>
            </a:prstGeom>
            <a:solidFill>
              <a:srgbClr val="FFFFFF">
                <a:alpha val="69804"/>
              </a:srgbClr>
            </a:solidFill>
            <a:ln w="19050" cap="flat" cmpd="sng" algn="ctr">
              <a:solidFill>
                <a:schemeClr val="bg1">
                  <a:lumMod val="50000"/>
                </a:schemeClr>
              </a:solidFill>
              <a:prstDash val="solid"/>
            </a:ln>
            <a:effectLst/>
          </p:spPr>
          <p:txBody>
            <a:bodyPr vert="vert270" rtlCol="0" anchor="ctr"/>
            <a:lstStyle/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000" b="0" i="0" u="none" strike="noStrike" cap="none" spc="0" dirty="0">
                  <a:ln>
                    <a:noFill/>
                  </a:ln>
                  <a:latin typeface="Raleway Medium" pitchFamily="2" charset="0"/>
                </a:rPr>
                <a:t>Unternehmen gezielt in Fragen des </a:t>
              </a:r>
              <a:r>
                <a:rPr lang="de-DE" sz="1000" b="0" i="0" u="none" strike="noStrike" cap="none" spc="0" dirty="0" err="1">
                  <a:ln>
                    <a:noFill/>
                  </a:ln>
                  <a:latin typeface="Raleway Medium" pitchFamily="2" charset="0"/>
                </a:rPr>
                <a:t>Wiederein-gliederungsmanagements</a:t>
              </a:r>
              <a:endParaRPr lang="de-DE" sz="1000" b="0" i="0" u="none" strike="noStrike" cap="none" spc="0" dirty="0">
                <a:ln>
                  <a:noFill/>
                </a:ln>
                <a:latin typeface="Raleway Medium" pitchFamily="2" charset="0"/>
              </a:endParaRPr>
            </a:p>
            <a:p>
              <a:pPr marL="0" marR="0" lvl="0" indent="0" algn="ctr" defTabSz="91440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lang="de-DE" sz="1000" dirty="0">
                  <a:latin typeface="Raleway Medium" pitchFamily="2" charset="0"/>
                </a:rPr>
                <a:t>beraten</a:t>
              </a:r>
              <a:endParaRPr sz="1600" dirty="0">
                <a:latin typeface="Raleway Medium" pitchFamily="2" charset="0"/>
              </a:endParaRPr>
            </a:p>
          </p:txBody>
        </p:sp>
        <p:sp>
          <p:nvSpPr>
            <p:cNvPr id="59" name="Textfeld 58">
              <a:extLst>
                <a:ext uri="{FF2B5EF4-FFF2-40B4-BE49-F238E27FC236}">
                  <a16:creationId xmlns:a16="http://schemas.microsoft.com/office/drawing/2014/main" id="{4C699CAC-AFC9-4E07-9893-AB2013B92E7C}"/>
                </a:ext>
              </a:extLst>
            </p:cNvPr>
            <p:cNvSpPr txBox="1"/>
            <p:nvPr/>
          </p:nvSpPr>
          <p:spPr bwMode="auto">
            <a:xfrm>
              <a:off x="1089477" y="2662846"/>
              <a:ext cx="842428" cy="39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050" b="1" dirty="0">
                  <a:solidFill>
                    <a:schemeClr val="bg1"/>
                  </a:solidFill>
                  <a:latin typeface="Raleway Medium" pitchFamily="2" charset="0"/>
                </a:rPr>
                <a:t>Verhaltens-prävention</a:t>
              </a:r>
              <a:endParaRPr sz="2000" dirty="0">
                <a:solidFill>
                  <a:schemeClr val="bg1"/>
                </a:solidFill>
                <a:latin typeface="Raleway Medium" pitchFamily="2" charset="0"/>
              </a:endParaRPr>
            </a:p>
          </p:txBody>
        </p:sp>
        <p:sp>
          <p:nvSpPr>
            <p:cNvPr id="60" name="Textfeld 59">
              <a:extLst>
                <a:ext uri="{FF2B5EF4-FFF2-40B4-BE49-F238E27FC236}">
                  <a16:creationId xmlns:a16="http://schemas.microsoft.com/office/drawing/2014/main" id="{3D69B43C-7060-44C1-BA4F-2E20975A887D}"/>
                </a:ext>
              </a:extLst>
            </p:cNvPr>
            <p:cNvSpPr txBox="1"/>
            <p:nvPr/>
          </p:nvSpPr>
          <p:spPr bwMode="auto">
            <a:xfrm>
              <a:off x="1097750" y="4058874"/>
              <a:ext cx="801482" cy="399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defRPr/>
              </a:pPr>
              <a:r>
                <a:rPr lang="de-DE" sz="1050" b="1" dirty="0">
                  <a:solidFill>
                    <a:schemeClr val="bg1"/>
                  </a:solidFill>
                  <a:latin typeface="Raleway Medium" pitchFamily="2" charset="0"/>
                </a:rPr>
                <a:t>Verhältnis-prävention</a:t>
              </a:r>
            </a:p>
          </p:txBody>
        </p:sp>
      </p:grpSp>
      <p:sp>
        <p:nvSpPr>
          <p:cNvPr id="6" name="Rechteck 5">
            <a:extLst>
              <a:ext uri="{FF2B5EF4-FFF2-40B4-BE49-F238E27FC236}">
                <a16:creationId xmlns:a16="http://schemas.microsoft.com/office/drawing/2014/main" id="{D826E3E1-A538-7E89-825C-0490FE1B6ADC}"/>
              </a:ext>
            </a:extLst>
          </p:cNvPr>
          <p:cNvSpPr/>
          <p:nvPr/>
        </p:nvSpPr>
        <p:spPr>
          <a:xfrm>
            <a:off x="205384" y="821500"/>
            <a:ext cx="345821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8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Integration, Implikationen und Ausblick</a:t>
            </a:r>
          </a:p>
        </p:txBody>
      </p:sp>
      <p:sp>
        <p:nvSpPr>
          <p:cNvPr id="7" name="Rechteck: abgerundete Ecken 4">
            <a:extLst>
              <a:ext uri="{FF2B5EF4-FFF2-40B4-BE49-F238E27FC236}">
                <a16:creationId xmlns:a16="http://schemas.microsoft.com/office/drawing/2014/main" id="{03DBA7F8-E5EA-F77B-EAAB-392E637E7A94}"/>
              </a:ext>
            </a:extLst>
          </p:cNvPr>
          <p:cNvSpPr>
            <a:spLocks/>
          </p:cNvSpPr>
          <p:nvPr/>
        </p:nvSpPr>
        <p:spPr>
          <a:xfrm>
            <a:off x="221766" y="4434692"/>
            <a:ext cx="3550675" cy="2204550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Die hier aufgezeigte Struktur liefert den strategischen Rahmen für Prävention und Optimierung des </a:t>
            </a:r>
            <a:r>
              <a:rPr lang="de-DE" altLang="de-DE" sz="12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BIGbalance</a:t>
            </a: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altLang="de-DE" sz="1200" dirty="0" err="1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. Die nachfolgend dargestellten operativen Maßnahmen fokussieren auf die identifizierten Handlungsfelder:</a:t>
            </a:r>
          </a:p>
          <a:p>
            <a:pPr marL="285750" indent="-285750">
              <a:buFontTx/>
              <a:buChar char="-"/>
            </a:pP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Schlaf</a:t>
            </a:r>
          </a:p>
          <a:p>
            <a:pPr marL="285750" indent="-285750">
              <a:buFontTx/>
              <a:buChar char="-"/>
            </a:pP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Achtsamkeit</a:t>
            </a:r>
          </a:p>
          <a:p>
            <a:pPr marL="285750" indent="-285750">
              <a:buFontTx/>
              <a:buChar char="-"/>
            </a:pP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Selbstregulationskompetenz</a:t>
            </a:r>
          </a:p>
          <a:p>
            <a:pPr marL="285750" indent="-285750">
              <a:buFontTx/>
              <a:buChar char="-"/>
            </a:pPr>
            <a:r>
              <a:rPr lang="de-DE" alt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Sportaktivitäten</a:t>
            </a:r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12A536B-9DF0-A1D2-CFBB-EA6EEC94375B}"/>
              </a:ext>
            </a:extLst>
          </p:cNvPr>
          <p:cNvGrpSpPr/>
          <p:nvPr/>
        </p:nvGrpSpPr>
        <p:grpSpPr>
          <a:xfrm>
            <a:off x="11468158" y="6342989"/>
            <a:ext cx="380796" cy="362797"/>
            <a:chOff x="155838" y="392681"/>
            <a:chExt cx="1102472" cy="1050361"/>
          </a:xfrm>
        </p:grpSpPr>
        <p:sp>
          <p:nvSpPr>
            <p:cNvPr id="9" name="Ellipse 27">
              <a:extLst>
                <a:ext uri="{FF2B5EF4-FFF2-40B4-BE49-F238E27FC236}">
                  <a16:creationId xmlns:a16="http://schemas.microsoft.com/office/drawing/2014/main" id="{5B06E2A1-A8EE-034A-3934-C4078B6D7AC4}"/>
                </a:ext>
              </a:extLst>
            </p:cNvPr>
            <p:cNvSpPr/>
            <p:nvPr/>
          </p:nvSpPr>
          <p:spPr>
            <a:xfrm>
              <a:off x="155838" y="392681"/>
              <a:ext cx="1102472" cy="1050361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" name="Bild 4">
              <a:extLst>
                <a:ext uri="{FF2B5EF4-FFF2-40B4-BE49-F238E27FC236}">
                  <a16:creationId xmlns:a16="http://schemas.microsoft.com/office/drawing/2014/main" id="{082BF319-86BF-0A04-202C-CDD64B804B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18695" y="580856"/>
              <a:ext cx="576758" cy="64013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5783789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C7176C-3BE5-4692-6244-A739056163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>
            <a:extLst>
              <a:ext uri="{FF2B5EF4-FFF2-40B4-BE49-F238E27FC236}">
                <a16:creationId xmlns:a16="http://schemas.microsoft.com/office/drawing/2014/main" id="{432C8EB1-E819-7440-676D-BE87FC9FF177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71B897B2-B074-FA44-07D7-14402EB49950}"/>
              </a:ext>
            </a:extLst>
          </p:cNvPr>
          <p:cNvSpPr txBox="1"/>
          <p:nvPr/>
        </p:nvSpPr>
        <p:spPr>
          <a:xfrm>
            <a:off x="5464260" y="1559973"/>
            <a:ext cx="6727740" cy="33239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Schlafkompetenz-Workshops </a:t>
            </a:r>
            <a:b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(z. B. „Besser schlafen im Arbeitsalltag“)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Digitale Schlafprogramme </a:t>
            </a:r>
            <a:b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(App-basiert, niedrigschwellig)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Schlaf-Sprechstunden </a:t>
            </a:r>
            <a:b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(online oder vor Ort, anonym, freiwillig)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Pausen- &amp; Schichtberatung 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Informationen zur Ergonomie &amp; Nutzung von Endgeräten</a:t>
            </a:r>
          </a:p>
          <a:p>
            <a:pPr marL="285750" indent="-285750">
              <a:lnSpc>
                <a:spcPts val="276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Konsequente Abendroutine und feste Schlaf-Aufwach-Zeiten …</a:t>
            </a:r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85553A6A-A38E-6075-3D69-395B1F1C5012}"/>
              </a:ext>
            </a:extLst>
          </p:cNvPr>
          <p:cNvSpPr/>
          <p:nvPr/>
        </p:nvSpPr>
        <p:spPr>
          <a:xfrm>
            <a:off x="-696388" y="-112541"/>
            <a:ext cx="5839209" cy="8017183"/>
          </a:xfrm>
          <a:prstGeom prst="roundRect">
            <a:avLst/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4F1DB2AB-7AE7-FAED-3B99-6EF574AED2AF}"/>
              </a:ext>
            </a:extLst>
          </p:cNvPr>
          <p:cNvSpPr txBox="1"/>
          <p:nvPr/>
        </p:nvSpPr>
        <p:spPr>
          <a:xfrm>
            <a:off x="5352836" y="726099"/>
            <a:ext cx="6928437" cy="62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Schlafhygiene &amp; -qualität</a:t>
            </a:r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56846055-B171-A412-D8BC-21BB982EA91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28981" y="1703901"/>
            <a:ext cx="4363933" cy="4366734"/>
          </a:xfrm>
          <a:prstGeom prst="roundRect">
            <a:avLst/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endPos="0" dist="5000" dir="5400000" sy="-100000" algn="bl" rotWithShape="0"/>
          </a:effectLst>
        </p:spPr>
      </p:pic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FDC1298E-3311-1344-FD9D-8BE56F08409A}"/>
              </a:ext>
            </a:extLst>
          </p:cNvPr>
          <p:cNvSpPr/>
          <p:nvPr/>
        </p:nvSpPr>
        <p:spPr>
          <a:xfrm>
            <a:off x="2855742" y="5095694"/>
            <a:ext cx="9692640" cy="1138213"/>
          </a:xfrm>
          <a:prstGeom prst="roundRect">
            <a:avLst/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503AC8AC-F639-6A5C-112F-1DA3D042B294}"/>
              </a:ext>
            </a:extLst>
          </p:cNvPr>
          <p:cNvSpPr/>
          <p:nvPr/>
        </p:nvSpPr>
        <p:spPr>
          <a:xfrm>
            <a:off x="228979" y="6315121"/>
            <a:ext cx="391176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Quelle: Eigene Daten (</a:t>
            </a:r>
            <a:r>
              <a:rPr lang="de-DE" sz="1200" dirty="0" err="1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BIGbalance</a:t>
            </a:r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 &amp; </a:t>
            </a:r>
            <a:r>
              <a:rPr lang="de-DE" sz="1200" dirty="0" err="1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vivamind</a:t>
            </a:r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 GmbH); Diestel et al., 2015; Kühnel et al., 2020)  </a:t>
            </a: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7EC1F7C8-56CE-3BA0-FCC5-C7F3417D2304}"/>
              </a:ext>
            </a:extLst>
          </p:cNvPr>
          <p:cNvSpPr/>
          <p:nvPr/>
        </p:nvSpPr>
        <p:spPr>
          <a:xfrm>
            <a:off x="228981" y="485649"/>
            <a:ext cx="37371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Konkrete Empfehlungen </a:t>
            </a:r>
            <a:b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für Maßnahmen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6D1005BF-4430-D054-1EA0-3AE62D47E659}"/>
              </a:ext>
            </a:extLst>
          </p:cNvPr>
          <p:cNvSpPr txBox="1"/>
          <p:nvPr/>
        </p:nvSpPr>
        <p:spPr>
          <a:xfrm>
            <a:off x="2999225" y="5211373"/>
            <a:ext cx="10307337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Nutzen für Versicherte: Mehr Energie (Vitalität) , bessere Konzentration, weniger Erschöpfung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600" b="1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Nutzen für Unternehmen: Leistungsfähigkeit, weniger Fehlzeiten</a:t>
            </a:r>
          </a:p>
        </p:txBody>
      </p:sp>
    </p:spTree>
    <p:extLst>
      <p:ext uri="{BB962C8B-B14F-4D97-AF65-F5344CB8AC3E}">
        <p14:creationId xmlns:p14="http://schemas.microsoft.com/office/powerpoint/2010/main" val="288573248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B818E4-2B96-4FFF-B900-A5A655B3F2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hteck 7">
            <a:extLst>
              <a:ext uri="{FF2B5EF4-FFF2-40B4-BE49-F238E27FC236}">
                <a16:creationId xmlns:a16="http://schemas.microsoft.com/office/drawing/2014/main" id="{38B514F8-E199-3DA0-DCB7-986A96EC2295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Textfeld 26">
            <a:extLst>
              <a:ext uri="{FF2B5EF4-FFF2-40B4-BE49-F238E27FC236}">
                <a16:creationId xmlns:a16="http://schemas.microsoft.com/office/drawing/2014/main" id="{DBC1D306-37B8-378B-6442-38618BA0C816}"/>
              </a:ext>
            </a:extLst>
          </p:cNvPr>
          <p:cNvSpPr txBox="1"/>
          <p:nvPr/>
        </p:nvSpPr>
        <p:spPr>
          <a:xfrm>
            <a:off x="5352836" y="1372887"/>
            <a:ext cx="6275576" cy="37087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Mikrointerventionen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Online-Kurse / Hybridformate (zeit- &amp; ortsunabhängig)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MBSR-Training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Audio oder Video (App, Intranet, QR-Code)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Workshops zum Einsatz von Achtsamkeitsübungen in Pausen, vor Meetings oder nach belastenden/ anstrengenden Aufgaben …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de-DE" sz="16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Textfeld 32">
            <a:extLst>
              <a:ext uri="{FF2B5EF4-FFF2-40B4-BE49-F238E27FC236}">
                <a16:creationId xmlns:a16="http://schemas.microsoft.com/office/drawing/2014/main" id="{BBFD4F10-B297-2670-6891-B3982B9F7B60}"/>
              </a:ext>
            </a:extLst>
          </p:cNvPr>
          <p:cNvSpPr txBox="1"/>
          <p:nvPr/>
        </p:nvSpPr>
        <p:spPr>
          <a:xfrm>
            <a:off x="5527489" y="666487"/>
            <a:ext cx="6928437" cy="621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Achtsamkeit</a:t>
            </a:r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B62067AB-A47F-6ACC-8939-67067BA316AB}"/>
              </a:ext>
            </a:extLst>
          </p:cNvPr>
          <p:cNvSpPr/>
          <p:nvPr/>
        </p:nvSpPr>
        <p:spPr>
          <a:xfrm>
            <a:off x="-696388" y="-112541"/>
            <a:ext cx="5839209" cy="8017183"/>
          </a:xfrm>
          <a:prstGeom prst="roundRect">
            <a:avLst/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42C8F590-2B32-E85B-671A-73D42F745949}"/>
              </a:ext>
            </a:extLst>
          </p:cNvPr>
          <p:cNvSpPr/>
          <p:nvPr/>
        </p:nvSpPr>
        <p:spPr>
          <a:xfrm>
            <a:off x="228981" y="485649"/>
            <a:ext cx="3737161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Konkrete Empfehlungen </a:t>
            </a:r>
            <a:b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für Maßnahmen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6FAAC0BF-6BA3-0594-9BEA-0082AD9DC23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212"/>
          <a:stretch/>
        </p:blipFill>
        <p:spPr>
          <a:xfrm>
            <a:off x="267331" y="1598955"/>
            <a:ext cx="3911770" cy="4164959"/>
          </a:xfrm>
          <a:prstGeom prst="roundRect">
            <a:avLst/>
          </a:prstGeom>
          <a:noFill/>
          <a:ln w="76200" cap="sq">
            <a:noFill/>
            <a:miter lim="800000"/>
          </a:ln>
          <a:effectLst>
            <a:reflection endPos="0" dist="5000" dir="5400000" sy="-100000" algn="bl" rotWithShape="0"/>
          </a:effectLst>
        </p:spPr>
      </p:pic>
      <p:sp>
        <p:nvSpPr>
          <p:cNvPr id="11" name="Abgerundetes Rechteck 10">
            <a:extLst>
              <a:ext uri="{FF2B5EF4-FFF2-40B4-BE49-F238E27FC236}">
                <a16:creationId xmlns:a16="http://schemas.microsoft.com/office/drawing/2014/main" id="{936FE280-2563-37F4-1B99-FBA1E3FE072E}"/>
              </a:ext>
            </a:extLst>
          </p:cNvPr>
          <p:cNvSpPr/>
          <p:nvPr/>
        </p:nvSpPr>
        <p:spPr>
          <a:xfrm>
            <a:off x="2855742" y="4916006"/>
            <a:ext cx="9692640" cy="1138213"/>
          </a:xfrm>
          <a:prstGeom prst="roundRect">
            <a:avLst/>
          </a:prstGeom>
          <a:solidFill>
            <a:srgbClr val="FEA12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09B54069-FE9E-CFE1-1F34-7909C0D1AAB0}"/>
              </a:ext>
            </a:extLst>
          </p:cNvPr>
          <p:cNvSpPr txBox="1"/>
          <p:nvPr/>
        </p:nvSpPr>
        <p:spPr>
          <a:xfrm>
            <a:off x="3164286" y="5086159"/>
            <a:ext cx="772297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Abbau von Erschöpfungszuständen, Stärkung der Vitalität und Motivation.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600" b="1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Kurze Achtsamkeitsübungen haben positive Wirkungen auf Selbstregulations-</a:t>
            </a:r>
            <a:br>
              <a:rPr lang="de-DE" sz="1600" b="1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</a:br>
            <a:r>
              <a:rPr lang="de-DE" sz="1600" b="1" i="0" u="none" strike="noStrike" dirty="0" err="1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prozesse</a:t>
            </a:r>
            <a:r>
              <a:rPr lang="de-DE" sz="1600" b="1" i="0" u="none" strike="noStrike" dirty="0">
                <a:solidFill>
                  <a:schemeClr val="bg1"/>
                </a:solidFill>
                <a:effectLst/>
                <a:latin typeface="Hind" panose="02000000000000000000" pitchFamily="2" charset="77"/>
                <a:cs typeface="Hind" panose="02000000000000000000" pitchFamily="2" charset="77"/>
              </a:rPr>
              <a:t> während des Arbeitsalltags.</a:t>
            </a:r>
          </a:p>
        </p:txBody>
      </p:sp>
      <p:sp>
        <p:nvSpPr>
          <p:cNvPr id="12" name="Rechteck 11">
            <a:extLst>
              <a:ext uri="{FF2B5EF4-FFF2-40B4-BE49-F238E27FC236}">
                <a16:creationId xmlns:a16="http://schemas.microsoft.com/office/drawing/2014/main" id="{3E02626C-5D00-5C74-473C-9254616CAADD}"/>
              </a:ext>
            </a:extLst>
          </p:cNvPr>
          <p:cNvSpPr/>
          <p:nvPr/>
        </p:nvSpPr>
        <p:spPr>
          <a:xfrm>
            <a:off x="228981" y="6266997"/>
            <a:ext cx="293530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Quelle: Eigene Daten (</a:t>
            </a:r>
            <a:r>
              <a:rPr lang="de-DE" sz="1200" dirty="0" err="1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BIGbalance</a:t>
            </a:r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 &amp; </a:t>
            </a:r>
            <a:r>
              <a:rPr lang="de-DE" sz="1200" dirty="0" err="1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vivamind</a:t>
            </a:r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 GmbH); </a:t>
            </a:r>
            <a:r>
              <a:rPr lang="de-DE" sz="1200" dirty="0" err="1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Hohnemann</a:t>
            </a:r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 et al., 2024) </a:t>
            </a:r>
          </a:p>
        </p:txBody>
      </p:sp>
    </p:spTree>
    <p:extLst>
      <p:ext uri="{BB962C8B-B14F-4D97-AF65-F5344CB8AC3E}">
        <p14:creationId xmlns:p14="http://schemas.microsoft.com/office/powerpoint/2010/main" val="192545733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2ED04D0B-9C9C-8A7A-B122-944A2AFE6336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extplatzhalter 1">
            <a:extLst>
              <a:ext uri="{FF2B5EF4-FFF2-40B4-BE49-F238E27FC236}">
                <a16:creationId xmlns:a16="http://schemas.microsoft.com/office/drawing/2014/main" id="{10F29859-0588-B946-188C-0C54D6A1683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49506" y="575666"/>
            <a:ext cx="10514053" cy="543529"/>
          </a:xfrm>
        </p:spPr>
        <p:txBody>
          <a:bodyPr/>
          <a:lstStyle/>
          <a:p>
            <a:r>
              <a:rPr lang="de-DE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Literatur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711A09C9-E877-51AB-32B7-4D4B70B5E95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49506" y="1301084"/>
            <a:ext cx="11494832" cy="3836972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Abrahams, L., Hofmans, J., &amp; De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Fruyt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F. (2025). Fresh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daisy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: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Within‐person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associations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between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sleep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vitality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and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self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‐and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other‐rated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job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performance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.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Journal of Organizational </a:t>
            </a:r>
            <a:r>
              <a:rPr lang="de-DE" sz="1600" i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Behavior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46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(3), 448-465. DOI: 10.1002/job.2844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Diestel, S.,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Rivkin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W., &amp; Schmidt, K. H. (2015). Sleep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quality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and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self-control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capacity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protective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resources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in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the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daily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emotional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labor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process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: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results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from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two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diary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studies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.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Journal of Applied Psychology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100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(3), 809. http://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dx.doi.org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/10.1037/a0038373</a:t>
            </a:r>
          </a:p>
          <a:p>
            <a:pPr>
              <a:lnSpc>
                <a:spcPct val="100000"/>
              </a:lnSpc>
            </a:pP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Hohnemann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C.,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Rivkin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W., &amp; Diestel, S. (2024). An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energizing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microintervention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: How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mindfulness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fosters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subjective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vitality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through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regulatory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processes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and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flow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experience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at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work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.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Journal of Occupational Health Psychology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29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(1), 45. 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Diestel, S., &amp; Schmidt, K. H. (2010). Interactive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effects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of emotional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dissonance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and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self-control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demands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on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burnout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anxiety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and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absenteeism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. 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Journal of </a:t>
            </a:r>
            <a:r>
              <a:rPr lang="de-DE" sz="1600" i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Vocational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i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Behavior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77(3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), 412-424.</a:t>
            </a:r>
          </a:p>
          <a:p>
            <a:pPr>
              <a:lnSpc>
                <a:spcPct val="100000"/>
              </a:lnSpc>
            </a:pP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Kühnel, J., Diestel, S., &amp; Melchers, K. G. (2021). An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ambulatory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diary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study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of mobile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device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use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sleep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 and positive </a:t>
            </a:r>
            <a:r>
              <a:rPr lang="de-DE" sz="1600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mood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.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International Journal of Stress Management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, </a:t>
            </a:r>
            <a:r>
              <a:rPr lang="de-DE" sz="16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28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(1), 32. </a:t>
            </a:r>
            <a:r>
              <a:rPr lang="de-DE" sz="16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https://doi.org/10.1037/str0000210</a:t>
            </a:r>
            <a:endParaRPr lang="de-DE" sz="16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5F37673B-80B0-57CB-0D85-FA678F89A4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2" y="-26511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de-DE" altLang="de-DE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de-DE" altLang="de-DE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3526BDD-28D9-8D34-7E35-EEA93AABCEBD}"/>
              </a:ext>
            </a:extLst>
          </p:cNvPr>
          <p:cNvGrpSpPr/>
          <p:nvPr/>
        </p:nvGrpSpPr>
        <p:grpSpPr>
          <a:xfrm>
            <a:off x="7344284" y="5347486"/>
            <a:ext cx="4374427" cy="1301084"/>
            <a:chOff x="6050315" y="5080000"/>
            <a:chExt cx="5977886" cy="1778000"/>
          </a:xfrm>
        </p:grpSpPr>
        <p:grpSp>
          <p:nvGrpSpPr>
            <p:cNvPr id="5" name="Gruppieren 4">
              <a:extLst>
                <a:ext uri="{FF2B5EF4-FFF2-40B4-BE49-F238E27FC236}">
                  <a16:creationId xmlns:a16="http://schemas.microsoft.com/office/drawing/2014/main" id="{059E6B13-B102-8C2B-CC14-E470D458D483}"/>
                </a:ext>
              </a:extLst>
            </p:cNvPr>
            <p:cNvGrpSpPr/>
            <p:nvPr/>
          </p:nvGrpSpPr>
          <p:grpSpPr>
            <a:xfrm>
              <a:off x="6050315" y="5854148"/>
              <a:ext cx="2688704" cy="497706"/>
              <a:chOff x="5280880" y="5711718"/>
              <a:chExt cx="3458139" cy="640136"/>
            </a:xfrm>
          </p:grpSpPr>
          <p:pic>
            <p:nvPicPr>
              <p:cNvPr id="6" name="Bild 4">
                <a:extLst>
                  <a:ext uri="{FF2B5EF4-FFF2-40B4-BE49-F238E27FC236}">
                    <a16:creationId xmlns:a16="http://schemas.microsoft.com/office/drawing/2014/main" id="{CD5DB026-6514-C771-51C9-D2580642B57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5280880" y="5711718"/>
                <a:ext cx="576758" cy="640136"/>
              </a:xfrm>
              <a:prstGeom prst="rect">
                <a:avLst/>
              </a:prstGeom>
            </p:spPr>
          </p:pic>
          <p:pic>
            <p:nvPicPr>
              <p:cNvPr id="8" name="Bild 6">
                <a:extLst>
                  <a:ext uri="{FF2B5EF4-FFF2-40B4-BE49-F238E27FC236}">
                    <a16:creationId xmlns:a16="http://schemas.microsoft.com/office/drawing/2014/main" id="{CB6C7479-E12D-2DB9-D436-DD0F905E608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095470" y="5711718"/>
                <a:ext cx="2643549" cy="509049"/>
              </a:xfrm>
              <a:prstGeom prst="rect">
                <a:avLst/>
              </a:prstGeom>
            </p:spPr>
          </p:pic>
        </p:grpSp>
        <p:pic>
          <p:nvPicPr>
            <p:cNvPr id="9" name="Grafik 8" descr="Ein Bild, das Text, Schrift, Grafiken, Screenshot enthält.&#10;&#10;Automatisch generierte Beschreibung">
              <a:extLst>
                <a:ext uri="{FF2B5EF4-FFF2-40B4-BE49-F238E27FC236}">
                  <a16:creationId xmlns:a16="http://schemas.microsoft.com/office/drawing/2014/main" id="{9D478121-D07D-B4C2-93D1-A23B427515D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65901" y="5080000"/>
              <a:ext cx="3162300" cy="1778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080886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783EA525-4F9A-F442-B9E4-5ADE0E4BC334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239C04B0-A963-4F7D-8968-9E86F9CC13C0}"/>
              </a:ext>
            </a:extLst>
          </p:cNvPr>
          <p:cNvSpPr/>
          <p:nvPr/>
        </p:nvSpPr>
        <p:spPr>
          <a:xfrm>
            <a:off x="0" y="0"/>
            <a:ext cx="3945835" cy="6858000"/>
          </a:xfrm>
          <a:prstGeom prst="rect">
            <a:avLst/>
          </a:prstGeom>
          <a:blipFill dpi="0" rotWithShape="1"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6" name="Ellipse 25">
            <a:extLst>
              <a:ext uri="{FF2B5EF4-FFF2-40B4-BE49-F238E27FC236}">
                <a16:creationId xmlns:a16="http://schemas.microsoft.com/office/drawing/2014/main" id="{2BACB400-D42E-433D-BED3-89C070330844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Raleway Medium" pitchFamily="2" charset="0"/>
            </a:endParaRP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C8561552-0E85-44FA-8C78-DF528EACF14B}"/>
              </a:ext>
            </a:extLst>
          </p:cNvPr>
          <p:cNvSpPr/>
          <p:nvPr/>
        </p:nvSpPr>
        <p:spPr>
          <a:xfrm>
            <a:off x="4333462" y="484986"/>
            <a:ext cx="7608810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Zusammensetzung der </a:t>
            </a:r>
            <a:r>
              <a:rPr lang="de-DE" sz="25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Teilnehmer:innen</a:t>
            </a:r>
            <a:endParaRPr lang="en-GB" sz="2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Raleway Medium" pitchFamily="2" charset="0"/>
              </a:rPr>
              <a:t>Copyright </a:t>
            </a:r>
            <a:r>
              <a:rPr lang="de-DE" sz="900" dirty="0" err="1">
                <a:latin typeface="Raleway Medium" pitchFamily="2" charset="0"/>
              </a:rPr>
              <a:t>vivamind</a:t>
            </a:r>
            <a:endParaRPr lang="de-DE" sz="900" dirty="0">
              <a:latin typeface="Raleway Medium" pitchFamily="2" charset="0"/>
            </a:endParaRPr>
          </a:p>
        </p:txBody>
      </p:sp>
      <p:sp>
        <p:nvSpPr>
          <p:cNvPr id="56" name="Rechteck 55">
            <a:extLst>
              <a:ext uri="{FF2B5EF4-FFF2-40B4-BE49-F238E27FC236}">
                <a16:creationId xmlns:a16="http://schemas.microsoft.com/office/drawing/2014/main" id="{0F5F1B1C-B81C-4F2E-AE17-2FA9E57E37AB}"/>
              </a:ext>
            </a:extLst>
          </p:cNvPr>
          <p:cNvSpPr/>
          <p:nvPr/>
        </p:nvSpPr>
        <p:spPr>
          <a:xfrm>
            <a:off x="4902109" y="1685622"/>
            <a:ext cx="7051588" cy="1721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Zeitraum: 06/2022 – 02/2025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N= 5947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78,5% weiblich; 21,4% männlich &amp; 0,1% divers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Altersdurchschnitt liegt bei ca. 48,02 Jahren (SD=12,17)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Durchschnittlich 170 cm (SD=8,48) groß und 77,6 kg (SD=18,31) schwer</a:t>
            </a:r>
          </a:p>
          <a:p>
            <a:pPr>
              <a:lnSpc>
                <a:spcPct val="150000"/>
              </a:lnSpc>
            </a:pPr>
            <a:endParaRPr lang="de-DE" sz="1200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2" name="Rechteck 21">
            <a:extLst>
              <a:ext uri="{FF2B5EF4-FFF2-40B4-BE49-F238E27FC236}">
                <a16:creationId xmlns:a16="http://schemas.microsoft.com/office/drawing/2014/main" id="{D0BC72C6-C0AC-4EEE-A43A-92FDFE9E744F}"/>
              </a:ext>
            </a:extLst>
          </p:cNvPr>
          <p:cNvSpPr/>
          <p:nvPr/>
        </p:nvSpPr>
        <p:spPr>
          <a:xfrm>
            <a:off x="4902109" y="1359288"/>
            <a:ext cx="7243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Raleway Medium" pitchFamily="2" charset="0"/>
              </a:rPr>
              <a:t>Zusammenfassung der Stichprobe</a:t>
            </a:r>
            <a:endParaRPr lang="en-GB" sz="1200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graphicFrame>
        <p:nvGraphicFramePr>
          <p:cNvPr id="5" name="Tabelle 4">
            <a:extLst>
              <a:ext uri="{FF2B5EF4-FFF2-40B4-BE49-F238E27FC236}">
                <a16:creationId xmlns:a16="http://schemas.microsoft.com/office/drawing/2014/main" id="{49494627-ACCE-E38F-D6DE-1A55343644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24721880"/>
              </p:ext>
            </p:extLst>
          </p:nvPr>
        </p:nvGraphicFramePr>
        <p:xfrm>
          <a:off x="4649096" y="3753393"/>
          <a:ext cx="7199353" cy="1771338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028479">
                  <a:extLst>
                    <a:ext uri="{9D8B030D-6E8A-4147-A177-3AD203B41FA5}">
                      <a16:colId xmlns:a16="http://schemas.microsoft.com/office/drawing/2014/main" val="3439606335"/>
                    </a:ext>
                  </a:extLst>
                </a:gridCol>
                <a:gridCol w="1028479">
                  <a:extLst>
                    <a:ext uri="{9D8B030D-6E8A-4147-A177-3AD203B41FA5}">
                      <a16:colId xmlns:a16="http://schemas.microsoft.com/office/drawing/2014/main" val="4277437791"/>
                    </a:ext>
                  </a:extLst>
                </a:gridCol>
                <a:gridCol w="1028479">
                  <a:extLst>
                    <a:ext uri="{9D8B030D-6E8A-4147-A177-3AD203B41FA5}">
                      <a16:colId xmlns:a16="http://schemas.microsoft.com/office/drawing/2014/main" val="3094233635"/>
                    </a:ext>
                  </a:extLst>
                </a:gridCol>
                <a:gridCol w="1028479">
                  <a:extLst>
                    <a:ext uri="{9D8B030D-6E8A-4147-A177-3AD203B41FA5}">
                      <a16:colId xmlns:a16="http://schemas.microsoft.com/office/drawing/2014/main" val="840812293"/>
                    </a:ext>
                  </a:extLst>
                </a:gridCol>
                <a:gridCol w="1028479">
                  <a:extLst>
                    <a:ext uri="{9D8B030D-6E8A-4147-A177-3AD203B41FA5}">
                      <a16:colId xmlns:a16="http://schemas.microsoft.com/office/drawing/2014/main" val="801715174"/>
                    </a:ext>
                  </a:extLst>
                </a:gridCol>
                <a:gridCol w="1028479">
                  <a:extLst>
                    <a:ext uri="{9D8B030D-6E8A-4147-A177-3AD203B41FA5}">
                      <a16:colId xmlns:a16="http://schemas.microsoft.com/office/drawing/2014/main" val="3367927588"/>
                    </a:ext>
                  </a:extLst>
                </a:gridCol>
                <a:gridCol w="1028479">
                  <a:extLst>
                    <a:ext uri="{9D8B030D-6E8A-4147-A177-3AD203B41FA5}">
                      <a16:colId xmlns:a16="http://schemas.microsoft.com/office/drawing/2014/main" val="3176430833"/>
                    </a:ext>
                  </a:extLst>
                </a:gridCol>
              </a:tblGrid>
              <a:tr h="349132">
                <a:tc>
                  <a:txBody>
                    <a:bodyPr/>
                    <a:lstStyle/>
                    <a:p>
                      <a:endParaRPr lang="en-GB" sz="100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rgbClr val="004785"/>
                          </a:solidFill>
                        </a:rPr>
                        <a:t>weiblich (N=4670)</a:t>
                      </a:r>
                      <a:endParaRPr lang="en-GB" sz="1000" dirty="0">
                        <a:solidFill>
                          <a:srgbClr val="004785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rgbClr val="004785"/>
                          </a:solidFill>
                        </a:rPr>
                        <a:t>männlich (N=1271)</a:t>
                      </a:r>
                      <a:endParaRPr lang="en-GB" sz="1000" dirty="0">
                        <a:solidFill>
                          <a:srgbClr val="004785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rgbClr val="004785"/>
                          </a:solidFill>
                        </a:rPr>
                        <a:t>gesamt (N=5947)</a:t>
                      </a:r>
                      <a:endParaRPr lang="en-GB" sz="1000" dirty="0">
                        <a:solidFill>
                          <a:srgbClr val="004785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569500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endParaRPr lang="en-GB" sz="100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Mittelwert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Standard-abweichung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Mittelwert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Standard-abweichung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Mittelwert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Standard-abweichung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801898"/>
                  </a:ext>
                </a:extLst>
              </a:tr>
              <a:tr h="327702">
                <a:tc>
                  <a:txBody>
                    <a:bodyPr/>
                    <a:lstStyle/>
                    <a:p>
                      <a:pPr algn="r"/>
                      <a:r>
                        <a:rPr lang="de-DE" sz="1000" b="1" u="none" dirty="0"/>
                        <a:t>Alter</a:t>
                      </a:r>
                      <a:endParaRPr lang="en-GB" sz="1000" b="1" i="0" u="none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45,5</a:t>
                      </a:r>
                      <a:endParaRPr lang="en-GB" sz="1000" b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11,77</a:t>
                      </a:r>
                      <a:endParaRPr lang="en-GB" sz="1000" b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49,98</a:t>
                      </a:r>
                      <a:endParaRPr lang="en-GB" sz="1000" b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13,40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48,02</a:t>
                      </a:r>
                      <a:endParaRPr lang="en-GB" sz="1000" b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12,17</a:t>
                      </a:r>
                      <a:endParaRPr lang="en-GB" sz="1000" b="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29169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algn="r"/>
                      <a:r>
                        <a:rPr lang="de-DE" sz="1000" b="1" u="none" dirty="0"/>
                        <a:t>Größe</a:t>
                      </a:r>
                      <a:endParaRPr lang="en-GB" sz="1000" b="1" i="0" u="none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167,87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6,43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180,54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7,68</a:t>
                      </a:r>
                      <a:endParaRPr lang="en-GB" sz="1000" b="0" i="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170,56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8,48</a:t>
                      </a:r>
                      <a:endParaRPr lang="en-GB" sz="1000" b="0" i="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91276068"/>
                  </a:ext>
                </a:extLst>
              </a:tr>
              <a:tr h="349132">
                <a:tc>
                  <a:txBody>
                    <a:bodyPr/>
                    <a:lstStyle/>
                    <a:p>
                      <a:pPr algn="r"/>
                      <a:r>
                        <a:rPr lang="de-DE" sz="1000" b="1" u="none" dirty="0"/>
                        <a:t>Gewicht</a:t>
                      </a:r>
                      <a:endParaRPr lang="en-GB" sz="1000" b="1" i="0" u="none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74,40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16,98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89,55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18,14</a:t>
                      </a:r>
                      <a:endParaRPr lang="en-GB" sz="1000" b="0" i="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/>
                        <a:t>77,60</a:t>
                      </a:r>
                      <a:endParaRPr lang="en-GB" sz="1000" b="0" i="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b="0" dirty="0">
                          <a:solidFill>
                            <a:schemeClr val="tx1"/>
                          </a:solidFill>
                        </a:rPr>
                        <a:t>18,31</a:t>
                      </a:r>
                      <a:endParaRPr lang="en-GB" sz="1000" b="0" i="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575961115"/>
                  </a:ext>
                </a:extLst>
              </a:tr>
            </a:tbl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04A465E7-06A6-DF2C-BFA6-117A0D3009A8}"/>
              </a:ext>
            </a:extLst>
          </p:cNvPr>
          <p:cNvSpPr/>
          <p:nvPr/>
        </p:nvSpPr>
        <p:spPr>
          <a:xfrm>
            <a:off x="4883246" y="3378003"/>
            <a:ext cx="432798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Übersicht der </a:t>
            </a:r>
            <a:r>
              <a:rPr lang="de-DE" sz="1200" b="1" dirty="0" err="1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Teilnehmer:innen</a:t>
            </a:r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(Alter, Größe &amp; Gewicht)</a:t>
            </a:r>
            <a:endParaRPr lang="en-GB" sz="12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77F68E6D-D1B3-F267-BD2C-C068E9E59C2E}"/>
              </a:ext>
            </a:extLst>
          </p:cNvPr>
          <p:cNvSpPr txBox="1"/>
          <p:nvPr/>
        </p:nvSpPr>
        <p:spPr>
          <a:xfrm>
            <a:off x="4643884" y="5623122"/>
            <a:ext cx="719935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altLang="de-DE" sz="800" b="1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Anmerkung: </a:t>
            </a:r>
            <a:r>
              <a:rPr lang="de-DE" altLang="de-DE" sz="800" i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Insgesamt gaben sechs von 5494 Teilnehmenden an, „divers“ zu sein. Aufgrund der sehr kleinen Fallzahl kann die Darstellung neben den Kategorien „weiblich“ und „männlich“ verzerrt wirken. 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8E417A4A-8FBB-7116-5FD1-FD92022CF48F}"/>
              </a:ext>
            </a:extLst>
          </p:cNvPr>
          <p:cNvSpPr txBox="1"/>
          <p:nvPr/>
        </p:nvSpPr>
        <p:spPr>
          <a:xfrm>
            <a:off x="720162" y="1055492"/>
            <a:ext cx="2231760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Stichproben-</a:t>
            </a:r>
          </a:p>
          <a:p>
            <a:r>
              <a:rPr lang="de-DE" sz="2500" b="1" dirty="0" err="1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beschreibung</a:t>
            </a:r>
            <a:endParaRPr lang="en-GB" sz="25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2D3E36D5-6DA9-C3DE-ADD2-8B879C0D1877}"/>
              </a:ext>
            </a:extLst>
          </p:cNvPr>
          <p:cNvSpPr/>
          <p:nvPr/>
        </p:nvSpPr>
        <p:spPr>
          <a:xfrm>
            <a:off x="4643884" y="1196975"/>
            <a:ext cx="7224642" cy="4907990"/>
          </a:xfrm>
          <a:prstGeom prst="roundRect">
            <a:avLst>
              <a:gd name="adj" fmla="val 5257"/>
            </a:avLst>
          </a:prstGeom>
          <a:noFill/>
          <a:ln w="38100">
            <a:solidFill>
              <a:srgbClr val="FEA1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694700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F4F34EB3-1F31-6817-8C89-59059E204F49}"/>
              </a:ext>
            </a:extLst>
          </p:cNvPr>
          <p:cNvSpPr/>
          <p:nvPr/>
        </p:nvSpPr>
        <p:spPr>
          <a:xfrm>
            <a:off x="-766455" y="301214"/>
            <a:ext cx="5359059" cy="6255571"/>
          </a:xfrm>
          <a:prstGeom prst="roundRect">
            <a:avLst/>
          </a:prstGeom>
          <a:solidFill>
            <a:srgbClr val="004785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3" name="Grafik 2" descr="Gruppieren">
            <a:extLst>
              <a:ext uri="{FF2B5EF4-FFF2-40B4-BE49-F238E27FC236}">
                <a16:creationId xmlns:a16="http://schemas.microsoft.com/office/drawing/2014/main" id="{1ED28497-D984-E85A-348F-781DF41CBA8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3841507" y="740936"/>
            <a:ext cx="409309" cy="409309"/>
          </a:xfrm>
          <a:prstGeom prst="rect">
            <a:avLst/>
          </a:prstGeom>
        </p:spPr>
      </p:pic>
      <p:sp>
        <p:nvSpPr>
          <p:cNvPr id="4" name="Fußzeilenplatzhalter 1">
            <a:extLst>
              <a:ext uri="{FF2B5EF4-FFF2-40B4-BE49-F238E27FC236}">
                <a16:creationId xmlns:a16="http://schemas.microsoft.com/office/drawing/2014/main" id="{882B4EF4-8D66-BFFA-7421-4F5A7A6795AD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>
                <a:latin typeface="Hind" panose="02000000000000000000" pitchFamily="2" charset="77"/>
                <a:cs typeface="Hind" panose="02000000000000000000" pitchFamily="2" charset="77"/>
              </a:rPr>
              <a:t>Copyright </a:t>
            </a:r>
            <a:r>
              <a:rPr lang="de-DE" sz="900" dirty="0" err="1">
                <a:latin typeface="Hind" panose="02000000000000000000" pitchFamily="2" charset="77"/>
                <a:cs typeface="Hind" panose="02000000000000000000" pitchFamily="2" charset="77"/>
              </a:rPr>
              <a:t>vivamind</a:t>
            </a:r>
            <a:endParaRPr lang="de-DE" sz="900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pic>
        <p:nvPicPr>
          <p:cNvPr id="9" name="Grafik 8" descr="Obstschüssel">
            <a:extLst>
              <a:ext uri="{FF2B5EF4-FFF2-40B4-BE49-F238E27FC236}">
                <a16:creationId xmlns:a16="http://schemas.microsoft.com/office/drawing/2014/main" id="{222C10EA-60B0-9C84-4D13-DEC6EA1A626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41507" y="1803725"/>
            <a:ext cx="357217" cy="357217"/>
          </a:xfrm>
          <a:prstGeom prst="rect">
            <a:avLst/>
          </a:prstGeom>
        </p:spPr>
      </p:pic>
      <p:pic>
        <p:nvPicPr>
          <p:cNvPr id="20" name="Grafik 19" descr="Getrennt">
            <a:extLst>
              <a:ext uri="{FF2B5EF4-FFF2-40B4-BE49-F238E27FC236}">
                <a16:creationId xmlns:a16="http://schemas.microsoft.com/office/drawing/2014/main" id="{1071687B-E65F-1FEC-6124-779A4227C38F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765813" y="3694645"/>
            <a:ext cx="493338" cy="493338"/>
          </a:xfrm>
          <a:prstGeom prst="rect">
            <a:avLst/>
          </a:prstGeom>
        </p:spPr>
      </p:pic>
      <p:pic>
        <p:nvPicPr>
          <p:cNvPr id="22" name="Grafik 21" descr="Gehirn im Kopf">
            <a:extLst>
              <a:ext uri="{FF2B5EF4-FFF2-40B4-BE49-F238E27FC236}">
                <a16:creationId xmlns:a16="http://schemas.microsoft.com/office/drawing/2014/main" id="{12D94FC2-6820-FE59-A4E3-019207EBF22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818878" y="2782787"/>
            <a:ext cx="409309" cy="409309"/>
          </a:xfrm>
          <a:prstGeom prst="rect">
            <a:avLst/>
          </a:prstGeom>
        </p:spPr>
      </p:pic>
      <p:pic>
        <p:nvPicPr>
          <p:cNvPr id="23" name="Grafik 22" descr="Statistiken mit einfarbiger Füllung">
            <a:extLst>
              <a:ext uri="{FF2B5EF4-FFF2-40B4-BE49-F238E27FC236}">
                <a16:creationId xmlns:a16="http://schemas.microsoft.com/office/drawing/2014/main" id="{B68A24A8-5418-8E1B-38C5-B5294D5E46CB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3826635" y="4700082"/>
            <a:ext cx="439051" cy="439051"/>
          </a:xfrm>
          <a:prstGeom prst="rect">
            <a:avLst/>
          </a:prstGeom>
        </p:spPr>
      </p:pic>
      <p:grpSp>
        <p:nvGrpSpPr>
          <p:cNvPr id="25" name="Google Shape;9221;p73">
            <a:extLst>
              <a:ext uri="{FF2B5EF4-FFF2-40B4-BE49-F238E27FC236}">
                <a16:creationId xmlns:a16="http://schemas.microsoft.com/office/drawing/2014/main" id="{90BB10D8-942D-2749-382B-AA52962E73AF}"/>
              </a:ext>
            </a:extLst>
          </p:cNvPr>
          <p:cNvGrpSpPr/>
          <p:nvPr/>
        </p:nvGrpSpPr>
        <p:grpSpPr>
          <a:xfrm>
            <a:off x="3874666" y="5667482"/>
            <a:ext cx="368151" cy="360953"/>
            <a:chOff x="6167350" y="2672800"/>
            <a:chExt cx="297750" cy="295375"/>
          </a:xfrm>
          <a:solidFill>
            <a:srgbClr val="BDCEE0"/>
          </a:solidFill>
        </p:grpSpPr>
        <p:sp>
          <p:nvSpPr>
            <p:cNvPr id="26" name="Google Shape;9222;p73">
              <a:extLst>
                <a:ext uri="{FF2B5EF4-FFF2-40B4-BE49-F238E27FC236}">
                  <a16:creationId xmlns:a16="http://schemas.microsoft.com/office/drawing/2014/main" id="{2D1E3F4F-A656-45C8-B234-10D96CC1C5C5}"/>
                </a:ext>
              </a:extLst>
            </p:cNvPr>
            <p:cNvSpPr/>
            <p:nvPr/>
          </p:nvSpPr>
          <p:spPr>
            <a:xfrm>
              <a:off x="6167350" y="2672800"/>
              <a:ext cx="226850" cy="295375"/>
            </a:xfrm>
            <a:custGeom>
              <a:avLst/>
              <a:gdLst/>
              <a:ahLst/>
              <a:cxnLst/>
              <a:rect l="l" t="t" r="r" b="b"/>
              <a:pathLst>
                <a:path w="9074" h="11815" extrusionOk="0">
                  <a:moveTo>
                    <a:pt x="4537" y="725"/>
                  </a:moveTo>
                  <a:cubicBezTo>
                    <a:pt x="4758" y="725"/>
                    <a:pt x="4915" y="882"/>
                    <a:pt x="4915" y="1071"/>
                  </a:cubicBezTo>
                  <a:cubicBezTo>
                    <a:pt x="4915" y="1260"/>
                    <a:pt x="5073" y="1418"/>
                    <a:pt x="5262" y="1418"/>
                  </a:cubicBezTo>
                  <a:lnTo>
                    <a:pt x="5955" y="1418"/>
                  </a:lnTo>
                  <a:cubicBezTo>
                    <a:pt x="6175" y="1418"/>
                    <a:pt x="6333" y="1575"/>
                    <a:pt x="6333" y="1796"/>
                  </a:cubicBezTo>
                  <a:cubicBezTo>
                    <a:pt x="6333" y="1985"/>
                    <a:pt x="6175" y="2142"/>
                    <a:pt x="5955" y="2142"/>
                  </a:cubicBezTo>
                  <a:lnTo>
                    <a:pt x="3119" y="2142"/>
                  </a:lnTo>
                  <a:cubicBezTo>
                    <a:pt x="2930" y="2142"/>
                    <a:pt x="2773" y="1985"/>
                    <a:pt x="2773" y="1796"/>
                  </a:cubicBezTo>
                  <a:cubicBezTo>
                    <a:pt x="2773" y="1575"/>
                    <a:pt x="2930" y="1418"/>
                    <a:pt x="3151" y="1418"/>
                  </a:cubicBezTo>
                  <a:lnTo>
                    <a:pt x="3844" y="1418"/>
                  </a:lnTo>
                  <a:cubicBezTo>
                    <a:pt x="4033" y="1418"/>
                    <a:pt x="4191" y="1260"/>
                    <a:pt x="4191" y="1071"/>
                  </a:cubicBezTo>
                  <a:cubicBezTo>
                    <a:pt x="4191" y="882"/>
                    <a:pt x="4348" y="725"/>
                    <a:pt x="4537" y="725"/>
                  </a:cubicBezTo>
                  <a:close/>
                  <a:moveTo>
                    <a:pt x="8066" y="2111"/>
                  </a:moveTo>
                  <a:cubicBezTo>
                    <a:pt x="8255" y="2111"/>
                    <a:pt x="8412" y="2268"/>
                    <a:pt x="8412" y="2458"/>
                  </a:cubicBezTo>
                  <a:lnTo>
                    <a:pt x="8412" y="10806"/>
                  </a:lnTo>
                  <a:lnTo>
                    <a:pt x="8381" y="10806"/>
                  </a:lnTo>
                  <a:cubicBezTo>
                    <a:pt x="8381" y="10995"/>
                    <a:pt x="8223" y="11153"/>
                    <a:pt x="8034" y="11153"/>
                  </a:cubicBezTo>
                  <a:lnTo>
                    <a:pt x="1040" y="11153"/>
                  </a:lnTo>
                  <a:cubicBezTo>
                    <a:pt x="851" y="11153"/>
                    <a:pt x="693" y="10995"/>
                    <a:pt x="693" y="10806"/>
                  </a:cubicBezTo>
                  <a:lnTo>
                    <a:pt x="693" y="2458"/>
                  </a:lnTo>
                  <a:cubicBezTo>
                    <a:pt x="693" y="2268"/>
                    <a:pt x="851" y="2111"/>
                    <a:pt x="1040" y="2111"/>
                  </a:cubicBezTo>
                  <a:lnTo>
                    <a:pt x="2143" y="2111"/>
                  </a:lnTo>
                  <a:cubicBezTo>
                    <a:pt x="2300" y="2489"/>
                    <a:pt x="2647" y="2804"/>
                    <a:pt x="3119" y="2804"/>
                  </a:cubicBezTo>
                  <a:lnTo>
                    <a:pt x="5986" y="2804"/>
                  </a:lnTo>
                  <a:cubicBezTo>
                    <a:pt x="6396" y="2804"/>
                    <a:pt x="6805" y="2521"/>
                    <a:pt x="6963" y="2111"/>
                  </a:cubicBezTo>
                  <a:close/>
                  <a:moveTo>
                    <a:pt x="4506" y="0"/>
                  </a:moveTo>
                  <a:cubicBezTo>
                    <a:pt x="4096" y="0"/>
                    <a:pt x="3686" y="284"/>
                    <a:pt x="3529" y="725"/>
                  </a:cubicBezTo>
                  <a:lnTo>
                    <a:pt x="3088" y="725"/>
                  </a:lnTo>
                  <a:cubicBezTo>
                    <a:pt x="2678" y="725"/>
                    <a:pt x="2269" y="1008"/>
                    <a:pt x="2111" y="1418"/>
                  </a:cubicBezTo>
                  <a:lnTo>
                    <a:pt x="1009" y="1418"/>
                  </a:lnTo>
                  <a:cubicBezTo>
                    <a:pt x="410" y="1418"/>
                    <a:pt x="0" y="1890"/>
                    <a:pt x="0" y="2458"/>
                  </a:cubicBezTo>
                  <a:lnTo>
                    <a:pt x="0" y="10806"/>
                  </a:lnTo>
                  <a:cubicBezTo>
                    <a:pt x="0" y="11405"/>
                    <a:pt x="473" y="11814"/>
                    <a:pt x="1009" y="11814"/>
                  </a:cubicBezTo>
                  <a:lnTo>
                    <a:pt x="7971" y="11814"/>
                  </a:lnTo>
                  <a:cubicBezTo>
                    <a:pt x="8570" y="11814"/>
                    <a:pt x="9011" y="11342"/>
                    <a:pt x="9011" y="10806"/>
                  </a:cubicBezTo>
                  <a:lnTo>
                    <a:pt x="9011" y="2458"/>
                  </a:lnTo>
                  <a:cubicBezTo>
                    <a:pt x="9074" y="1859"/>
                    <a:pt x="8601" y="1418"/>
                    <a:pt x="8034" y="1418"/>
                  </a:cubicBezTo>
                  <a:lnTo>
                    <a:pt x="6931" y="1418"/>
                  </a:lnTo>
                  <a:cubicBezTo>
                    <a:pt x="6774" y="1040"/>
                    <a:pt x="6396" y="725"/>
                    <a:pt x="5923" y="725"/>
                  </a:cubicBezTo>
                  <a:lnTo>
                    <a:pt x="5545" y="725"/>
                  </a:lnTo>
                  <a:cubicBezTo>
                    <a:pt x="5514" y="567"/>
                    <a:pt x="5388" y="441"/>
                    <a:pt x="5262" y="315"/>
                  </a:cubicBezTo>
                  <a:cubicBezTo>
                    <a:pt x="5073" y="126"/>
                    <a:pt x="4789" y="0"/>
                    <a:pt x="4506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27" name="Google Shape;9223;p73">
              <a:extLst>
                <a:ext uri="{FF2B5EF4-FFF2-40B4-BE49-F238E27FC236}">
                  <a16:creationId xmlns:a16="http://schemas.microsoft.com/office/drawing/2014/main" id="{BDBC0F04-E54B-69BB-0747-0548FCB7D500}"/>
                </a:ext>
              </a:extLst>
            </p:cNvPr>
            <p:cNvSpPr/>
            <p:nvPr/>
          </p:nvSpPr>
          <p:spPr>
            <a:xfrm>
              <a:off x="6201225" y="2762575"/>
              <a:ext cx="52775" cy="49650"/>
            </a:xfrm>
            <a:custGeom>
              <a:avLst/>
              <a:gdLst/>
              <a:ahLst/>
              <a:cxnLst/>
              <a:rect l="l" t="t" r="r" b="b"/>
              <a:pathLst>
                <a:path w="2111" h="1986" extrusionOk="0">
                  <a:moveTo>
                    <a:pt x="406" y="1"/>
                  </a:moveTo>
                  <a:cubicBezTo>
                    <a:pt x="315" y="1"/>
                    <a:pt x="221" y="32"/>
                    <a:pt x="158" y="95"/>
                  </a:cubicBezTo>
                  <a:cubicBezTo>
                    <a:pt x="63" y="190"/>
                    <a:pt x="63" y="442"/>
                    <a:pt x="158" y="568"/>
                  </a:cubicBezTo>
                  <a:lnTo>
                    <a:pt x="599" y="977"/>
                  </a:lnTo>
                  <a:lnTo>
                    <a:pt x="158" y="1418"/>
                  </a:lnTo>
                  <a:cubicBezTo>
                    <a:pt x="0" y="1544"/>
                    <a:pt x="0" y="1733"/>
                    <a:pt x="158" y="1891"/>
                  </a:cubicBezTo>
                  <a:cubicBezTo>
                    <a:pt x="221" y="1954"/>
                    <a:pt x="315" y="1985"/>
                    <a:pt x="406" y="1985"/>
                  </a:cubicBezTo>
                  <a:cubicBezTo>
                    <a:pt x="496" y="1985"/>
                    <a:pt x="583" y="1954"/>
                    <a:pt x="630" y="1891"/>
                  </a:cubicBezTo>
                  <a:lnTo>
                    <a:pt x="1071" y="1450"/>
                  </a:lnTo>
                  <a:lnTo>
                    <a:pt x="1512" y="1891"/>
                  </a:lnTo>
                  <a:cubicBezTo>
                    <a:pt x="1575" y="1954"/>
                    <a:pt x="1662" y="1985"/>
                    <a:pt x="1749" y="1985"/>
                  </a:cubicBezTo>
                  <a:cubicBezTo>
                    <a:pt x="1835" y="1985"/>
                    <a:pt x="1922" y="1954"/>
                    <a:pt x="1985" y="1891"/>
                  </a:cubicBezTo>
                  <a:cubicBezTo>
                    <a:pt x="2111" y="1765"/>
                    <a:pt x="2111" y="1544"/>
                    <a:pt x="1985" y="1418"/>
                  </a:cubicBezTo>
                  <a:lnTo>
                    <a:pt x="1544" y="977"/>
                  </a:lnTo>
                  <a:lnTo>
                    <a:pt x="1985" y="568"/>
                  </a:lnTo>
                  <a:cubicBezTo>
                    <a:pt x="2111" y="442"/>
                    <a:pt x="2111" y="190"/>
                    <a:pt x="1985" y="95"/>
                  </a:cubicBezTo>
                  <a:cubicBezTo>
                    <a:pt x="1922" y="32"/>
                    <a:pt x="1835" y="1"/>
                    <a:pt x="1749" y="1"/>
                  </a:cubicBezTo>
                  <a:cubicBezTo>
                    <a:pt x="1662" y="1"/>
                    <a:pt x="1575" y="32"/>
                    <a:pt x="1512" y="95"/>
                  </a:cubicBezTo>
                  <a:lnTo>
                    <a:pt x="1071" y="505"/>
                  </a:lnTo>
                  <a:lnTo>
                    <a:pt x="630" y="95"/>
                  </a:lnTo>
                  <a:cubicBezTo>
                    <a:pt x="583" y="32"/>
                    <a:pt x="496" y="1"/>
                    <a:pt x="406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34" name="Google Shape;9224;p73">
              <a:extLst>
                <a:ext uri="{FF2B5EF4-FFF2-40B4-BE49-F238E27FC236}">
                  <a16:creationId xmlns:a16="http://schemas.microsoft.com/office/drawing/2014/main" id="{8AE52D32-1975-724E-4F2F-47841523770B}"/>
                </a:ext>
              </a:extLst>
            </p:cNvPr>
            <p:cNvSpPr/>
            <p:nvPr/>
          </p:nvSpPr>
          <p:spPr>
            <a:xfrm>
              <a:off x="6308325" y="2882300"/>
              <a:ext cx="51225" cy="49650"/>
            </a:xfrm>
            <a:custGeom>
              <a:avLst/>
              <a:gdLst/>
              <a:ahLst/>
              <a:cxnLst/>
              <a:rect l="l" t="t" r="r" b="b"/>
              <a:pathLst>
                <a:path w="2049" h="1986" extrusionOk="0">
                  <a:moveTo>
                    <a:pt x="363" y="0"/>
                  </a:moveTo>
                  <a:cubicBezTo>
                    <a:pt x="276" y="0"/>
                    <a:pt x="190" y="32"/>
                    <a:pt x="127" y="95"/>
                  </a:cubicBezTo>
                  <a:cubicBezTo>
                    <a:pt x="1" y="221"/>
                    <a:pt x="1" y="441"/>
                    <a:pt x="127" y="567"/>
                  </a:cubicBezTo>
                  <a:lnTo>
                    <a:pt x="568" y="1009"/>
                  </a:lnTo>
                  <a:lnTo>
                    <a:pt x="127" y="1450"/>
                  </a:lnTo>
                  <a:cubicBezTo>
                    <a:pt x="1" y="1544"/>
                    <a:pt x="1" y="1796"/>
                    <a:pt x="127" y="1891"/>
                  </a:cubicBezTo>
                  <a:cubicBezTo>
                    <a:pt x="190" y="1954"/>
                    <a:pt x="276" y="1985"/>
                    <a:pt x="363" y="1985"/>
                  </a:cubicBezTo>
                  <a:cubicBezTo>
                    <a:pt x="450" y="1985"/>
                    <a:pt x="536" y="1954"/>
                    <a:pt x="599" y="1891"/>
                  </a:cubicBezTo>
                  <a:lnTo>
                    <a:pt x="1040" y="1481"/>
                  </a:lnTo>
                  <a:lnTo>
                    <a:pt x="1481" y="1891"/>
                  </a:lnTo>
                  <a:cubicBezTo>
                    <a:pt x="1529" y="1954"/>
                    <a:pt x="1615" y="1985"/>
                    <a:pt x="1706" y="1985"/>
                  </a:cubicBezTo>
                  <a:cubicBezTo>
                    <a:pt x="1797" y="1985"/>
                    <a:pt x="1891" y="1954"/>
                    <a:pt x="1954" y="1891"/>
                  </a:cubicBezTo>
                  <a:cubicBezTo>
                    <a:pt x="2049" y="1796"/>
                    <a:pt x="2049" y="1544"/>
                    <a:pt x="1954" y="1450"/>
                  </a:cubicBezTo>
                  <a:lnTo>
                    <a:pt x="1513" y="1009"/>
                  </a:lnTo>
                  <a:lnTo>
                    <a:pt x="1954" y="567"/>
                  </a:lnTo>
                  <a:cubicBezTo>
                    <a:pt x="2049" y="441"/>
                    <a:pt x="2049" y="252"/>
                    <a:pt x="1954" y="95"/>
                  </a:cubicBezTo>
                  <a:cubicBezTo>
                    <a:pt x="1891" y="32"/>
                    <a:pt x="1804" y="0"/>
                    <a:pt x="1718" y="0"/>
                  </a:cubicBezTo>
                  <a:cubicBezTo>
                    <a:pt x="1631" y="0"/>
                    <a:pt x="1544" y="32"/>
                    <a:pt x="1481" y="95"/>
                  </a:cubicBezTo>
                  <a:lnTo>
                    <a:pt x="1040" y="536"/>
                  </a:lnTo>
                  <a:lnTo>
                    <a:pt x="599" y="95"/>
                  </a:lnTo>
                  <a:cubicBezTo>
                    <a:pt x="536" y="32"/>
                    <a:pt x="450" y="0"/>
                    <a:pt x="363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2" name="Google Shape;9225;p73">
              <a:extLst>
                <a:ext uri="{FF2B5EF4-FFF2-40B4-BE49-F238E27FC236}">
                  <a16:creationId xmlns:a16="http://schemas.microsoft.com/office/drawing/2014/main" id="{205F87EF-9F92-0426-EC58-22AAFDD0C1F7}"/>
                </a:ext>
              </a:extLst>
            </p:cNvPr>
            <p:cNvSpPr/>
            <p:nvPr/>
          </p:nvSpPr>
          <p:spPr>
            <a:xfrm>
              <a:off x="6200425" y="2759425"/>
              <a:ext cx="156775" cy="174875"/>
            </a:xfrm>
            <a:custGeom>
              <a:avLst/>
              <a:gdLst/>
              <a:ahLst/>
              <a:cxnLst/>
              <a:rect l="l" t="t" r="r" b="b"/>
              <a:pathLst>
                <a:path w="6271" h="6994" extrusionOk="0">
                  <a:moveTo>
                    <a:pt x="1103" y="5609"/>
                  </a:moveTo>
                  <a:cubicBezTo>
                    <a:pt x="1292" y="5609"/>
                    <a:pt x="1450" y="5766"/>
                    <a:pt x="1450" y="5955"/>
                  </a:cubicBezTo>
                  <a:cubicBezTo>
                    <a:pt x="1450" y="6144"/>
                    <a:pt x="1292" y="6302"/>
                    <a:pt x="1103" y="6302"/>
                  </a:cubicBezTo>
                  <a:cubicBezTo>
                    <a:pt x="914" y="6302"/>
                    <a:pt x="757" y="6144"/>
                    <a:pt x="757" y="5955"/>
                  </a:cubicBezTo>
                  <a:cubicBezTo>
                    <a:pt x="757" y="5766"/>
                    <a:pt x="914" y="5609"/>
                    <a:pt x="1103" y="5609"/>
                  </a:cubicBezTo>
                  <a:close/>
                  <a:moveTo>
                    <a:pt x="5325" y="1"/>
                  </a:moveTo>
                  <a:cubicBezTo>
                    <a:pt x="5230" y="1"/>
                    <a:pt x="5136" y="64"/>
                    <a:pt x="5073" y="127"/>
                  </a:cubicBezTo>
                  <a:lnTo>
                    <a:pt x="4380" y="851"/>
                  </a:lnTo>
                  <a:cubicBezTo>
                    <a:pt x="4254" y="946"/>
                    <a:pt x="4254" y="1198"/>
                    <a:pt x="4380" y="1324"/>
                  </a:cubicBezTo>
                  <a:cubicBezTo>
                    <a:pt x="4443" y="1371"/>
                    <a:pt x="4529" y="1395"/>
                    <a:pt x="4616" y="1395"/>
                  </a:cubicBezTo>
                  <a:cubicBezTo>
                    <a:pt x="4703" y="1395"/>
                    <a:pt x="4789" y="1371"/>
                    <a:pt x="4852" y="1324"/>
                  </a:cubicBezTo>
                  <a:lnTo>
                    <a:pt x="4978" y="1198"/>
                  </a:lnTo>
                  <a:lnTo>
                    <a:pt x="4978" y="2458"/>
                  </a:lnTo>
                  <a:cubicBezTo>
                    <a:pt x="4978" y="2647"/>
                    <a:pt x="4821" y="2805"/>
                    <a:pt x="4600" y="2805"/>
                  </a:cubicBezTo>
                  <a:lnTo>
                    <a:pt x="1765" y="2805"/>
                  </a:lnTo>
                  <a:cubicBezTo>
                    <a:pt x="1513" y="2805"/>
                    <a:pt x="1229" y="2931"/>
                    <a:pt x="1040" y="3120"/>
                  </a:cubicBezTo>
                  <a:cubicBezTo>
                    <a:pt x="820" y="3309"/>
                    <a:pt x="725" y="3592"/>
                    <a:pt x="725" y="3876"/>
                  </a:cubicBezTo>
                  <a:lnTo>
                    <a:pt x="725" y="4978"/>
                  </a:lnTo>
                  <a:cubicBezTo>
                    <a:pt x="316" y="5136"/>
                    <a:pt x="1" y="5482"/>
                    <a:pt x="1" y="5955"/>
                  </a:cubicBezTo>
                  <a:cubicBezTo>
                    <a:pt x="1" y="6554"/>
                    <a:pt x="473" y="6995"/>
                    <a:pt x="1040" y="6995"/>
                  </a:cubicBezTo>
                  <a:cubicBezTo>
                    <a:pt x="1607" y="6995"/>
                    <a:pt x="2048" y="6522"/>
                    <a:pt x="2048" y="5955"/>
                  </a:cubicBezTo>
                  <a:cubicBezTo>
                    <a:pt x="2048" y="5514"/>
                    <a:pt x="1765" y="5136"/>
                    <a:pt x="1355" y="4978"/>
                  </a:cubicBezTo>
                  <a:lnTo>
                    <a:pt x="1355" y="3876"/>
                  </a:lnTo>
                  <a:cubicBezTo>
                    <a:pt x="1355" y="3687"/>
                    <a:pt x="1513" y="3529"/>
                    <a:pt x="1702" y="3529"/>
                  </a:cubicBezTo>
                  <a:lnTo>
                    <a:pt x="4537" y="3529"/>
                  </a:lnTo>
                  <a:cubicBezTo>
                    <a:pt x="5136" y="3529"/>
                    <a:pt x="5545" y="3057"/>
                    <a:pt x="5545" y="2490"/>
                  </a:cubicBezTo>
                  <a:lnTo>
                    <a:pt x="5545" y="1229"/>
                  </a:lnTo>
                  <a:lnTo>
                    <a:pt x="5671" y="1355"/>
                  </a:lnTo>
                  <a:cubicBezTo>
                    <a:pt x="5734" y="1418"/>
                    <a:pt x="5821" y="1450"/>
                    <a:pt x="5908" y="1450"/>
                  </a:cubicBezTo>
                  <a:cubicBezTo>
                    <a:pt x="5994" y="1450"/>
                    <a:pt x="6081" y="1418"/>
                    <a:pt x="6144" y="1355"/>
                  </a:cubicBezTo>
                  <a:cubicBezTo>
                    <a:pt x="6270" y="1229"/>
                    <a:pt x="6270" y="1009"/>
                    <a:pt x="6144" y="883"/>
                  </a:cubicBezTo>
                  <a:lnTo>
                    <a:pt x="5545" y="127"/>
                  </a:lnTo>
                  <a:cubicBezTo>
                    <a:pt x="5482" y="64"/>
                    <a:pt x="5388" y="1"/>
                    <a:pt x="5325" y="1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  <p:sp>
          <p:nvSpPr>
            <p:cNvPr id="43" name="Google Shape;9226;p73">
              <a:extLst>
                <a:ext uri="{FF2B5EF4-FFF2-40B4-BE49-F238E27FC236}">
                  <a16:creationId xmlns:a16="http://schemas.microsoft.com/office/drawing/2014/main" id="{4F9FF1B5-F734-80B7-784A-5D52F94EADAA}"/>
                </a:ext>
              </a:extLst>
            </p:cNvPr>
            <p:cNvSpPr/>
            <p:nvPr/>
          </p:nvSpPr>
          <p:spPr>
            <a:xfrm>
              <a:off x="6412300" y="2742900"/>
              <a:ext cx="52800" cy="208725"/>
            </a:xfrm>
            <a:custGeom>
              <a:avLst/>
              <a:gdLst/>
              <a:ahLst/>
              <a:cxnLst/>
              <a:rect l="l" t="t" r="r" b="b"/>
              <a:pathLst>
                <a:path w="2112" h="8349" extrusionOk="0">
                  <a:moveTo>
                    <a:pt x="1009" y="662"/>
                  </a:moveTo>
                  <a:cubicBezTo>
                    <a:pt x="1229" y="662"/>
                    <a:pt x="1387" y="819"/>
                    <a:pt x="1387" y="1040"/>
                  </a:cubicBezTo>
                  <a:lnTo>
                    <a:pt x="1387" y="1386"/>
                  </a:lnTo>
                  <a:lnTo>
                    <a:pt x="662" y="1386"/>
                  </a:lnTo>
                  <a:lnTo>
                    <a:pt x="662" y="1040"/>
                  </a:lnTo>
                  <a:cubicBezTo>
                    <a:pt x="662" y="819"/>
                    <a:pt x="820" y="662"/>
                    <a:pt x="1009" y="662"/>
                  </a:cubicBezTo>
                  <a:close/>
                  <a:moveTo>
                    <a:pt x="1387" y="2048"/>
                  </a:moveTo>
                  <a:lnTo>
                    <a:pt x="1387" y="6017"/>
                  </a:lnTo>
                  <a:cubicBezTo>
                    <a:pt x="1261" y="5986"/>
                    <a:pt x="1142" y="5970"/>
                    <a:pt x="1024" y="5970"/>
                  </a:cubicBezTo>
                  <a:cubicBezTo>
                    <a:pt x="906" y="5970"/>
                    <a:pt x="788" y="5986"/>
                    <a:pt x="662" y="6017"/>
                  </a:cubicBezTo>
                  <a:lnTo>
                    <a:pt x="662" y="2048"/>
                  </a:lnTo>
                  <a:close/>
                  <a:moveTo>
                    <a:pt x="1009" y="6711"/>
                  </a:moveTo>
                  <a:cubicBezTo>
                    <a:pt x="1103" y="6711"/>
                    <a:pt x="1166" y="6711"/>
                    <a:pt x="1261" y="6742"/>
                  </a:cubicBezTo>
                  <a:lnTo>
                    <a:pt x="1009" y="7246"/>
                  </a:lnTo>
                  <a:lnTo>
                    <a:pt x="788" y="6742"/>
                  </a:lnTo>
                  <a:cubicBezTo>
                    <a:pt x="851" y="6711"/>
                    <a:pt x="946" y="6711"/>
                    <a:pt x="1009" y="6711"/>
                  </a:cubicBezTo>
                  <a:close/>
                  <a:moveTo>
                    <a:pt x="1009" y="0"/>
                  </a:moveTo>
                  <a:cubicBezTo>
                    <a:pt x="441" y="0"/>
                    <a:pt x="0" y="473"/>
                    <a:pt x="0" y="1040"/>
                  </a:cubicBezTo>
                  <a:lnTo>
                    <a:pt x="0" y="6616"/>
                  </a:lnTo>
                  <a:cubicBezTo>
                    <a:pt x="0" y="6648"/>
                    <a:pt x="0" y="6742"/>
                    <a:pt x="32" y="6774"/>
                  </a:cubicBezTo>
                  <a:lnTo>
                    <a:pt x="757" y="8160"/>
                  </a:lnTo>
                  <a:cubicBezTo>
                    <a:pt x="788" y="8286"/>
                    <a:pt x="946" y="8349"/>
                    <a:pt x="1040" y="8349"/>
                  </a:cubicBezTo>
                  <a:cubicBezTo>
                    <a:pt x="1166" y="8349"/>
                    <a:pt x="1292" y="8286"/>
                    <a:pt x="1355" y="8160"/>
                  </a:cubicBezTo>
                  <a:lnTo>
                    <a:pt x="2080" y="6774"/>
                  </a:lnTo>
                  <a:cubicBezTo>
                    <a:pt x="2111" y="6742"/>
                    <a:pt x="2111" y="6648"/>
                    <a:pt x="2111" y="6616"/>
                  </a:cubicBezTo>
                  <a:lnTo>
                    <a:pt x="2111" y="1040"/>
                  </a:lnTo>
                  <a:cubicBezTo>
                    <a:pt x="2048" y="473"/>
                    <a:pt x="1576" y="0"/>
                    <a:pt x="1009" y="0"/>
                  </a:cubicBezTo>
                  <a:close/>
                </a:path>
              </a:pathLst>
            </a:custGeom>
            <a:grpFill/>
            <a:ln w="1997" cap="flat">
              <a:noFill/>
              <a:prstDash val="solid"/>
              <a:miter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Segoe"/>
                <a:cs typeface="Arial"/>
              </a:endParaRPr>
            </a:p>
          </p:txBody>
        </p:sp>
      </p:grpSp>
      <p:sp>
        <p:nvSpPr>
          <p:cNvPr id="44" name="Textfeld 43">
            <a:extLst>
              <a:ext uri="{FF2B5EF4-FFF2-40B4-BE49-F238E27FC236}">
                <a16:creationId xmlns:a16="http://schemas.microsoft.com/office/drawing/2014/main" id="{39D1954C-696E-2E3D-A733-F0EB138F0F66}"/>
              </a:ext>
            </a:extLst>
          </p:cNvPr>
          <p:cNvSpPr txBox="1"/>
          <p:nvPr/>
        </p:nvSpPr>
        <p:spPr>
          <a:xfrm>
            <a:off x="2" y="3222253"/>
            <a:ext cx="2732356" cy="9848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40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Agenda</a:t>
            </a:r>
            <a:endParaRPr lang="en-GB" sz="40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  <a:p>
            <a:pPr algn="ctr"/>
            <a:endParaRPr lang="en-GB" b="1" dirty="0">
              <a:solidFill>
                <a:schemeClr val="bg1"/>
              </a:solidFill>
              <a:latin typeface="Raleway Medium" pitchFamily="2" charset="0"/>
            </a:endParaRPr>
          </a:p>
        </p:txBody>
      </p:sp>
      <p:sp>
        <p:nvSpPr>
          <p:cNvPr id="45" name="Textfeld 44">
            <a:extLst>
              <a:ext uri="{FF2B5EF4-FFF2-40B4-BE49-F238E27FC236}">
                <a16:creationId xmlns:a16="http://schemas.microsoft.com/office/drawing/2014/main" id="{8865BD37-CD6B-F8DE-A067-CDE41992A4F8}"/>
              </a:ext>
            </a:extLst>
          </p:cNvPr>
          <p:cNvSpPr txBox="1"/>
          <p:nvPr/>
        </p:nvSpPr>
        <p:spPr>
          <a:xfrm>
            <a:off x="3428231" y="5608023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6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7" name="Textfeld 46">
            <a:extLst>
              <a:ext uri="{FF2B5EF4-FFF2-40B4-BE49-F238E27FC236}">
                <a16:creationId xmlns:a16="http://schemas.microsoft.com/office/drawing/2014/main" id="{0028F620-44A9-F433-2B2B-E5E631B80FB4}"/>
              </a:ext>
            </a:extLst>
          </p:cNvPr>
          <p:cNvSpPr txBox="1"/>
          <p:nvPr/>
        </p:nvSpPr>
        <p:spPr>
          <a:xfrm>
            <a:off x="3448231" y="4674567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5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8" name="Textfeld 47">
            <a:extLst>
              <a:ext uri="{FF2B5EF4-FFF2-40B4-BE49-F238E27FC236}">
                <a16:creationId xmlns:a16="http://schemas.microsoft.com/office/drawing/2014/main" id="{F1756BA5-7647-633D-9671-80D31E160AF7}"/>
              </a:ext>
            </a:extLst>
          </p:cNvPr>
          <p:cNvSpPr txBox="1"/>
          <p:nvPr/>
        </p:nvSpPr>
        <p:spPr>
          <a:xfrm>
            <a:off x="3419866" y="3694645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4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49" name="Textfeld 48">
            <a:extLst>
              <a:ext uri="{FF2B5EF4-FFF2-40B4-BE49-F238E27FC236}">
                <a16:creationId xmlns:a16="http://schemas.microsoft.com/office/drawing/2014/main" id="{E6A93D0F-7397-7FFD-0D57-7BD5DECB7421}"/>
              </a:ext>
            </a:extLst>
          </p:cNvPr>
          <p:cNvSpPr txBox="1"/>
          <p:nvPr/>
        </p:nvSpPr>
        <p:spPr>
          <a:xfrm>
            <a:off x="3419866" y="2756796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3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2" name="Textfeld 51">
            <a:extLst>
              <a:ext uri="{FF2B5EF4-FFF2-40B4-BE49-F238E27FC236}">
                <a16:creationId xmlns:a16="http://schemas.microsoft.com/office/drawing/2014/main" id="{C9DB7595-36F6-A096-8220-AA5D4A8FC2FE}"/>
              </a:ext>
            </a:extLst>
          </p:cNvPr>
          <p:cNvSpPr txBox="1"/>
          <p:nvPr/>
        </p:nvSpPr>
        <p:spPr>
          <a:xfrm>
            <a:off x="3419866" y="1754928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2</a:t>
            </a:r>
            <a:endParaRPr lang="en-GB" sz="35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5" name="Textfeld 54">
            <a:extLst>
              <a:ext uri="{FF2B5EF4-FFF2-40B4-BE49-F238E27FC236}">
                <a16:creationId xmlns:a16="http://schemas.microsoft.com/office/drawing/2014/main" id="{7AE0F078-CFA3-D45F-824F-46234E9A58B0}"/>
              </a:ext>
            </a:extLst>
          </p:cNvPr>
          <p:cNvSpPr txBox="1"/>
          <p:nvPr/>
        </p:nvSpPr>
        <p:spPr>
          <a:xfrm>
            <a:off x="3407396" y="696664"/>
            <a:ext cx="311255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de-DE" sz="35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</a:t>
            </a:r>
            <a:endParaRPr lang="en-GB" sz="35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8" name="Rechteck 27">
            <a:extLst>
              <a:ext uri="{FF2B5EF4-FFF2-40B4-BE49-F238E27FC236}">
                <a16:creationId xmlns:a16="http://schemas.microsoft.com/office/drawing/2014/main" id="{7D574D77-96FE-487B-93CC-4DDBA28816E0}"/>
              </a:ext>
            </a:extLst>
          </p:cNvPr>
          <p:cNvSpPr/>
          <p:nvPr/>
        </p:nvSpPr>
        <p:spPr>
          <a:xfrm>
            <a:off x="4888893" y="780913"/>
            <a:ext cx="659082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Zusammensetzung der Versicherten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29" name="Rechteck 28">
            <a:extLst>
              <a:ext uri="{FF2B5EF4-FFF2-40B4-BE49-F238E27FC236}">
                <a16:creationId xmlns:a16="http://schemas.microsoft.com/office/drawing/2014/main" id="{D8887F73-5A73-422B-9C0D-0A8960DDE334}"/>
              </a:ext>
            </a:extLst>
          </p:cNvPr>
          <p:cNvSpPr/>
          <p:nvPr/>
        </p:nvSpPr>
        <p:spPr>
          <a:xfrm>
            <a:off x="4893411" y="1740101"/>
            <a:ext cx="6062197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b="1" dirty="0">
                <a:latin typeface="Hind" panose="02000000000000000000" pitchFamily="2" charset="77"/>
                <a:cs typeface="Hind" panose="02000000000000000000" pitchFamily="2" charset="77"/>
              </a:rPr>
              <a:t>Medizinische Situation und Gesundheitsverhalten</a:t>
            </a:r>
            <a:endParaRPr lang="en-GB" b="1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596C7CC5-4382-400F-B91B-0146E56FEDEF}"/>
              </a:ext>
            </a:extLst>
          </p:cNvPr>
          <p:cNvSpPr/>
          <p:nvPr/>
        </p:nvSpPr>
        <p:spPr>
          <a:xfrm>
            <a:off x="4888893" y="2740639"/>
            <a:ext cx="5359059" cy="4732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Psychische Vitalität, Ressourcen und Resilienz</a:t>
            </a:r>
          </a:p>
        </p:txBody>
      </p:sp>
      <p:sp>
        <p:nvSpPr>
          <p:cNvPr id="31" name="Rechteck 30">
            <a:extLst>
              <a:ext uri="{FF2B5EF4-FFF2-40B4-BE49-F238E27FC236}">
                <a16:creationId xmlns:a16="http://schemas.microsoft.com/office/drawing/2014/main" id="{60FE52F4-6FEB-422D-835A-463A97D51805}"/>
              </a:ext>
            </a:extLst>
          </p:cNvPr>
          <p:cNvSpPr/>
          <p:nvPr/>
        </p:nvSpPr>
        <p:spPr>
          <a:xfrm>
            <a:off x="4888893" y="3788042"/>
            <a:ext cx="67552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Prävention und Fehlzeiten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2" name="Rechteck 31">
            <a:extLst>
              <a:ext uri="{FF2B5EF4-FFF2-40B4-BE49-F238E27FC236}">
                <a16:creationId xmlns:a16="http://schemas.microsoft.com/office/drawing/2014/main" id="{FDA1B680-F3EA-4EA1-A501-B0E14CC06B17}"/>
              </a:ext>
            </a:extLst>
          </p:cNvPr>
          <p:cNvSpPr/>
          <p:nvPr/>
        </p:nvSpPr>
        <p:spPr>
          <a:xfrm>
            <a:off x="4888893" y="4769801"/>
            <a:ext cx="58560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Verbesserung nach </a:t>
            </a:r>
            <a:r>
              <a:rPr lang="de-DE" dirty="0" err="1">
                <a:latin typeface="Hind" panose="02000000000000000000" pitchFamily="2" charset="77"/>
                <a:cs typeface="Hind" panose="02000000000000000000" pitchFamily="2" charset="77"/>
              </a:rPr>
              <a:t>CheckUp</a:t>
            </a:r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-Teilnahme 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3" name="Rechteck 32">
            <a:extLst>
              <a:ext uri="{FF2B5EF4-FFF2-40B4-BE49-F238E27FC236}">
                <a16:creationId xmlns:a16="http://schemas.microsoft.com/office/drawing/2014/main" id="{4C994ED2-499A-4023-BA62-A9F9333E7309}"/>
              </a:ext>
            </a:extLst>
          </p:cNvPr>
          <p:cNvSpPr/>
          <p:nvPr/>
        </p:nvSpPr>
        <p:spPr>
          <a:xfrm>
            <a:off x="4893365" y="5684643"/>
            <a:ext cx="62233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dirty="0">
                <a:latin typeface="Hind" panose="02000000000000000000" pitchFamily="2" charset="77"/>
                <a:cs typeface="Hind" panose="02000000000000000000" pitchFamily="2" charset="77"/>
              </a:rPr>
              <a:t>Strategische und operative Handlungsempfehlungen</a:t>
            </a:r>
            <a:endParaRPr lang="en-GB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4622576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EA3C24F0-27B1-9C5D-B8EE-F0BE2AC10D37}"/>
              </a:ext>
            </a:extLst>
          </p:cNvPr>
          <p:cNvSpPr/>
          <p:nvPr/>
        </p:nvSpPr>
        <p:spPr>
          <a:xfrm>
            <a:off x="0" y="18523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1" name="Grafik 50">
            <a:extLst>
              <a:ext uri="{FF2B5EF4-FFF2-40B4-BE49-F238E27FC236}">
                <a16:creationId xmlns:a16="http://schemas.microsoft.com/office/drawing/2014/main" id="{845E4094-4F61-4BB6-A38E-24F5BF076E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" y="0"/>
            <a:ext cx="3942475" cy="6858001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BACB400-D42E-433D-BED3-89C070330844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graphicFrame>
        <p:nvGraphicFramePr>
          <p:cNvPr id="50" name="Diagramm 49">
            <a:extLst>
              <a:ext uri="{FF2B5EF4-FFF2-40B4-BE49-F238E27FC236}">
                <a16:creationId xmlns:a16="http://schemas.microsoft.com/office/drawing/2014/main" id="{3881CF9F-D1E7-414F-A414-98B5C9417BA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046979675"/>
              </p:ext>
            </p:extLst>
          </p:nvPr>
        </p:nvGraphicFramePr>
        <p:xfrm>
          <a:off x="4039725" y="940380"/>
          <a:ext cx="7733580" cy="32331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3" name="Rechteck 32">
            <a:extLst>
              <a:ext uri="{FF2B5EF4-FFF2-40B4-BE49-F238E27FC236}">
                <a16:creationId xmlns:a16="http://schemas.microsoft.com/office/drawing/2014/main" id="{47EFE9A9-2250-44B0-96B6-819AC92B0E0D}"/>
              </a:ext>
            </a:extLst>
          </p:cNvPr>
          <p:cNvSpPr/>
          <p:nvPr/>
        </p:nvSpPr>
        <p:spPr>
          <a:xfrm>
            <a:off x="4564736" y="4717740"/>
            <a:ext cx="1807310" cy="309255"/>
          </a:xfrm>
          <a:prstGeom prst="rect">
            <a:avLst/>
          </a:prstGeom>
          <a:solidFill>
            <a:srgbClr val="004785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Versicherte</a:t>
            </a:r>
            <a:endParaRPr lang="en-GB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BD858DBF-0B45-4046-B0B5-F07693B9941E}"/>
              </a:ext>
            </a:extLst>
          </p:cNvPr>
          <p:cNvSpPr/>
          <p:nvPr/>
        </p:nvSpPr>
        <p:spPr>
          <a:xfrm>
            <a:off x="9604763" y="6200000"/>
            <a:ext cx="22076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(Quelle: GEDA 2019/2020-EHIS)</a:t>
            </a: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52267311-BB02-BB4B-BEA2-1358543B18E4}"/>
              </a:ext>
            </a:extLst>
          </p:cNvPr>
          <p:cNvSpPr/>
          <p:nvPr/>
        </p:nvSpPr>
        <p:spPr>
          <a:xfrm>
            <a:off x="249728" y="1110188"/>
            <a:ext cx="3494137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Medizinische Situation</a:t>
            </a:r>
            <a:endParaRPr lang="en-GB" sz="25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B9F66CF7-D8C0-B53B-D96E-0C62A9F2E278}"/>
              </a:ext>
            </a:extLst>
          </p:cNvPr>
          <p:cNvSpPr txBox="1"/>
          <p:nvPr/>
        </p:nvSpPr>
        <p:spPr>
          <a:xfrm>
            <a:off x="249728" y="1731512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Gewicht</a:t>
            </a:r>
            <a:endParaRPr lang="en-GB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93ECCC66-FE4B-CF5E-4CB7-582811DEDFA5}"/>
              </a:ext>
            </a:extLst>
          </p:cNvPr>
          <p:cNvSpPr/>
          <p:nvPr/>
        </p:nvSpPr>
        <p:spPr>
          <a:xfrm>
            <a:off x="4517691" y="4521071"/>
            <a:ext cx="7350834" cy="2090807"/>
          </a:xfrm>
          <a:prstGeom prst="roundRect">
            <a:avLst/>
          </a:prstGeom>
          <a:noFill/>
          <a:ln w="28575">
            <a:solidFill>
              <a:srgbClr val="FEA12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77BA2441-E512-9E01-C913-FAAABB7AF33E}"/>
              </a:ext>
            </a:extLst>
          </p:cNvPr>
          <p:cNvSpPr txBox="1"/>
          <p:nvPr/>
        </p:nvSpPr>
        <p:spPr>
          <a:xfrm>
            <a:off x="4546014" y="5075249"/>
            <a:ext cx="7350833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Frauen haben durchschnittlich signifikant niedrigere BMI-Werte als Männer.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Unter 40% der Männer haben Übergewicht (einschließlich Adipositas; Vergleichswert Deutschland: 60,5%): Demzufolge tritt Übergewicht bei BIG-Versicherten weniger häufig als in der Gesamtbevölkerung auf.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1,5% der Frauen haben Untergewicht (Vergleichswert Deutschland: 2,3%): Der Anteil entspricht in etwa dem Vergleichswert in Deutschland.</a:t>
            </a:r>
          </a:p>
        </p:txBody>
      </p:sp>
    </p:spTree>
    <p:extLst>
      <p:ext uri="{BB962C8B-B14F-4D97-AF65-F5344CB8AC3E}">
        <p14:creationId xmlns:p14="http://schemas.microsoft.com/office/powerpoint/2010/main" val="5117633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089C6C2D-827B-CCD3-ED50-BE4332D507A5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19" name="Grafik 18">
            <a:extLst>
              <a:ext uri="{FF2B5EF4-FFF2-40B4-BE49-F238E27FC236}">
                <a16:creationId xmlns:a16="http://schemas.microsoft.com/office/drawing/2014/main" id="{6FA2997A-B502-4994-9E40-D58E0730467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60" y="0"/>
            <a:ext cx="3942475" cy="6858001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BACB400-D42E-433D-BED3-89C070330844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sp>
        <p:nvSpPr>
          <p:cNvPr id="2" name="Abgerundetes Rechteck 1">
            <a:extLst>
              <a:ext uri="{FF2B5EF4-FFF2-40B4-BE49-F238E27FC236}">
                <a16:creationId xmlns:a16="http://schemas.microsoft.com/office/drawing/2014/main" id="{E1947AB2-FD73-AD94-F987-88D991EDBECA}"/>
              </a:ext>
            </a:extLst>
          </p:cNvPr>
          <p:cNvSpPr/>
          <p:nvPr/>
        </p:nvSpPr>
        <p:spPr>
          <a:xfrm>
            <a:off x="4659965" y="2514635"/>
            <a:ext cx="6538029" cy="1813807"/>
          </a:xfrm>
          <a:prstGeom prst="roundRect">
            <a:avLst>
              <a:gd name="adj" fmla="val 12245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EEE8D4E5-A48E-4629-B702-B960FDBEA1FD}"/>
              </a:ext>
            </a:extLst>
          </p:cNvPr>
          <p:cNvSpPr/>
          <p:nvPr/>
        </p:nvSpPr>
        <p:spPr>
          <a:xfrm>
            <a:off x="4780082" y="3973943"/>
            <a:ext cx="6417912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800" i="1" dirty="0">
                <a:latin typeface="Hind" panose="02000000000000000000" pitchFamily="2" charset="77"/>
                <a:cs typeface="Hind" panose="02000000000000000000" pitchFamily="2" charset="77"/>
              </a:rPr>
              <a:t>Anmerkungen: Der Geschlechterunterschied ist signifikant (p&lt;.001). Frauen haben einen signifikant geringeren BMI als Männer.</a:t>
            </a:r>
            <a:endParaRPr lang="en-GB" sz="800" i="1" dirty="0"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graphicFrame>
        <p:nvGraphicFramePr>
          <p:cNvPr id="17" name="Tabelle 16">
            <a:extLst>
              <a:ext uri="{FF2B5EF4-FFF2-40B4-BE49-F238E27FC236}">
                <a16:creationId xmlns:a16="http://schemas.microsoft.com/office/drawing/2014/main" id="{0C321DA0-C038-433E-8C6B-5792BA00F15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4510391"/>
              </p:ext>
            </p:extLst>
          </p:nvPr>
        </p:nvGraphicFramePr>
        <p:xfrm>
          <a:off x="4826715" y="2741732"/>
          <a:ext cx="6239218" cy="1127760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1786630">
                  <a:extLst>
                    <a:ext uri="{9D8B030D-6E8A-4147-A177-3AD203B41FA5}">
                      <a16:colId xmlns:a16="http://schemas.microsoft.com/office/drawing/2014/main" val="3439606335"/>
                    </a:ext>
                  </a:extLst>
                </a:gridCol>
                <a:gridCol w="819998">
                  <a:extLst>
                    <a:ext uri="{9D8B030D-6E8A-4147-A177-3AD203B41FA5}">
                      <a16:colId xmlns:a16="http://schemas.microsoft.com/office/drawing/2014/main" val="4277437791"/>
                    </a:ext>
                  </a:extLst>
                </a:gridCol>
                <a:gridCol w="795398">
                  <a:extLst>
                    <a:ext uri="{9D8B030D-6E8A-4147-A177-3AD203B41FA5}">
                      <a16:colId xmlns:a16="http://schemas.microsoft.com/office/drawing/2014/main" val="3094233635"/>
                    </a:ext>
                  </a:extLst>
                </a:gridCol>
                <a:gridCol w="713398">
                  <a:extLst>
                    <a:ext uri="{9D8B030D-6E8A-4147-A177-3AD203B41FA5}">
                      <a16:colId xmlns:a16="http://schemas.microsoft.com/office/drawing/2014/main" val="840812293"/>
                    </a:ext>
                  </a:extLst>
                </a:gridCol>
                <a:gridCol w="672398">
                  <a:extLst>
                    <a:ext uri="{9D8B030D-6E8A-4147-A177-3AD203B41FA5}">
                      <a16:colId xmlns:a16="http://schemas.microsoft.com/office/drawing/2014/main" val="801715174"/>
                    </a:ext>
                  </a:extLst>
                </a:gridCol>
                <a:gridCol w="737998">
                  <a:extLst>
                    <a:ext uri="{9D8B030D-6E8A-4147-A177-3AD203B41FA5}">
                      <a16:colId xmlns:a16="http://schemas.microsoft.com/office/drawing/2014/main" val="3367927588"/>
                    </a:ext>
                  </a:extLst>
                </a:gridCol>
                <a:gridCol w="713398">
                  <a:extLst>
                    <a:ext uri="{9D8B030D-6E8A-4147-A177-3AD203B41FA5}">
                      <a16:colId xmlns:a16="http://schemas.microsoft.com/office/drawing/2014/main" val="3176430833"/>
                    </a:ext>
                  </a:extLst>
                </a:gridCol>
              </a:tblGrid>
              <a:tr h="219253">
                <a:tc>
                  <a:txBody>
                    <a:bodyPr/>
                    <a:lstStyle/>
                    <a:p>
                      <a:endParaRPr lang="en-GB" sz="100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rgbClr val="004785"/>
                          </a:solidFill>
                        </a:rPr>
                        <a:t>Weiblich</a:t>
                      </a:r>
                      <a:endParaRPr lang="en-GB" sz="1000" dirty="0">
                        <a:solidFill>
                          <a:srgbClr val="004785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rgbClr val="004785"/>
                          </a:solidFill>
                        </a:rPr>
                        <a:t>Männlich</a:t>
                      </a:r>
                      <a:endParaRPr lang="en-GB" sz="1000" dirty="0">
                        <a:solidFill>
                          <a:srgbClr val="004785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rgbClr val="004785"/>
                          </a:solidFill>
                        </a:rPr>
                        <a:t>Gesamt</a:t>
                      </a:r>
                      <a:endParaRPr lang="en-GB" sz="1000" dirty="0">
                        <a:solidFill>
                          <a:srgbClr val="004785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4569500"/>
                  </a:ext>
                </a:extLst>
              </a:tr>
              <a:tr h="219253">
                <a:tc>
                  <a:txBody>
                    <a:bodyPr/>
                    <a:lstStyle/>
                    <a:p>
                      <a:endParaRPr lang="en-GB" sz="100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SD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SD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M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SD</a:t>
                      </a:r>
                      <a:endParaRPr lang="en-GB" sz="1000" i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56801898"/>
                  </a:ext>
                </a:extLst>
              </a:tr>
              <a:tr h="219253">
                <a:tc>
                  <a:txBody>
                    <a:bodyPr/>
                    <a:lstStyle/>
                    <a:p>
                      <a:pPr algn="r"/>
                      <a:r>
                        <a:rPr lang="de-DE" sz="1000" b="1" dirty="0"/>
                        <a:t>BMI (N=5544)</a:t>
                      </a:r>
                    </a:p>
                    <a:p>
                      <a:pPr algn="r"/>
                      <a:r>
                        <a:rPr lang="de-DE" sz="1000" b="1" dirty="0"/>
                        <a:t>[kg/m^2]</a:t>
                      </a:r>
                      <a:endParaRPr lang="en-GB" sz="1000" b="1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26,39</a:t>
                      </a:r>
                      <a:endParaRPr lang="en-GB" sz="100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5,81</a:t>
                      </a:r>
                      <a:endParaRPr lang="en-GB" sz="100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27,42</a:t>
                      </a:r>
                      <a:endParaRPr lang="en-GB" sz="100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>
                          <a:solidFill>
                            <a:schemeClr val="tx1"/>
                          </a:solidFill>
                        </a:rPr>
                        <a:t>5,08</a:t>
                      </a:r>
                      <a:endParaRPr lang="en-GB" sz="1000" dirty="0">
                        <a:solidFill>
                          <a:schemeClr val="tx1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26,61</a:t>
                      </a:r>
                      <a:endParaRPr lang="en-GB" sz="100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000" dirty="0"/>
                        <a:t>5,68</a:t>
                      </a:r>
                      <a:endParaRPr lang="en-GB" sz="1000" dirty="0">
                        <a:latin typeface="Raleway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0329169"/>
                  </a:ext>
                </a:extLst>
              </a:tr>
              <a:tr h="219253">
                <a:tc>
                  <a:txBody>
                    <a:bodyPr/>
                    <a:lstStyle/>
                    <a:p>
                      <a:pPr algn="r"/>
                      <a:endParaRPr lang="en-GB" sz="1000" b="1" dirty="0">
                        <a:solidFill>
                          <a:srgbClr val="FF0000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GB" sz="1000" dirty="0">
                        <a:solidFill>
                          <a:srgbClr val="FF0000"/>
                        </a:solidFill>
                        <a:latin typeface="Raleway Medium" pitchFamily="2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60995115"/>
                  </a:ext>
                </a:extLst>
              </a:tr>
            </a:tbl>
          </a:graphicData>
        </a:graphic>
      </p:graphicFrame>
      <p:sp>
        <p:nvSpPr>
          <p:cNvPr id="18" name="Rechteck 17">
            <a:extLst>
              <a:ext uri="{FF2B5EF4-FFF2-40B4-BE49-F238E27FC236}">
                <a16:creationId xmlns:a16="http://schemas.microsoft.com/office/drawing/2014/main" id="{E0720174-ED7B-4664-855E-3644EF9820B1}"/>
              </a:ext>
            </a:extLst>
          </p:cNvPr>
          <p:cNvSpPr/>
          <p:nvPr/>
        </p:nvSpPr>
        <p:spPr>
          <a:xfrm>
            <a:off x="4659965" y="2252560"/>
            <a:ext cx="724350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b="1" dirty="0">
                <a:solidFill>
                  <a:schemeClr val="bg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Anthropometrische Daten</a:t>
            </a:r>
            <a:endParaRPr lang="en-GB" sz="1200" b="1" dirty="0">
              <a:solidFill>
                <a:schemeClr val="bg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9A5F1C2-4387-9330-449C-13C428203E2D}"/>
              </a:ext>
            </a:extLst>
          </p:cNvPr>
          <p:cNvSpPr/>
          <p:nvPr/>
        </p:nvSpPr>
        <p:spPr>
          <a:xfrm>
            <a:off x="249728" y="1110188"/>
            <a:ext cx="3494137" cy="621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Medizinische Situation</a:t>
            </a:r>
            <a:endParaRPr lang="en-GB" sz="25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4F778F1-9B8F-9D98-B3EB-493867959025}"/>
              </a:ext>
            </a:extLst>
          </p:cNvPr>
          <p:cNvSpPr txBox="1"/>
          <p:nvPr/>
        </p:nvSpPr>
        <p:spPr>
          <a:xfrm>
            <a:off x="249728" y="1731512"/>
            <a:ext cx="13716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BMI</a:t>
            </a:r>
            <a:endParaRPr lang="en-GB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12671551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eck 3">
            <a:extLst>
              <a:ext uri="{FF2B5EF4-FFF2-40B4-BE49-F238E27FC236}">
                <a16:creationId xmlns:a16="http://schemas.microsoft.com/office/drawing/2014/main" id="{12D3D87A-B89D-BEAD-D7CA-15DDD7F11364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FEC6232-2201-4EB9-B671-A73629E1AE7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8607" y="0"/>
            <a:ext cx="3996965" cy="6858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BACB400-D42E-433D-BED3-89C070330844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graphicFrame>
        <p:nvGraphicFramePr>
          <p:cNvPr id="25" name="Diagramm 24">
            <a:extLst>
              <a:ext uri="{FF2B5EF4-FFF2-40B4-BE49-F238E27FC236}">
                <a16:creationId xmlns:a16="http://schemas.microsoft.com/office/drawing/2014/main" id="{ECEF96E4-80BE-4CEA-A425-168D7539111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48420016"/>
              </p:ext>
            </p:extLst>
          </p:nvPr>
        </p:nvGraphicFramePr>
        <p:xfrm>
          <a:off x="4701064" y="1263516"/>
          <a:ext cx="6710794" cy="488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883D3449-B7BF-FB77-7958-07BB75E1CDDF}"/>
              </a:ext>
            </a:extLst>
          </p:cNvPr>
          <p:cNvSpPr/>
          <p:nvPr/>
        </p:nvSpPr>
        <p:spPr>
          <a:xfrm>
            <a:off x="221286" y="1371978"/>
            <a:ext cx="35371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Gesundheitsverhalten</a:t>
            </a:r>
            <a:endParaRPr lang="en-GB" sz="25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8B0124AC-CD1A-9E9C-318B-D72896FF6CC7}"/>
              </a:ext>
            </a:extLst>
          </p:cNvPr>
          <p:cNvSpPr txBox="1"/>
          <p:nvPr/>
        </p:nvSpPr>
        <p:spPr>
          <a:xfrm>
            <a:off x="221286" y="1810791"/>
            <a:ext cx="213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Obst &amp; Gemüse</a:t>
            </a:r>
            <a:endParaRPr lang="en-GB" sz="18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10" name="Rechteck: abgerundete Ecken 4">
            <a:extLst>
              <a:ext uri="{FF2B5EF4-FFF2-40B4-BE49-F238E27FC236}">
                <a16:creationId xmlns:a16="http://schemas.microsoft.com/office/drawing/2014/main" id="{CF646EA9-ABE6-136D-9A9B-9E93DA25D77A}"/>
              </a:ext>
            </a:extLst>
          </p:cNvPr>
          <p:cNvSpPr>
            <a:spLocks/>
          </p:cNvSpPr>
          <p:nvPr/>
        </p:nvSpPr>
        <p:spPr>
          <a:xfrm>
            <a:off x="254298" y="3251342"/>
            <a:ext cx="3550675" cy="2837129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 marR="2800">
              <a:spcBef>
                <a:spcPts val="600"/>
              </a:spcBef>
            </a:pPr>
            <a:r>
              <a:rPr lang="de-DE" sz="1600" b="1" i="0" u="none" strike="noStrike" baseline="0" dirty="0">
                <a:solidFill>
                  <a:srgbClr val="014685"/>
                </a:solidFill>
                <a:latin typeface="Hind" panose="02000000000000000000" pitchFamily="2" charset="0"/>
              </a:rPr>
              <a:t>Befund</a:t>
            </a:r>
            <a:endParaRPr lang="de-DE" sz="1600" b="0" i="0" u="none" strike="noStrike" baseline="0" dirty="0">
              <a:solidFill>
                <a:srgbClr val="014685"/>
              </a:solidFill>
              <a:latin typeface="Hind" panose="02000000000000000000" pitchFamily="2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Eine Portion entspricht einer „Handvoll“.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Ca. 65% der BIG-Versicherten verzehren </a:t>
            </a:r>
            <a:r>
              <a:rPr lang="de-DE" sz="1200" b="1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weniger als 3 Portionen</a:t>
            </a: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 an Obst, Gemüse und Salat pro Tag.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Die empfohlene Menge von fünf Portionen pro Tag erreichen 12,6% Frauen (15% deutsche Bevölkerung) und 6,3% Männer (7% deutsche Bevölkerung).</a:t>
            </a:r>
          </a:p>
        </p:txBody>
      </p:sp>
    </p:spTree>
    <p:extLst>
      <p:ext uri="{BB962C8B-B14F-4D97-AF65-F5344CB8AC3E}">
        <p14:creationId xmlns:p14="http://schemas.microsoft.com/office/powerpoint/2010/main" val="92277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>
            <a:extLst>
              <a:ext uri="{FF2B5EF4-FFF2-40B4-BE49-F238E27FC236}">
                <a16:creationId xmlns:a16="http://schemas.microsoft.com/office/drawing/2014/main" id="{5FFA40C1-8AE0-D76F-E002-92F324A64154}"/>
              </a:ext>
            </a:extLst>
          </p:cNvPr>
          <p:cNvSpPr/>
          <p:nvPr/>
        </p:nvSpPr>
        <p:spPr>
          <a:xfrm>
            <a:off x="-1" y="0"/>
            <a:ext cx="12226945" cy="6858000"/>
          </a:xfrm>
          <a:prstGeom prst="rect">
            <a:avLst/>
          </a:prstGeom>
          <a:solidFill>
            <a:srgbClr val="004785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F06E1B23-C9A7-4A70-A17E-EBBBCABF867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3996965" cy="6858000"/>
          </a:xfrm>
          <a:prstGeom prst="rect">
            <a:avLst/>
          </a:prstGeom>
        </p:spPr>
      </p:pic>
      <p:sp>
        <p:nvSpPr>
          <p:cNvPr id="26" name="Ellipse 25">
            <a:extLst>
              <a:ext uri="{FF2B5EF4-FFF2-40B4-BE49-F238E27FC236}">
                <a16:creationId xmlns:a16="http://schemas.microsoft.com/office/drawing/2014/main" id="{2BACB400-D42E-433D-BED3-89C070330844}"/>
              </a:ext>
            </a:extLst>
          </p:cNvPr>
          <p:cNvSpPr/>
          <p:nvPr/>
        </p:nvSpPr>
        <p:spPr>
          <a:xfrm>
            <a:off x="249728" y="392681"/>
            <a:ext cx="873393" cy="86218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ußzeilenplatzhalter 1">
            <a:extLst>
              <a:ext uri="{FF2B5EF4-FFF2-40B4-BE49-F238E27FC236}">
                <a16:creationId xmlns:a16="http://schemas.microsoft.com/office/drawing/2014/main" id="{8B6D574F-08B3-4632-B829-361D2050DD03}"/>
              </a:ext>
            </a:extLst>
          </p:cNvPr>
          <p:cNvSpPr txBox="1">
            <a:spLocks/>
          </p:cNvSpPr>
          <p:nvPr/>
        </p:nvSpPr>
        <p:spPr>
          <a:xfrm rot="16200000">
            <a:off x="8703217" y="3365906"/>
            <a:ext cx="6689036" cy="195757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e-DE" sz="900" dirty="0"/>
              <a:t>Copyright </a:t>
            </a:r>
            <a:r>
              <a:rPr lang="de-DE" sz="900" dirty="0" err="1"/>
              <a:t>vivamind</a:t>
            </a:r>
            <a:endParaRPr lang="de-DE" sz="900" dirty="0"/>
          </a:p>
        </p:txBody>
      </p:sp>
      <p:graphicFrame>
        <p:nvGraphicFramePr>
          <p:cNvPr id="17" name="Diagramm 16">
            <a:extLst>
              <a:ext uri="{FF2B5EF4-FFF2-40B4-BE49-F238E27FC236}">
                <a16:creationId xmlns:a16="http://schemas.microsoft.com/office/drawing/2014/main" id="{2AC777C0-7F33-4137-9CA2-46838A39285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97251712"/>
              </p:ext>
            </p:extLst>
          </p:nvPr>
        </p:nvGraphicFramePr>
        <p:xfrm>
          <a:off x="4656462" y="1246181"/>
          <a:ext cx="6710794" cy="48844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Rechteck 5">
            <a:extLst>
              <a:ext uri="{FF2B5EF4-FFF2-40B4-BE49-F238E27FC236}">
                <a16:creationId xmlns:a16="http://schemas.microsoft.com/office/drawing/2014/main" id="{5106012D-906A-A0D9-118B-9AB798F87F8D}"/>
              </a:ext>
            </a:extLst>
          </p:cNvPr>
          <p:cNvSpPr/>
          <p:nvPr/>
        </p:nvSpPr>
        <p:spPr>
          <a:xfrm>
            <a:off x="221286" y="1371978"/>
            <a:ext cx="3537177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2500" b="1" dirty="0">
                <a:solidFill>
                  <a:srgbClr val="004785"/>
                </a:solidFill>
                <a:latin typeface="Hind" panose="02000000000000000000" pitchFamily="2" charset="77"/>
                <a:cs typeface="Hind" panose="02000000000000000000" pitchFamily="2" charset="77"/>
              </a:rPr>
              <a:t>Gesundheitsverhalten</a:t>
            </a:r>
            <a:endParaRPr lang="en-GB" sz="2500" b="1" dirty="0">
              <a:solidFill>
                <a:srgbClr val="004785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4A3DAF95-3DBA-CAF1-16CA-3405E3D9327B}"/>
              </a:ext>
            </a:extLst>
          </p:cNvPr>
          <p:cNvSpPr txBox="1"/>
          <p:nvPr/>
        </p:nvSpPr>
        <p:spPr>
          <a:xfrm>
            <a:off x="221286" y="1810791"/>
            <a:ext cx="213909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sz="1800" b="1" dirty="0">
                <a:solidFill>
                  <a:srgbClr val="FEA121"/>
                </a:solidFill>
                <a:latin typeface="Hind" panose="02000000000000000000" pitchFamily="2" charset="77"/>
                <a:cs typeface="Hind" panose="02000000000000000000" pitchFamily="2" charset="77"/>
              </a:rPr>
              <a:t>Ausdauersport</a:t>
            </a:r>
            <a:endParaRPr lang="en-GB" sz="1800" b="1" dirty="0">
              <a:solidFill>
                <a:srgbClr val="FEA121"/>
              </a:solidFill>
              <a:latin typeface="Hind" panose="02000000000000000000" pitchFamily="2" charset="77"/>
              <a:cs typeface="Hind" panose="02000000000000000000" pitchFamily="2" charset="77"/>
            </a:endParaRPr>
          </a:p>
        </p:txBody>
      </p:sp>
      <p:sp>
        <p:nvSpPr>
          <p:cNvPr id="8" name="Rechteck: abgerundete Ecken 4">
            <a:extLst>
              <a:ext uri="{FF2B5EF4-FFF2-40B4-BE49-F238E27FC236}">
                <a16:creationId xmlns:a16="http://schemas.microsoft.com/office/drawing/2014/main" id="{19772422-CAF8-4718-D399-37DBC525FC62}"/>
              </a:ext>
            </a:extLst>
          </p:cNvPr>
          <p:cNvSpPr>
            <a:spLocks/>
          </p:cNvSpPr>
          <p:nvPr/>
        </p:nvSpPr>
        <p:spPr>
          <a:xfrm>
            <a:off x="254298" y="4386078"/>
            <a:ext cx="3550675" cy="1686985"/>
          </a:xfrm>
          <a:prstGeom prst="roundRect">
            <a:avLst>
              <a:gd name="adj" fmla="val 11036"/>
            </a:avLst>
          </a:prstGeom>
          <a:solidFill>
            <a:srgbClr val="BDCEE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144000" tIns="108000" rIns="144000" bIns="108000" rtlCol="0" anchor="t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Fast 40% der </a:t>
            </a: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BIG-Versicherten</a:t>
            </a:r>
            <a:r>
              <a:rPr lang="de-DE" sz="1200" dirty="0">
                <a:solidFill>
                  <a:srgbClr val="000000"/>
                </a:solidFill>
                <a:latin typeface="Hind" panose="02000000000000000000" pitchFamily="2" charset="77"/>
                <a:cs typeface="Hind" panose="02000000000000000000" pitchFamily="2" charset="77"/>
              </a:rPr>
              <a:t> betreiben sehr guten Ausdauersport.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de-DE" sz="1200" dirty="0">
                <a:solidFill>
                  <a:schemeClr val="tx1"/>
                </a:solidFill>
                <a:latin typeface="Hind" panose="02000000000000000000" pitchFamily="2" charset="77"/>
                <a:cs typeface="Hind" panose="02000000000000000000" pitchFamily="2" charset="77"/>
              </a:rPr>
              <a:t>Der Geschlechtsunterschied ist signifikant: Männer zeigen signifikant häufiger sehr guten Ausdauersport.</a:t>
            </a:r>
          </a:p>
        </p:txBody>
      </p:sp>
    </p:spTree>
    <p:extLst>
      <p:ext uri="{BB962C8B-B14F-4D97-AF65-F5344CB8AC3E}">
        <p14:creationId xmlns:p14="http://schemas.microsoft.com/office/powerpoint/2010/main" val="401360121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vivamind">
      <a:dk1>
        <a:srgbClr val="000000"/>
      </a:dk1>
      <a:lt1>
        <a:srgbClr val="FFFFFF"/>
      </a:lt1>
      <a:dk2>
        <a:srgbClr val="99CC33"/>
      </a:dk2>
      <a:lt2>
        <a:srgbClr val="F2F2F2"/>
      </a:lt2>
      <a:accent1>
        <a:srgbClr val="99CC33"/>
      </a:accent1>
      <a:accent2>
        <a:srgbClr val="999999"/>
      </a:accent2>
      <a:accent3>
        <a:srgbClr val="E74C3C"/>
      </a:accent3>
      <a:accent4>
        <a:srgbClr val="F39C12"/>
      </a:accent4>
      <a:accent5>
        <a:srgbClr val="3ABC1A"/>
      </a:accent5>
      <a:accent6>
        <a:srgbClr val="C0392B"/>
      </a:accent6>
      <a:hlink>
        <a:srgbClr val="000066"/>
      </a:hlink>
      <a:folHlink>
        <a:srgbClr val="0099FF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vivamind">
    <a:dk1>
      <a:srgbClr val="000000"/>
    </a:dk1>
    <a:lt1>
      <a:srgbClr val="FFFFFF"/>
    </a:lt1>
    <a:dk2>
      <a:srgbClr val="99CC33"/>
    </a:dk2>
    <a:lt2>
      <a:srgbClr val="F2F2F2"/>
    </a:lt2>
    <a:accent1>
      <a:srgbClr val="99CC33"/>
    </a:accent1>
    <a:accent2>
      <a:srgbClr val="999999"/>
    </a:accent2>
    <a:accent3>
      <a:srgbClr val="E74C3C"/>
    </a:accent3>
    <a:accent4>
      <a:srgbClr val="F39C12"/>
    </a:accent4>
    <a:accent5>
      <a:srgbClr val="3ABC1A"/>
    </a:accent5>
    <a:accent6>
      <a:srgbClr val="C0392B"/>
    </a:accent6>
    <a:hlink>
      <a:srgbClr val="000066"/>
    </a:hlink>
    <a:folHlink>
      <a:srgbClr val="0099FF"/>
    </a:folHlink>
  </a:clrScheme>
</a:themeOverride>
</file>

<file path=ppt/theme/themeOverride2.xml><?xml version="1.0" encoding="utf-8"?>
<a:themeOverride xmlns:a="http://schemas.openxmlformats.org/drawingml/2006/main">
  <a:clrScheme name="vivamind">
    <a:dk1>
      <a:srgbClr val="000000"/>
    </a:dk1>
    <a:lt1>
      <a:srgbClr val="FFFFFF"/>
    </a:lt1>
    <a:dk2>
      <a:srgbClr val="99CC33"/>
    </a:dk2>
    <a:lt2>
      <a:srgbClr val="F2F2F2"/>
    </a:lt2>
    <a:accent1>
      <a:srgbClr val="99CC33"/>
    </a:accent1>
    <a:accent2>
      <a:srgbClr val="999999"/>
    </a:accent2>
    <a:accent3>
      <a:srgbClr val="E74C3C"/>
    </a:accent3>
    <a:accent4>
      <a:srgbClr val="F39C12"/>
    </a:accent4>
    <a:accent5>
      <a:srgbClr val="3ABC1A"/>
    </a:accent5>
    <a:accent6>
      <a:srgbClr val="C0392B"/>
    </a:accent6>
    <a:hlink>
      <a:srgbClr val="000066"/>
    </a:hlink>
    <a:folHlink>
      <a:srgbClr val="0099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3644</Words>
  <Application>Microsoft Office PowerPoint</Application>
  <PresentationFormat>Breitbild</PresentationFormat>
  <Paragraphs>459</Paragraphs>
  <Slides>33</Slides>
  <Notes>28</Notes>
  <HiddenSlides>4</HiddenSlides>
  <MMClips>0</MMClips>
  <ScaleCrop>false</ScaleCrop>
  <HeadingPairs>
    <vt:vector size="6" baseType="variant">
      <vt:variant>
        <vt:lpstr>Verwendete Schriftarten</vt:lpstr>
      </vt:variant>
      <vt:variant>
        <vt:i4>10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33</vt:i4>
      </vt:variant>
    </vt:vector>
  </HeadingPairs>
  <TitlesOfParts>
    <vt:vector size="44" baseType="lpstr">
      <vt:lpstr>Hind</vt:lpstr>
      <vt:lpstr>Poppins Light</vt:lpstr>
      <vt:lpstr>Segoe</vt:lpstr>
      <vt:lpstr>Poppins</vt:lpstr>
      <vt:lpstr>Raleway Medium</vt:lpstr>
      <vt:lpstr>Calibri Light</vt:lpstr>
      <vt:lpstr>-webkit-standard</vt:lpstr>
      <vt:lpstr>Raleway</vt:lpstr>
      <vt:lpstr>Arial</vt:lpstr>
      <vt:lpstr>Calibri</vt:lpstr>
      <vt:lpstr>Office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BI_Auswertung2024</dc:title>
  <dc:creator>Radaca, Elvira</dc:creator>
  <cp:lastModifiedBy>Kiwitt, Bettina [BIG - direkt gesund]</cp:lastModifiedBy>
  <cp:revision>1190</cp:revision>
  <dcterms:created xsi:type="dcterms:W3CDTF">2021-10-24T17:27:40Z</dcterms:created>
  <dcterms:modified xsi:type="dcterms:W3CDTF">2026-03-25T08:35:01Z</dcterms:modified>
</cp:coreProperties>
</file>